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9" d="100"/>
          <a:sy n="199" d="100"/>
        </p:scale>
        <p:origin x="3222"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Bridge" userId="1b5aec563ebd452a" providerId="LiveId" clId="{82B51A64-546E-4528-97CE-687B93E46177}"/>
    <pc:docChg chg="modSld">
      <pc:chgData name="Eric Bridge" userId="1b5aec563ebd452a" providerId="LiveId" clId="{82B51A64-546E-4528-97CE-687B93E46177}" dt="2026-09-13T03:33:12.098" v="1" actId="20577"/>
      <pc:docMkLst>
        <pc:docMk/>
      </pc:docMkLst>
      <pc:sldChg chg="modSp modAnim modNotes">
        <pc:chgData name="Eric Bridge" userId="1b5aec563ebd452a" providerId="LiveId" clId="{82B51A64-546E-4528-97CE-687B93E46177}" dt="2026-09-13T03:33:12.098" v="1" actId="20577"/>
        <pc:sldMkLst>
          <pc:docMk/>
          <pc:sldMk cId="0" sldId="271"/>
        </pc:sldMkLst>
        <pc:spChg chg="mod">
          <ac:chgData name="Eric Bridge" userId="1b5aec563ebd452a" providerId="LiveId" clId="{82B51A64-546E-4528-97CE-687B93E46177}" dt="2026-09-13T03:33:12.098" v="1" actId="20577"/>
          <ac:spMkLst>
            <pc:docMk/>
            <pc:sldMk cId="0" sldId="271"/>
            <ac:spMk id="14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fa2c5c642f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fa2c5c642f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fa2c5c642f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fa2c5c642f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fa2c5c642f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fa2c5c642f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fa2c5c642f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fa2c5c642f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fa2c5c642f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fa2c5c642f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fa2c5c642f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fa2c5c642f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fa2c5c642f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fa2c5c642f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fa2c5c642f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fa2c5c642f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fa2c5c642f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fa2c5c642f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fa2c5c642f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fa2c5c642f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fa2c5c642f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fa2c5c642f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fa2c5c642f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fa2c5c642f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fa2c5c642f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fa2c5c642f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fa2c5c642f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fa2c5c642f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fa2c5c642f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fa2c5c642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church.it"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16500" y="0"/>
            <a:ext cx="9363900" cy="66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6000" b="1">
                <a:solidFill>
                  <a:srgbClr val="00FFFF"/>
                </a:solidFill>
              </a:rPr>
              <a:t>DISTRACTIONS</a:t>
            </a:r>
            <a:endParaRPr sz="6000" b="1">
              <a:solidFill>
                <a:srgbClr val="00FFFF"/>
              </a:solidFill>
            </a:endParaRPr>
          </a:p>
        </p:txBody>
      </p:sp>
      <p:sp>
        <p:nvSpPr>
          <p:cNvPr id="55" name="Google Shape;55;p13"/>
          <p:cNvSpPr txBox="1">
            <a:spLocks noGrp="1"/>
          </p:cNvSpPr>
          <p:nvPr>
            <p:ph type="subTitle" idx="1"/>
          </p:nvPr>
        </p:nvSpPr>
        <p:spPr>
          <a:xfrm>
            <a:off x="0" y="666000"/>
            <a:ext cx="9144000" cy="447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b="1" u="sng">
                <a:solidFill>
                  <a:srgbClr val="FFFF00"/>
                </a:solidFill>
              </a:rPr>
              <a:t>Lk.10:38-42</a:t>
            </a:r>
            <a:r>
              <a:rPr lang="en" sz="2600"/>
              <a:t> </a:t>
            </a:r>
            <a:r>
              <a:rPr lang="en" sz="2600">
                <a:solidFill>
                  <a:srgbClr val="00FFFF"/>
                </a:solidFill>
              </a:rPr>
              <a:t>(NASB95) </a:t>
            </a:r>
            <a:r>
              <a:rPr lang="en" sz="2600" i="1">
                <a:solidFill>
                  <a:schemeClr val="dk1"/>
                </a:solidFill>
              </a:rPr>
              <a:t>“Now as they were traveling along, He entered a village; and a woman named Martha welcomed Him into her home. 39 She had a sister called Mary, </a:t>
            </a:r>
            <a:r>
              <a:rPr lang="en" sz="2600" i="1" u="sng">
                <a:solidFill>
                  <a:schemeClr val="dk1"/>
                </a:solidFill>
              </a:rPr>
              <a:t>who was seated at the Lord’s feet, listening to His word</a:t>
            </a:r>
            <a:r>
              <a:rPr lang="en" sz="2600" i="1">
                <a:solidFill>
                  <a:schemeClr val="dk1"/>
                </a:solidFill>
              </a:rPr>
              <a:t>. 40 </a:t>
            </a:r>
            <a:r>
              <a:rPr lang="en" sz="2600" i="1" u="sng">
                <a:solidFill>
                  <a:srgbClr val="FFFF00"/>
                </a:solidFill>
              </a:rPr>
              <a:t>But Martha was distracted with all her preparations</a:t>
            </a:r>
            <a:r>
              <a:rPr lang="en" sz="2600" i="1">
                <a:solidFill>
                  <a:srgbClr val="FFFF00"/>
                </a:solidFill>
              </a:rPr>
              <a:t>;</a:t>
            </a:r>
            <a:r>
              <a:rPr lang="en" sz="2600" i="1">
                <a:solidFill>
                  <a:schemeClr val="dk1"/>
                </a:solidFill>
              </a:rPr>
              <a:t> and she came up to Him and said, “Lord, do You not care that my sister has left me to do all the serving alone? Then tell her to help me.” 41 But the Lord answered and said to her, “</a:t>
            </a:r>
            <a:r>
              <a:rPr lang="en" sz="2600" i="1" u="sng">
                <a:solidFill>
                  <a:schemeClr val="dk1"/>
                </a:solidFill>
              </a:rPr>
              <a:t>Martha, Martha, you are worried and bothered about so many things; 42 but only one thing is necessary, for Mary has chosen the good part, which shall not be taken away from her</a:t>
            </a:r>
            <a:r>
              <a:rPr lang="en" sz="2600" i="1">
                <a:solidFill>
                  <a:schemeClr val="dk1"/>
                </a:solidFill>
              </a:rPr>
              <a:t>.”</a:t>
            </a:r>
            <a:endParaRPr sz="2600" i="1">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2"/>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FALSE TEACHERS</a:t>
            </a:r>
            <a:endParaRPr sz="5000" b="1">
              <a:solidFill>
                <a:srgbClr val="00FFFF"/>
              </a:solidFill>
            </a:endParaRPr>
          </a:p>
        </p:txBody>
      </p:sp>
      <p:sp>
        <p:nvSpPr>
          <p:cNvPr id="113" name="Google Shape;113;p22"/>
          <p:cNvSpPr txBox="1">
            <a:spLocks noGrp="1"/>
          </p:cNvSpPr>
          <p:nvPr>
            <p:ph type="subTitle" idx="1"/>
          </p:nvPr>
        </p:nvSpPr>
        <p:spPr>
          <a:xfrm>
            <a:off x="-172300" y="374850"/>
            <a:ext cx="9363900" cy="47685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FFFF00"/>
              </a:buClr>
              <a:buSzPts val="2000"/>
              <a:buChar char="●"/>
            </a:pPr>
            <a:r>
              <a:rPr lang="en" sz="2000">
                <a:solidFill>
                  <a:srgbClr val="FFFF00"/>
                </a:solidFill>
              </a:rPr>
              <a:t>This is something I have observed in both new and “veteran” Christians.  In a desire to learn more about the bible, they find preachers online and on TV that sound great and seem very knowledgeable (and there are now THOUSANDS of them).  But these brethren don’t have their bible open and STUDY and RESEARCH whether or not what that person is saying is actually true.  And many times what that person REALLY teaches is hidden.  Read the bible YOURSELF, and if you have a question, ask a Christian that you know and trust for help.</a:t>
            </a:r>
            <a:endParaRPr sz="2000">
              <a:solidFill>
                <a:srgbClr val="FFFF00"/>
              </a:solidFill>
            </a:endParaRPr>
          </a:p>
          <a:p>
            <a:pPr marL="457200" lvl="0" indent="-355600" algn="l" rtl="0">
              <a:spcBef>
                <a:spcPts val="0"/>
              </a:spcBef>
              <a:spcAft>
                <a:spcPts val="0"/>
              </a:spcAft>
              <a:buClr>
                <a:srgbClr val="FFFF00"/>
              </a:buClr>
              <a:buSzPts val="2000"/>
              <a:buChar char="●"/>
            </a:pPr>
            <a:r>
              <a:rPr lang="en" sz="2000" b="1" u="sng">
                <a:solidFill>
                  <a:srgbClr val="FFFF00"/>
                </a:solidFill>
              </a:rPr>
              <a:t>2 Tim.4:3-4</a:t>
            </a:r>
            <a:r>
              <a:rPr lang="en" sz="2000">
                <a:solidFill>
                  <a:schemeClr val="dk1"/>
                </a:solidFill>
              </a:rPr>
              <a:t> </a:t>
            </a:r>
            <a:r>
              <a:rPr lang="en" sz="2000" i="1">
                <a:solidFill>
                  <a:schemeClr val="dk1"/>
                </a:solidFill>
              </a:rPr>
              <a:t>“For the time will come when they will not endure sound doctrine; but wanting to have their ears tickled, </a:t>
            </a:r>
            <a:r>
              <a:rPr lang="en" sz="2000" i="1" u="sng">
                <a:solidFill>
                  <a:schemeClr val="dk1"/>
                </a:solidFill>
              </a:rPr>
              <a:t>they will accumulate for themselves teachers in accordance to their own desires</a:t>
            </a:r>
            <a:r>
              <a:rPr lang="en" sz="2000" i="1">
                <a:solidFill>
                  <a:schemeClr val="dk1"/>
                </a:solidFill>
              </a:rPr>
              <a:t>, 4 and will turn away their ears from the truth </a:t>
            </a:r>
            <a:r>
              <a:rPr lang="en" sz="2000" i="1" u="sng">
                <a:solidFill>
                  <a:schemeClr val="dk1"/>
                </a:solidFill>
              </a:rPr>
              <a:t>and will turn aside to myths</a:t>
            </a:r>
            <a:r>
              <a:rPr lang="en" sz="2000" i="1">
                <a:solidFill>
                  <a:schemeClr val="dk1"/>
                </a:solidFill>
              </a:rPr>
              <a:t>.”</a:t>
            </a:r>
            <a:endParaRPr sz="2000" i="1">
              <a:solidFill>
                <a:schemeClr val="dk1"/>
              </a:solidFill>
            </a:endParaRPr>
          </a:p>
          <a:p>
            <a:pPr marL="457200" lvl="0" indent="-355600" algn="l" rtl="0">
              <a:spcBef>
                <a:spcPts val="0"/>
              </a:spcBef>
              <a:spcAft>
                <a:spcPts val="0"/>
              </a:spcAft>
              <a:buClr>
                <a:srgbClr val="FFFF00"/>
              </a:buClr>
              <a:buSzPts val="2000"/>
              <a:buChar char="●"/>
            </a:pPr>
            <a:r>
              <a:rPr lang="en" sz="2000" b="1" u="sng">
                <a:solidFill>
                  <a:srgbClr val="FFFF00"/>
                </a:solidFill>
              </a:rPr>
              <a:t>Eph.4:14</a:t>
            </a:r>
            <a:r>
              <a:rPr lang="en" sz="2000">
                <a:solidFill>
                  <a:schemeClr val="dk1"/>
                </a:solidFill>
              </a:rPr>
              <a:t> </a:t>
            </a:r>
            <a:r>
              <a:rPr lang="en" sz="2000" i="1">
                <a:solidFill>
                  <a:schemeClr val="dk1"/>
                </a:solidFill>
              </a:rPr>
              <a:t>“As a result, we are no longer to be children, </a:t>
            </a:r>
            <a:r>
              <a:rPr lang="en" sz="2000" i="1" u="sng">
                <a:solidFill>
                  <a:schemeClr val="dk1"/>
                </a:solidFill>
              </a:rPr>
              <a:t>tossed here and there by waves and carried about by every wind of doctrine, by the trickery of men, by craftiness in deceitful scheming</a:t>
            </a:r>
            <a:r>
              <a:rPr lang="en" sz="2000" i="1">
                <a:solidFill>
                  <a:schemeClr val="dk1"/>
                </a:solidFill>
              </a:rPr>
              <a:t>;”</a:t>
            </a:r>
            <a:endParaRPr sz="20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3"/>
          <p:cNvSpPr txBox="1">
            <a:spLocks noGrp="1"/>
          </p:cNvSpPr>
          <p:nvPr>
            <p:ph type="ctrTitle"/>
          </p:nvPr>
        </p:nvSpPr>
        <p:spPr>
          <a:xfrm>
            <a:off x="-172300" y="0"/>
            <a:ext cx="9469498"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900" b="1" dirty="0">
                <a:solidFill>
                  <a:srgbClr val="00FFFF"/>
                </a:solidFill>
              </a:rPr>
              <a:t>NON-SALVATION DOCTRINES</a:t>
            </a:r>
            <a:endParaRPr sz="4900" b="1" dirty="0">
              <a:solidFill>
                <a:srgbClr val="00FFFF"/>
              </a:solidFill>
            </a:endParaRPr>
          </a:p>
        </p:txBody>
      </p:sp>
      <p:sp>
        <p:nvSpPr>
          <p:cNvPr id="119" name="Google Shape;119;p23"/>
          <p:cNvSpPr txBox="1">
            <a:spLocks noGrp="1"/>
          </p:cNvSpPr>
          <p:nvPr>
            <p:ph type="subTitle" idx="1"/>
          </p:nvPr>
        </p:nvSpPr>
        <p:spPr>
          <a:xfrm>
            <a:off x="-172300" y="374850"/>
            <a:ext cx="9363900" cy="47685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FFFF00"/>
              </a:buClr>
              <a:buSzPts val="2000"/>
              <a:buChar char="●"/>
            </a:pPr>
            <a:r>
              <a:rPr lang="en" sz="2000" dirty="0">
                <a:solidFill>
                  <a:srgbClr val="FFFF00"/>
                </a:solidFill>
              </a:rPr>
              <a:t>Have you noticed how THIS has become a very effective strategy of the devil, as of late, in our present society?  We are talking about “religious” people, who call themselves Christians, but the only scriptures and teachings they want to talk and hear about are those matters of ZERO significance to our eternal salvation!  </a:t>
            </a:r>
            <a:endParaRPr sz="2000" dirty="0">
              <a:solidFill>
                <a:srgbClr val="FFFF00"/>
              </a:solidFill>
            </a:endParaRPr>
          </a:p>
          <a:p>
            <a:pPr marL="457200" lvl="0" indent="-355600" algn="l" rtl="0">
              <a:spcBef>
                <a:spcPts val="0"/>
              </a:spcBef>
              <a:spcAft>
                <a:spcPts val="0"/>
              </a:spcAft>
              <a:buClr>
                <a:schemeClr val="dk1"/>
              </a:buClr>
              <a:buSzPts val="2000"/>
              <a:buChar char="●"/>
            </a:pPr>
            <a:r>
              <a:rPr lang="en" sz="2000" dirty="0">
                <a:solidFill>
                  <a:schemeClr val="dk1"/>
                </a:solidFill>
              </a:rPr>
              <a:t>Did fallen angels mate with humans in Genesis 6?</a:t>
            </a:r>
            <a:endParaRPr sz="2000" dirty="0">
              <a:solidFill>
                <a:schemeClr val="dk1"/>
              </a:solidFill>
            </a:endParaRPr>
          </a:p>
          <a:p>
            <a:pPr marL="457200" lvl="0" indent="-355600" algn="l" rtl="0">
              <a:spcBef>
                <a:spcPts val="0"/>
              </a:spcBef>
              <a:spcAft>
                <a:spcPts val="0"/>
              </a:spcAft>
              <a:buClr>
                <a:srgbClr val="00FFFF"/>
              </a:buClr>
              <a:buSzPts val="2000"/>
              <a:buChar char="●"/>
            </a:pPr>
            <a:r>
              <a:rPr lang="en" sz="2000" dirty="0">
                <a:solidFill>
                  <a:srgbClr val="00FFFF"/>
                </a:solidFill>
              </a:rPr>
              <a:t>What about the “Book of Enoch”?  What about the “Apocrypha”?</a:t>
            </a:r>
            <a:endParaRPr sz="2000" dirty="0">
              <a:solidFill>
                <a:srgbClr val="00FFFF"/>
              </a:solidFill>
            </a:endParaRPr>
          </a:p>
          <a:p>
            <a:pPr marL="457200" lvl="0" indent="-355600" algn="l" rtl="0">
              <a:spcBef>
                <a:spcPts val="0"/>
              </a:spcBef>
              <a:spcAft>
                <a:spcPts val="0"/>
              </a:spcAft>
              <a:buClr>
                <a:srgbClr val="FFFF00"/>
              </a:buClr>
              <a:buSzPts val="2000"/>
              <a:buChar char="●"/>
            </a:pPr>
            <a:r>
              <a:rPr lang="en" sz="2000" dirty="0">
                <a:solidFill>
                  <a:srgbClr val="FFFF00"/>
                </a:solidFill>
              </a:rPr>
              <a:t>When was the devil cast out of heaven?</a:t>
            </a:r>
            <a:endParaRPr sz="2000" dirty="0">
              <a:solidFill>
                <a:srgbClr val="FFFF00"/>
              </a:solidFill>
            </a:endParaRPr>
          </a:p>
          <a:p>
            <a:pPr marL="457200" lvl="0" indent="-355600" algn="l" rtl="0">
              <a:spcBef>
                <a:spcPts val="0"/>
              </a:spcBef>
              <a:spcAft>
                <a:spcPts val="0"/>
              </a:spcAft>
              <a:buClr>
                <a:schemeClr val="dk1"/>
              </a:buClr>
              <a:buSzPts val="2000"/>
              <a:buChar char="●"/>
            </a:pPr>
            <a:r>
              <a:rPr lang="en" sz="2000" dirty="0">
                <a:solidFill>
                  <a:schemeClr val="dk1"/>
                </a:solidFill>
              </a:rPr>
              <a:t>What does it mean that Jesus “went and preached to the spirits in prison”?</a:t>
            </a:r>
            <a:endParaRPr sz="2000" dirty="0">
              <a:solidFill>
                <a:schemeClr val="dk1"/>
              </a:solidFill>
            </a:endParaRPr>
          </a:p>
          <a:p>
            <a:pPr marL="457200" lvl="0" indent="-355600" algn="l" rtl="0">
              <a:spcBef>
                <a:spcPts val="0"/>
              </a:spcBef>
              <a:spcAft>
                <a:spcPts val="0"/>
              </a:spcAft>
              <a:buClr>
                <a:srgbClr val="00FFFF"/>
              </a:buClr>
              <a:buSzPts val="2000"/>
              <a:buChar char="●"/>
            </a:pPr>
            <a:r>
              <a:rPr lang="en" sz="2000" dirty="0">
                <a:solidFill>
                  <a:srgbClr val="00FFFF"/>
                </a:solidFill>
              </a:rPr>
              <a:t>Why was Satan arguing with Michael over the body of Moses?</a:t>
            </a:r>
            <a:endParaRPr sz="2000" dirty="0">
              <a:solidFill>
                <a:srgbClr val="00FFFF"/>
              </a:solidFill>
            </a:endParaRPr>
          </a:p>
          <a:p>
            <a:pPr marL="457200" lvl="0" indent="-355600" algn="l" rtl="0">
              <a:spcBef>
                <a:spcPts val="0"/>
              </a:spcBef>
              <a:spcAft>
                <a:spcPts val="0"/>
              </a:spcAft>
              <a:buClr>
                <a:srgbClr val="FFFF00"/>
              </a:buClr>
              <a:buSzPts val="2000"/>
              <a:buChar char="●"/>
            </a:pPr>
            <a:r>
              <a:rPr lang="en" sz="2000" dirty="0">
                <a:solidFill>
                  <a:srgbClr val="FFFF00"/>
                </a:solidFill>
              </a:rPr>
              <a:t>What will the </a:t>
            </a:r>
            <a:r>
              <a:rPr lang="en" sz="2000" i="1" dirty="0">
                <a:solidFill>
                  <a:srgbClr val="FFFF00"/>
                </a:solidFill>
              </a:rPr>
              <a:t>“new heavens and new earth”</a:t>
            </a:r>
            <a:r>
              <a:rPr lang="en" sz="2000" dirty="0">
                <a:solidFill>
                  <a:srgbClr val="FFFF00"/>
                </a:solidFill>
              </a:rPr>
              <a:t>, and our new bodies, be like?</a:t>
            </a:r>
            <a:endParaRPr sz="2000" dirty="0">
              <a:solidFill>
                <a:srgbClr val="FFFF00"/>
              </a:solidFill>
            </a:endParaRPr>
          </a:p>
          <a:p>
            <a:pPr marL="457200" lvl="0" indent="-355600" algn="l" rtl="0">
              <a:spcBef>
                <a:spcPts val="0"/>
              </a:spcBef>
              <a:spcAft>
                <a:spcPts val="0"/>
              </a:spcAft>
              <a:buClr>
                <a:schemeClr val="dk1"/>
              </a:buClr>
              <a:buSzPts val="2000"/>
              <a:buChar char="●"/>
            </a:pPr>
            <a:r>
              <a:rPr lang="en" sz="2000" dirty="0">
                <a:solidFill>
                  <a:schemeClr val="dk1"/>
                </a:solidFill>
              </a:rPr>
              <a:t>When was Revelation written?  (Early date or late date?)</a:t>
            </a:r>
            <a:endParaRPr sz="2000" dirty="0">
              <a:solidFill>
                <a:schemeClr val="dk1"/>
              </a:solidFill>
            </a:endParaRPr>
          </a:p>
          <a:p>
            <a:pPr marL="457200" lvl="0" indent="-355600" algn="l" rtl="0">
              <a:spcBef>
                <a:spcPts val="0"/>
              </a:spcBef>
              <a:spcAft>
                <a:spcPts val="0"/>
              </a:spcAft>
              <a:buClr>
                <a:srgbClr val="00FFFF"/>
              </a:buClr>
              <a:buSzPts val="2000"/>
              <a:buChar char="●"/>
            </a:pPr>
            <a:r>
              <a:rPr lang="en" sz="2000" dirty="0">
                <a:solidFill>
                  <a:srgbClr val="00FFFF"/>
                </a:solidFill>
              </a:rPr>
              <a:t>What does it mean that women will be saved through childbearing?</a:t>
            </a:r>
            <a:endParaRPr sz="2000" dirty="0">
              <a:solidFill>
                <a:srgbClr val="00FFFF"/>
              </a:solidFill>
            </a:endParaRPr>
          </a:p>
          <a:p>
            <a:pPr marL="457200" lvl="0" indent="-355600" algn="l" rtl="0">
              <a:spcBef>
                <a:spcPts val="0"/>
              </a:spcBef>
              <a:spcAft>
                <a:spcPts val="0"/>
              </a:spcAft>
              <a:buClr>
                <a:srgbClr val="FFFF00"/>
              </a:buClr>
              <a:buSzPts val="2000"/>
              <a:buChar char="●"/>
            </a:pPr>
            <a:r>
              <a:rPr lang="en" sz="2000" dirty="0">
                <a:solidFill>
                  <a:srgbClr val="FFFF00"/>
                </a:solidFill>
              </a:rPr>
              <a:t>What is the “head covering” passage all about?</a:t>
            </a:r>
            <a:endParaRPr sz="2000" dirty="0">
              <a:solidFill>
                <a:srgbClr val="FFFF00"/>
              </a:solidFill>
            </a:endParaRPr>
          </a:p>
          <a:p>
            <a:pPr marL="457200" lvl="0" indent="-355600" algn="l" rtl="0">
              <a:spcBef>
                <a:spcPts val="0"/>
              </a:spcBef>
              <a:spcAft>
                <a:spcPts val="0"/>
              </a:spcAft>
              <a:buClr>
                <a:schemeClr val="dk1"/>
              </a:buClr>
              <a:buSzPts val="2000"/>
              <a:buChar char="●"/>
            </a:pPr>
            <a:r>
              <a:rPr lang="en" sz="2000" dirty="0">
                <a:solidFill>
                  <a:schemeClr val="dk1"/>
                </a:solidFill>
              </a:rPr>
              <a:t>Will the “rapture” be before, or after, the “tribulation” and the “millenium”?</a:t>
            </a:r>
            <a:endParaRPr sz="20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4"/>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WHY ITS A PROBLEM</a:t>
            </a:r>
            <a:endParaRPr sz="5000" b="1">
              <a:solidFill>
                <a:srgbClr val="00FFFF"/>
              </a:solidFill>
            </a:endParaRPr>
          </a:p>
        </p:txBody>
      </p:sp>
      <p:sp>
        <p:nvSpPr>
          <p:cNvPr id="125" name="Google Shape;125;p24"/>
          <p:cNvSpPr txBox="1">
            <a:spLocks noGrp="1"/>
          </p:cNvSpPr>
          <p:nvPr>
            <p:ph type="subTitle" idx="1"/>
          </p:nvPr>
        </p:nvSpPr>
        <p:spPr>
          <a:xfrm>
            <a:off x="-172300" y="374850"/>
            <a:ext cx="9363900" cy="47685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FFFF00"/>
              </a:buClr>
              <a:buSzPts val="2000"/>
              <a:buChar char="●"/>
            </a:pPr>
            <a:r>
              <a:rPr lang="en" sz="2000" b="1" u="sng">
                <a:solidFill>
                  <a:srgbClr val="FFFF00"/>
                </a:solidFill>
              </a:rPr>
              <a:t>1 Tim.1:3-7</a:t>
            </a:r>
            <a:r>
              <a:rPr lang="en" sz="2000">
                <a:solidFill>
                  <a:schemeClr val="dk1"/>
                </a:solidFill>
              </a:rPr>
              <a:t> </a:t>
            </a:r>
            <a:r>
              <a:rPr lang="en" sz="2000" i="1">
                <a:solidFill>
                  <a:schemeClr val="dk1"/>
                </a:solidFill>
              </a:rPr>
              <a:t>“As I urged you upon my departure for Macedonia, remain on at Ephesus so that you may instruct certain men not to teach strange doctrines, 4 nor to pay attention to myths and endless genealogies, </a:t>
            </a:r>
            <a:r>
              <a:rPr lang="en" sz="2000" i="1" u="sng">
                <a:solidFill>
                  <a:schemeClr val="dk1"/>
                </a:solidFill>
              </a:rPr>
              <a:t>which give rise to mere speculation rather than furthering the administration of God</a:t>
            </a:r>
            <a:r>
              <a:rPr lang="en" sz="2000" i="1">
                <a:solidFill>
                  <a:schemeClr val="dk1"/>
                </a:solidFill>
              </a:rPr>
              <a:t> which is by faith. 5 But </a:t>
            </a:r>
            <a:r>
              <a:rPr lang="en" sz="2000" i="1" u="sng">
                <a:solidFill>
                  <a:schemeClr val="dk1"/>
                </a:solidFill>
              </a:rPr>
              <a:t>the goal of our instruction is love from a pure heart and a good conscience and a sincere faith</a:t>
            </a:r>
            <a:r>
              <a:rPr lang="en" sz="2000" i="1">
                <a:solidFill>
                  <a:schemeClr val="dk1"/>
                </a:solidFill>
              </a:rPr>
              <a:t>. 6 For some men, straying from these things, have turned aside to </a:t>
            </a:r>
            <a:r>
              <a:rPr lang="en" sz="2000" i="1" u="sng">
                <a:solidFill>
                  <a:schemeClr val="dk1"/>
                </a:solidFill>
              </a:rPr>
              <a:t>fruitless discussion</a:t>
            </a:r>
            <a:r>
              <a:rPr lang="en" sz="2000" i="1">
                <a:solidFill>
                  <a:schemeClr val="dk1"/>
                </a:solidFill>
              </a:rPr>
              <a:t>, 7 wanting to be teachers of the Law, even though they </a:t>
            </a:r>
            <a:r>
              <a:rPr lang="en" sz="2000" i="1" u="sng">
                <a:solidFill>
                  <a:schemeClr val="dk1"/>
                </a:solidFill>
              </a:rPr>
              <a:t>do not understand either what they are saying or the matters about which they make confident assertions</a:t>
            </a:r>
            <a:r>
              <a:rPr lang="en" sz="2000" i="1">
                <a:solidFill>
                  <a:schemeClr val="dk1"/>
                </a:solidFill>
              </a:rPr>
              <a:t>.”</a:t>
            </a:r>
            <a:endParaRPr sz="2000" i="1">
              <a:solidFill>
                <a:schemeClr val="dk1"/>
              </a:solidFill>
            </a:endParaRPr>
          </a:p>
          <a:p>
            <a:pPr marL="457200" lvl="0" indent="-355600" algn="l" rtl="0">
              <a:spcBef>
                <a:spcPts val="0"/>
              </a:spcBef>
              <a:spcAft>
                <a:spcPts val="0"/>
              </a:spcAft>
              <a:buClr>
                <a:srgbClr val="FFFF00"/>
              </a:buClr>
              <a:buSzPts val="2000"/>
              <a:buChar char="●"/>
            </a:pPr>
            <a:r>
              <a:rPr lang="en" sz="2000" b="1" u="sng">
                <a:solidFill>
                  <a:srgbClr val="FFFF00"/>
                </a:solidFill>
              </a:rPr>
              <a:t>2 Tim.2:23</a:t>
            </a:r>
            <a:r>
              <a:rPr lang="en" sz="2000">
                <a:solidFill>
                  <a:schemeClr val="dk1"/>
                </a:solidFill>
              </a:rPr>
              <a:t> </a:t>
            </a:r>
            <a:r>
              <a:rPr lang="en" sz="2000" i="1">
                <a:solidFill>
                  <a:schemeClr val="dk1"/>
                </a:solidFill>
              </a:rPr>
              <a:t>“But refuse foolish and </a:t>
            </a:r>
            <a:r>
              <a:rPr lang="en" sz="2000" i="1" u="sng">
                <a:solidFill>
                  <a:schemeClr val="dk1"/>
                </a:solidFill>
              </a:rPr>
              <a:t>ignorant speculations</a:t>
            </a:r>
            <a:r>
              <a:rPr lang="en" sz="2000" i="1">
                <a:solidFill>
                  <a:schemeClr val="dk1"/>
                </a:solidFill>
              </a:rPr>
              <a:t>, knowing that </a:t>
            </a:r>
            <a:r>
              <a:rPr lang="en" sz="2000" i="1" u="sng">
                <a:solidFill>
                  <a:schemeClr val="dk1"/>
                </a:solidFill>
              </a:rPr>
              <a:t>they produce quarrels</a:t>
            </a:r>
            <a:r>
              <a:rPr lang="en" sz="2000" i="1">
                <a:solidFill>
                  <a:schemeClr val="dk1"/>
                </a:solidFill>
              </a:rPr>
              <a:t>.”</a:t>
            </a:r>
            <a:endParaRPr sz="2000" i="1">
              <a:solidFill>
                <a:schemeClr val="dk1"/>
              </a:solidFill>
            </a:endParaRPr>
          </a:p>
          <a:p>
            <a:pPr marL="457200" lvl="0" indent="-355600" algn="l" rtl="0">
              <a:spcBef>
                <a:spcPts val="0"/>
              </a:spcBef>
              <a:spcAft>
                <a:spcPts val="0"/>
              </a:spcAft>
              <a:buClr>
                <a:srgbClr val="00FFFF"/>
              </a:buClr>
              <a:buSzPts val="2000"/>
              <a:buChar char="●"/>
            </a:pPr>
            <a:r>
              <a:rPr lang="en" sz="2000">
                <a:solidFill>
                  <a:srgbClr val="00FFFF"/>
                </a:solidFill>
              </a:rPr>
              <a:t>There are SO many people out there today who are OBSESSED with some of these teachings, especially “end times prophecy”, and they’ve become blinded from the fact that they are not even READY for Jesus’ return!</a:t>
            </a:r>
            <a:endParaRPr sz="2000">
              <a:solidFill>
                <a:srgbClr val="00FFFF"/>
              </a:solidFill>
            </a:endParaRPr>
          </a:p>
          <a:p>
            <a:pPr marL="457200" lvl="0" indent="-355600" algn="l" rtl="0">
              <a:spcBef>
                <a:spcPts val="0"/>
              </a:spcBef>
              <a:spcAft>
                <a:spcPts val="0"/>
              </a:spcAft>
              <a:buClr>
                <a:srgbClr val="FFFF00"/>
              </a:buClr>
              <a:buSzPts val="2000"/>
              <a:buChar char="●"/>
            </a:pPr>
            <a:r>
              <a:rPr lang="en" sz="2000">
                <a:solidFill>
                  <a:srgbClr val="FFFF00"/>
                </a:solidFill>
              </a:rPr>
              <a:t>How does knowing ANY of those matters change how I should live </a:t>
            </a:r>
            <a:r>
              <a:rPr lang="en" sz="2000" u="sng">
                <a:solidFill>
                  <a:srgbClr val="FFFF00"/>
                </a:solidFill>
              </a:rPr>
              <a:t>right now</a:t>
            </a:r>
            <a:r>
              <a:rPr lang="en" sz="2000">
                <a:solidFill>
                  <a:srgbClr val="FFFF00"/>
                </a:solidFill>
              </a:rPr>
              <a:t>?</a:t>
            </a:r>
            <a:endParaRPr sz="20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TECHNOLOGY</a:t>
            </a:r>
            <a:endParaRPr sz="5000" b="1">
              <a:solidFill>
                <a:srgbClr val="00FFFF"/>
              </a:solidFill>
            </a:endParaRPr>
          </a:p>
        </p:txBody>
      </p:sp>
      <p:sp>
        <p:nvSpPr>
          <p:cNvPr id="131" name="Google Shape;131;p25"/>
          <p:cNvSpPr txBox="1">
            <a:spLocks noGrp="1"/>
          </p:cNvSpPr>
          <p:nvPr>
            <p:ph type="subTitle" idx="1"/>
          </p:nvPr>
        </p:nvSpPr>
        <p:spPr>
          <a:xfrm>
            <a:off x="-172300" y="365075"/>
            <a:ext cx="9419700" cy="47784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Clr>
                <a:srgbClr val="FFFF00"/>
              </a:buClr>
              <a:buSzPts val="2200"/>
              <a:buChar char="●"/>
            </a:pPr>
            <a:r>
              <a:rPr lang="en" sz="2200" dirty="0">
                <a:solidFill>
                  <a:srgbClr val="FFFF00"/>
                </a:solidFill>
              </a:rPr>
              <a:t>This is a distraction that our first century brethren did not have to deal with.  But we do.  (I have a whole other lesson planned just about “social media”.)  But think about how much time you spend with your computer, tablet, phone, TV, music and video games.</a:t>
            </a:r>
            <a:endParaRPr sz="2200" dirty="0">
              <a:solidFill>
                <a:srgbClr val="FFFF00"/>
              </a:solidFill>
            </a:endParaRPr>
          </a:p>
          <a:p>
            <a:pPr marL="457200" lvl="0" indent="-368300" algn="l" rtl="0">
              <a:spcBef>
                <a:spcPts val="0"/>
              </a:spcBef>
              <a:spcAft>
                <a:spcPts val="0"/>
              </a:spcAft>
              <a:buClr>
                <a:srgbClr val="00FFFF"/>
              </a:buClr>
              <a:buSzPts val="2200"/>
              <a:buChar char="●"/>
            </a:pPr>
            <a:r>
              <a:rPr lang="en" sz="2200" dirty="0">
                <a:solidFill>
                  <a:srgbClr val="00FFFF"/>
                </a:solidFill>
              </a:rPr>
              <a:t>Have you considered a “cleansing day”?  Just one day with no music (hymns are OK), no screen time of any kind, no phones, no news magazines or newspapers.  Just one day of rest from all that.  Do you think that you could do it?  If not, what does that say about your life?</a:t>
            </a:r>
            <a:endParaRPr sz="2200" dirty="0">
              <a:solidFill>
                <a:srgbClr val="00FFFF"/>
              </a:solidFill>
            </a:endParaRPr>
          </a:p>
          <a:p>
            <a:pPr marL="457200" lvl="0" indent="-368300" algn="l" rtl="0">
              <a:spcBef>
                <a:spcPts val="0"/>
              </a:spcBef>
              <a:spcAft>
                <a:spcPts val="0"/>
              </a:spcAft>
              <a:buClr>
                <a:srgbClr val="FFFF00"/>
              </a:buClr>
              <a:buSzPts val="2200"/>
              <a:buChar char="●"/>
            </a:pPr>
            <a:r>
              <a:rPr lang="en" sz="2200" dirty="0">
                <a:solidFill>
                  <a:srgbClr val="FFFF00"/>
                </a:solidFill>
              </a:rPr>
              <a:t>IF you try it, if you’re like me, you’re going to have a moment where you look around and say “Now what do I do?”</a:t>
            </a:r>
            <a:endParaRPr sz="2200" dirty="0">
              <a:solidFill>
                <a:srgbClr val="FFFF00"/>
              </a:solidFill>
            </a:endParaRPr>
          </a:p>
          <a:p>
            <a:pPr marL="457200" lvl="0" indent="-368300" algn="l" rtl="0">
              <a:spcBef>
                <a:spcPts val="0"/>
              </a:spcBef>
              <a:spcAft>
                <a:spcPts val="0"/>
              </a:spcAft>
              <a:buClr>
                <a:srgbClr val="00FFFF"/>
              </a:buClr>
              <a:buSzPts val="2200"/>
              <a:buChar char="●"/>
            </a:pPr>
            <a:r>
              <a:rPr lang="en" sz="2200" dirty="0">
                <a:solidFill>
                  <a:srgbClr val="00FFFF"/>
                </a:solidFill>
              </a:rPr>
              <a:t>What could you accomplish, instead, on a day like that?  What could a day like that do for your soul, and for your children?(An A.D.D. society)</a:t>
            </a:r>
            <a:endParaRPr sz="2200" dirty="0">
              <a:solidFill>
                <a:srgbClr val="00FFFF"/>
              </a:solidFill>
            </a:endParaRPr>
          </a:p>
          <a:p>
            <a:pPr marL="457200" lvl="0" indent="-368300" algn="l" rtl="0">
              <a:spcBef>
                <a:spcPts val="0"/>
              </a:spcBef>
              <a:spcAft>
                <a:spcPts val="0"/>
              </a:spcAft>
              <a:buClr>
                <a:srgbClr val="FFFF00"/>
              </a:buClr>
              <a:buSzPts val="2200"/>
              <a:buChar char="●"/>
            </a:pPr>
            <a:r>
              <a:rPr lang="en" sz="2200" b="1" u="sng" dirty="0">
                <a:solidFill>
                  <a:srgbClr val="FFFF00"/>
                </a:solidFill>
              </a:rPr>
              <a:t>Ps.46:10</a:t>
            </a:r>
            <a:r>
              <a:rPr lang="en" sz="2200" dirty="0">
                <a:solidFill>
                  <a:srgbClr val="FFFF00"/>
                </a:solidFill>
              </a:rPr>
              <a:t> </a:t>
            </a:r>
            <a:r>
              <a:rPr lang="en" sz="2200" dirty="0">
                <a:solidFill>
                  <a:srgbClr val="00FFFF"/>
                </a:solidFill>
              </a:rPr>
              <a:t>(NKJV)</a:t>
            </a:r>
            <a:r>
              <a:rPr lang="en" sz="2200" dirty="0">
                <a:solidFill>
                  <a:srgbClr val="FFFF00"/>
                </a:solidFill>
              </a:rPr>
              <a:t> </a:t>
            </a:r>
            <a:r>
              <a:rPr lang="en" sz="2200" i="1" dirty="0">
                <a:solidFill>
                  <a:schemeClr val="dk1"/>
                </a:solidFill>
              </a:rPr>
              <a:t>“</a:t>
            </a:r>
            <a:r>
              <a:rPr lang="en" sz="2200" i="1" u="sng" dirty="0">
                <a:solidFill>
                  <a:schemeClr val="dk1"/>
                </a:solidFill>
              </a:rPr>
              <a:t>Be still</a:t>
            </a:r>
            <a:r>
              <a:rPr lang="en" sz="2200" i="1" dirty="0">
                <a:solidFill>
                  <a:schemeClr val="dk1"/>
                </a:solidFill>
              </a:rPr>
              <a:t>, and know that I am God; I will be exalted among the nations, </a:t>
            </a:r>
            <a:r>
              <a:rPr lang="en" sz="2200" i="1" u="sng" dirty="0">
                <a:solidFill>
                  <a:schemeClr val="dk1"/>
                </a:solidFill>
              </a:rPr>
              <a:t>I will be exalted in the earth</a:t>
            </a:r>
            <a:r>
              <a:rPr lang="en" sz="2200" i="1" dirty="0">
                <a:solidFill>
                  <a:schemeClr val="dk1"/>
                </a:solidFill>
              </a:rPr>
              <a:t>!”  </a:t>
            </a:r>
            <a:endParaRPr sz="22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AND THE LIST GOES ON …</a:t>
            </a:r>
            <a:endParaRPr sz="5000" b="1">
              <a:solidFill>
                <a:srgbClr val="00FFFF"/>
              </a:solidFill>
            </a:endParaRPr>
          </a:p>
        </p:txBody>
      </p:sp>
      <p:sp>
        <p:nvSpPr>
          <p:cNvPr id="137" name="Google Shape;137;p26"/>
          <p:cNvSpPr txBox="1">
            <a:spLocks noGrp="1"/>
          </p:cNvSpPr>
          <p:nvPr>
            <p:ph type="subTitle" idx="1"/>
          </p:nvPr>
        </p:nvSpPr>
        <p:spPr>
          <a:xfrm>
            <a:off x="-172300" y="513900"/>
            <a:ext cx="9363900" cy="46296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Clr>
                <a:srgbClr val="FFFF00"/>
              </a:buClr>
              <a:buSzPts val="2100"/>
              <a:buChar char="●"/>
            </a:pPr>
            <a:r>
              <a:rPr lang="en" sz="2100" b="1" u="sng" dirty="0">
                <a:solidFill>
                  <a:srgbClr val="FFFF00"/>
                </a:solidFill>
              </a:rPr>
              <a:t>ENTERTAINMENT</a:t>
            </a:r>
            <a:r>
              <a:rPr lang="en" sz="2100" dirty="0">
                <a:solidFill>
                  <a:srgbClr val="FFFF00"/>
                </a:solidFill>
              </a:rPr>
              <a:t> - While technology occupies most of our entertainment these days, there are certainly other forms.  Sports participation, vacations, physical fitness, hunting, fishing, racing, other various hobbies.  If we are not careful we can “escape” into these things so much that they have become a distraction from our goal.</a:t>
            </a:r>
            <a:endParaRPr sz="2100" dirty="0">
              <a:solidFill>
                <a:srgbClr val="FFFF00"/>
              </a:solidFill>
            </a:endParaRPr>
          </a:p>
          <a:p>
            <a:pPr marL="457200" lvl="0" indent="-361950" algn="l" rtl="0">
              <a:spcBef>
                <a:spcPts val="0"/>
              </a:spcBef>
              <a:spcAft>
                <a:spcPts val="0"/>
              </a:spcAft>
              <a:buClr>
                <a:srgbClr val="00FFFF"/>
              </a:buClr>
              <a:buSzPts val="2100"/>
              <a:buChar char="●"/>
            </a:pPr>
            <a:r>
              <a:rPr lang="en" sz="2100" b="1" u="sng" dirty="0">
                <a:solidFill>
                  <a:srgbClr val="00FFFF"/>
                </a:solidFill>
              </a:rPr>
              <a:t>PEOPLE</a:t>
            </a:r>
            <a:r>
              <a:rPr lang="en" sz="2100" dirty="0">
                <a:solidFill>
                  <a:srgbClr val="00FFFF"/>
                </a:solidFill>
              </a:rPr>
              <a:t> - Annoying co-workers, neighbors, friends, family and, yes, even brethren, can sometimes distract us away from serving Jesus.  How many times have you seen strife between one Christian and another STOP one or both from assembling as commanded?  The devil WILL use those closest to us to divert our attention.</a:t>
            </a:r>
            <a:endParaRPr sz="2100" dirty="0">
              <a:solidFill>
                <a:srgbClr val="00FFFF"/>
              </a:solidFill>
            </a:endParaRPr>
          </a:p>
          <a:p>
            <a:pPr marL="457200" lvl="0" indent="-368300" algn="l" rtl="0">
              <a:spcBef>
                <a:spcPts val="0"/>
              </a:spcBef>
              <a:spcAft>
                <a:spcPts val="0"/>
              </a:spcAft>
              <a:buClr>
                <a:srgbClr val="FFFF00"/>
              </a:buClr>
              <a:buSzPts val="2200"/>
              <a:buChar char="●"/>
            </a:pPr>
            <a:r>
              <a:rPr lang="en" sz="2100" b="1" u="sng" dirty="0">
                <a:solidFill>
                  <a:srgbClr val="FFFF00"/>
                </a:solidFill>
              </a:rPr>
              <a:t>LIFE!</a:t>
            </a:r>
            <a:r>
              <a:rPr lang="en" sz="2100" dirty="0">
                <a:solidFill>
                  <a:srgbClr val="FFFF00"/>
                </a:solidFill>
              </a:rPr>
              <a:t> - Just the everyday routines we fall into.  Our education, or our children’s.  Our jobs.  Our cars and their maintenance.  Our homes.  Paying bills and taxes.  Remember, Martha was doing a GOOD thing when Jesus was in her home, but Mary chose what was </a:t>
            </a:r>
            <a:r>
              <a:rPr lang="en" sz="2200" dirty="0">
                <a:solidFill>
                  <a:srgbClr val="FFFF00"/>
                </a:solidFill>
              </a:rPr>
              <a:t>even better!</a:t>
            </a:r>
            <a:endParaRPr sz="22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7"/>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“DUST IF YOU MUST”</a:t>
            </a:r>
            <a:endParaRPr sz="5000" b="1">
              <a:solidFill>
                <a:srgbClr val="00FFFF"/>
              </a:solidFill>
            </a:endParaRPr>
          </a:p>
        </p:txBody>
      </p:sp>
      <p:sp>
        <p:nvSpPr>
          <p:cNvPr id="143" name="Google Shape;143;p27"/>
          <p:cNvSpPr txBox="1">
            <a:spLocks noGrp="1"/>
          </p:cNvSpPr>
          <p:nvPr>
            <p:ph type="subTitle" idx="1"/>
          </p:nvPr>
        </p:nvSpPr>
        <p:spPr>
          <a:xfrm>
            <a:off x="-116500" y="443300"/>
            <a:ext cx="9308100" cy="47001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rgbClr val="FFFF00"/>
              </a:buClr>
              <a:buSzPts val="2400"/>
              <a:buChar char="●"/>
            </a:pPr>
            <a:r>
              <a:rPr lang="en" sz="2300" dirty="0">
                <a:solidFill>
                  <a:srgbClr val="FFFF00"/>
                </a:solidFill>
              </a:rPr>
              <a:t>A poem by Rose Milligan:</a:t>
            </a:r>
            <a:endParaRPr sz="2300" dirty="0">
              <a:solidFill>
                <a:srgbClr val="FFFF00"/>
              </a:solidFill>
            </a:endParaRPr>
          </a:p>
          <a:p>
            <a:pPr marL="457200" lvl="0" indent="-374650" algn="l" rtl="0">
              <a:spcBef>
                <a:spcPts val="0"/>
              </a:spcBef>
              <a:spcAft>
                <a:spcPts val="0"/>
              </a:spcAft>
              <a:buClr>
                <a:schemeClr val="dk1"/>
              </a:buClr>
              <a:buSzPts val="2300"/>
              <a:buChar char="●"/>
            </a:pPr>
            <a:r>
              <a:rPr lang="en" sz="2300" dirty="0">
                <a:solidFill>
                  <a:schemeClr val="dk1"/>
                </a:solidFill>
              </a:rPr>
              <a:t>“Dust if you must, but wouldn't it be better to paint a picture, or write a letter - bake a cake, or plant a seed; Ponder the difference between want and need?”</a:t>
            </a:r>
            <a:endParaRPr sz="2300" dirty="0">
              <a:solidFill>
                <a:schemeClr val="dk1"/>
              </a:solidFill>
            </a:endParaRPr>
          </a:p>
          <a:p>
            <a:pPr marL="457200" lvl="0" indent="-374650" algn="l" rtl="0">
              <a:spcBef>
                <a:spcPts val="0"/>
              </a:spcBef>
              <a:spcAft>
                <a:spcPts val="0"/>
              </a:spcAft>
              <a:buClr>
                <a:srgbClr val="FFFF00"/>
              </a:buClr>
              <a:buSzPts val="2300"/>
              <a:buChar char="●"/>
            </a:pPr>
            <a:r>
              <a:rPr lang="en" sz="2300" dirty="0">
                <a:solidFill>
                  <a:srgbClr val="FFFF00"/>
                </a:solidFill>
              </a:rPr>
              <a:t>“Dust if you must, but there's not much time, with rivers to swim, and mountains to climb; Music to hear, and books to read; Friends to cherish, and life to lead.”</a:t>
            </a:r>
            <a:endParaRPr sz="2300" dirty="0">
              <a:solidFill>
                <a:srgbClr val="FFFF00"/>
              </a:solidFill>
            </a:endParaRPr>
          </a:p>
          <a:p>
            <a:pPr marL="457200" lvl="0" indent="-374650" algn="l" rtl="0">
              <a:spcBef>
                <a:spcPts val="0"/>
              </a:spcBef>
              <a:spcAft>
                <a:spcPts val="0"/>
              </a:spcAft>
              <a:buClr>
                <a:schemeClr val="dk1"/>
              </a:buClr>
              <a:buSzPts val="2300"/>
              <a:buChar char="●"/>
            </a:pPr>
            <a:r>
              <a:rPr lang="en" sz="2300" dirty="0">
                <a:solidFill>
                  <a:schemeClr val="dk1"/>
                </a:solidFill>
              </a:rPr>
              <a:t>“Dust if you must, but the world's out there, with the sun in your eyes, and the wind in your hair; A flutter of snow, a shower of rain; This day will not come around again.”</a:t>
            </a:r>
            <a:endParaRPr sz="2300" dirty="0">
              <a:solidFill>
                <a:schemeClr val="dk1"/>
              </a:solidFill>
            </a:endParaRPr>
          </a:p>
          <a:p>
            <a:pPr marL="457200" lvl="0" indent="-374650" algn="l" rtl="0">
              <a:spcBef>
                <a:spcPts val="0"/>
              </a:spcBef>
              <a:spcAft>
                <a:spcPts val="0"/>
              </a:spcAft>
              <a:buClr>
                <a:srgbClr val="FFFF00"/>
              </a:buClr>
              <a:buSzPts val="2300"/>
              <a:buChar char="●"/>
            </a:pPr>
            <a:r>
              <a:rPr lang="en" sz="2300" dirty="0">
                <a:solidFill>
                  <a:srgbClr val="FFFF00"/>
                </a:solidFill>
              </a:rPr>
              <a:t>“Dust if you must, but bear in mind, Old age will come and it's not kind. And when you go (and go you must) …</a:t>
            </a:r>
            <a:endParaRPr sz="2300" dirty="0">
              <a:solidFill>
                <a:srgbClr val="FFFF00"/>
              </a:solidFill>
            </a:endParaRPr>
          </a:p>
          <a:p>
            <a:pPr marL="457200" lvl="0" indent="-374650" algn="l" rtl="0">
              <a:spcBef>
                <a:spcPts val="0"/>
              </a:spcBef>
              <a:spcAft>
                <a:spcPts val="0"/>
              </a:spcAft>
              <a:buClr>
                <a:schemeClr val="dk1"/>
              </a:buClr>
              <a:buSzPts val="2300"/>
              <a:buChar char="●"/>
            </a:pPr>
            <a:r>
              <a:rPr lang="en" sz="2300" dirty="0">
                <a:solidFill>
                  <a:schemeClr val="dk1"/>
                </a:solidFill>
              </a:rPr>
              <a:t>…You, yourself, will make more dust.”</a:t>
            </a:r>
            <a:endParaRPr sz="23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8"/>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FIXING OUR EYES ON JESUS</a:t>
            </a:r>
            <a:endParaRPr sz="5000" b="1">
              <a:solidFill>
                <a:srgbClr val="00FFFF"/>
              </a:solidFill>
            </a:endParaRPr>
          </a:p>
        </p:txBody>
      </p:sp>
      <p:sp>
        <p:nvSpPr>
          <p:cNvPr id="149" name="Google Shape;149;p28"/>
          <p:cNvSpPr txBox="1">
            <a:spLocks noGrp="1"/>
          </p:cNvSpPr>
          <p:nvPr>
            <p:ph type="subTitle" idx="1"/>
          </p:nvPr>
        </p:nvSpPr>
        <p:spPr>
          <a:xfrm>
            <a:off x="-172300" y="443300"/>
            <a:ext cx="9363900" cy="4700100"/>
          </a:xfrm>
          <a:prstGeom prst="rect">
            <a:avLst/>
          </a:prstGeom>
        </p:spPr>
        <p:txBody>
          <a:bodyPr spcFirstLastPara="1" wrap="square" lIns="91425" tIns="91425" rIns="91425" bIns="91425" anchor="t" anchorCtr="0">
            <a:noAutofit/>
          </a:bodyPr>
          <a:lstStyle/>
          <a:p>
            <a:pPr marL="457200" lvl="0" indent="-352425" algn="l" rtl="0">
              <a:spcBef>
                <a:spcPts val="0"/>
              </a:spcBef>
              <a:spcAft>
                <a:spcPts val="0"/>
              </a:spcAft>
              <a:buClr>
                <a:srgbClr val="FFFF00"/>
              </a:buClr>
              <a:buSzPts val="1950"/>
              <a:buChar char="●"/>
            </a:pPr>
            <a:r>
              <a:rPr lang="en" sz="1950" dirty="0">
                <a:solidFill>
                  <a:srgbClr val="FFFF00"/>
                </a:solidFill>
              </a:rPr>
              <a:t>Do you know what “blinders” are, and why we put them over horses’ eyes?  It’s so that they can ONLY see directly ahead of them!  WE need to do that!</a:t>
            </a:r>
            <a:endParaRPr sz="1950" dirty="0">
              <a:solidFill>
                <a:srgbClr val="FFFF00"/>
              </a:solidFill>
            </a:endParaRPr>
          </a:p>
          <a:p>
            <a:pPr marL="457200" lvl="0" indent="-352425" algn="l" rtl="0">
              <a:spcBef>
                <a:spcPts val="0"/>
              </a:spcBef>
              <a:spcAft>
                <a:spcPts val="0"/>
              </a:spcAft>
              <a:buClr>
                <a:srgbClr val="FFFF00"/>
              </a:buClr>
              <a:buSzPts val="1950"/>
              <a:buChar char="●"/>
            </a:pPr>
            <a:r>
              <a:rPr lang="en" sz="1950" b="1" u="sng">
                <a:solidFill>
                  <a:srgbClr val="FFFF00"/>
                </a:solidFill>
              </a:rPr>
              <a:t>Heb.12:2</a:t>
            </a:r>
            <a:r>
              <a:rPr lang="en" sz="1950">
                <a:solidFill>
                  <a:srgbClr val="FFFF00"/>
                </a:solidFill>
              </a:rPr>
              <a:t> </a:t>
            </a:r>
            <a:r>
              <a:rPr lang="en" sz="1950" i="1">
                <a:solidFill>
                  <a:schemeClr val="dk1"/>
                </a:solidFill>
              </a:rPr>
              <a:t>“</a:t>
            </a:r>
            <a:r>
              <a:rPr lang="en" sz="1950" i="1" u="sng">
                <a:solidFill>
                  <a:schemeClr val="dk1"/>
                </a:solidFill>
              </a:rPr>
              <a:t>fixing our eyes on Jesus</a:t>
            </a:r>
            <a:r>
              <a:rPr lang="en" sz="1950" i="1">
                <a:solidFill>
                  <a:schemeClr val="dk1"/>
                </a:solidFill>
              </a:rPr>
              <a:t>, the author and perfecter of faith, </a:t>
            </a:r>
            <a:r>
              <a:rPr lang="en" sz="1950" i="1" u="sng">
                <a:solidFill>
                  <a:schemeClr val="dk1"/>
                </a:solidFill>
              </a:rPr>
              <a:t>who for the joy set before Him endured the cross</a:t>
            </a:r>
            <a:r>
              <a:rPr lang="en" sz="1950" i="1">
                <a:solidFill>
                  <a:schemeClr val="dk1"/>
                </a:solidFill>
              </a:rPr>
              <a:t>, despising the shame, and has sat down at the right hand of the throne of God”</a:t>
            </a:r>
            <a:endParaRPr sz="1950" i="1" dirty="0">
              <a:solidFill>
                <a:schemeClr val="dk1"/>
              </a:solidFill>
            </a:endParaRPr>
          </a:p>
          <a:p>
            <a:pPr marL="457200" lvl="0" indent="-352425" algn="l" rtl="0">
              <a:spcBef>
                <a:spcPts val="0"/>
              </a:spcBef>
              <a:spcAft>
                <a:spcPts val="0"/>
              </a:spcAft>
              <a:buClr>
                <a:srgbClr val="FFFF00"/>
              </a:buClr>
              <a:buSzPts val="1950"/>
              <a:buChar char="●"/>
            </a:pPr>
            <a:r>
              <a:rPr lang="en" sz="1950" b="1" u="sng" dirty="0">
                <a:solidFill>
                  <a:srgbClr val="FFFF00"/>
                </a:solidFill>
              </a:rPr>
              <a:t>Prov.4:25-27</a:t>
            </a:r>
            <a:r>
              <a:rPr lang="en" sz="1950" dirty="0">
                <a:solidFill>
                  <a:srgbClr val="FFFF00"/>
                </a:solidFill>
              </a:rPr>
              <a:t> </a:t>
            </a:r>
            <a:r>
              <a:rPr lang="en" sz="1950" i="1" dirty="0">
                <a:solidFill>
                  <a:schemeClr val="dk1"/>
                </a:solidFill>
              </a:rPr>
              <a:t>“</a:t>
            </a:r>
            <a:r>
              <a:rPr lang="en" sz="1950" i="1" u="sng" dirty="0">
                <a:solidFill>
                  <a:schemeClr val="dk1"/>
                </a:solidFill>
              </a:rPr>
              <a:t>Let your eyes look directly ahead and let your gaze be fixed straight in front of you</a:t>
            </a:r>
            <a:r>
              <a:rPr lang="en" sz="1950" i="1" dirty="0">
                <a:solidFill>
                  <a:schemeClr val="dk1"/>
                </a:solidFill>
              </a:rPr>
              <a:t>. 26 Watch the path of your feet and all your ways will be established. 27 Do not turn to the right nor to the left; Turn your foot from evil.”</a:t>
            </a:r>
            <a:endParaRPr sz="1950" i="1" dirty="0">
              <a:solidFill>
                <a:schemeClr val="dk1"/>
              </a:solidFill>
            </a:endParaRPr>
          </a:p>
          <a:p>
            <a:pPr marL="457200" lvl="0" indent="-352425" algn="l" rtl="0">
              <a:spcBef>
                <a:spcPts val="0"/>
              </a:spcBef>
              <a:spcAft>
                <a:spcPts val="0"/>
              </a:spcAft>
              <a:buClr>
                <a:srgbClr val="FFFF00"/>
              </a:buClr>
              <a:buSzPts val="1950"/>
              <a:buChar char="●"/>
            </a:pPr>
            <a:r>
              <a:rPr lang="en" sz="1950" dirty="0">
                <a:solidFill>
                  <a:srgbClr val="FFFF00"/>
                </a:solidFill>
              </a:rPr>
              <a:t>Our Lord did that, for us.  </a:t>
            </a:r>
            <a:r>
              <a:rPr lang="en" sz="1950" b="1" u="sng" dirty="0">
                <a:solidFill>
                  <a:srgbClr val="FFFF00"/>
                </a:solidFill>
              </a:rPr>
              <a:t>Lk.9:51</a:t>
            </a:r>
            <a:r>
              <a:rPr lang="en" sz="1950" dirty="0">
                <a:solidFill>
                  <a:srgbClr val="FFFF00"/>
                </a:solidFill>
              </a:rPr>
              <a:t> (NKJV) </a:t>
            </a:r>
            <a:r>
              <a:rPr lang="en" sz="1950" i="1" dirty="0">
                <a:solidFill>
                  <a:schemeClr val="dk1"/>
                </a:solidFill>
              </a:rPr>
              <a:t>“Now it came to pass, when the time had come for Him to be received up, that </a:t>
            </a:r>
            <a:r>
              <a:rPr lang="en" sz="1950" i="1" u="sng" dirty="0">
                <a:solidFill>
                  <a:schemeClr val="dk1"/>
                </a:solidFill>
              </a:rPr>
              <a:t>He steadfastly set His face to go to Jerusalem</a:t>
            </a:r>
            <a:r>
              <a:rPr lang="en" sz="1950" i="1" dirty="0">
                <a:solidFill>
                  <a:schemeClr val="dk1"/>
                </a:solidFill>
              </a:rPr>
              <a:t>,”  </a:t>
            </a:r>
            <a:r>
              <a:rPr lang="en" sz="1950" dirty="0">
                <a:solidFill>
                  <a:srgbClr val="00FFFF"/>
                </a:solidFill>
              </a:rPr>
              <a:t>Jesus would NOT be distracted away from dying for you and me!</a:t>
            </a:r>
            <a:endParaRPr sz="1950" dirty="0">
              <a:solidFill>
                <a:srgbClr val="00FFFF"/>
              </a:solidFill>
            </a:endParaRPr>
          </a:p>
          <a:p>
            <a:pPr marL="457200" lvl="0" indent="-352425" algn="l" rtl="0">
              <a:spcBef>
                <a:spcPts val="0"/>
              </a:spcBef>
              <a:spcAft>
                <a:spcPts val="0"/>
              </a:spcAft>
              <a:buClr>
                <a:srgbClr val="FFFF00"/>
              </a:buClr>
              <a:buSzPts val="1950"/>
              <a:buChar char="●"/>
            </a:pPr>
            <a:r>
              <a:rPr lang="en" sz="1950" dirty="0">
                <a:solidFill>
                  <a:srgbClr val="FFFF00"/>
                </a:solidFill>
              </a:rPr>
              <a:t>Don’t look away from Jesus like Peter did.  </a:t>
            </a:r>
            <a:r>
              <a:rPr lang="en" sz="1950" b="1" u="sng" dirty="0">
                <a:solidFill>
                  <a:srgbClr val="FFFF00"/>
                </a:solidFill>
              </a:rPr>
              <a:t>Matt.14:30-31</a:t>
            </a:r>
            <a:r>
              <a:rPr lang="en" sz="1950" dirty="0">
                <a:solidFill>
                  <a:srgbClr val="FFFF00"/>
                </a:solidFill>
              </a:rPr>
              <a:t> </a:t>
            </a:r>
            <a:r>
              <a:rPr lang="en" sz="1950" i="1" dirty="0">
                <a:solidFill>
                  <a:schemeClr val="dk1"/>
                </a:solidFill>
              </a:rPr>
              <a:t>“</a:t>
            </a:r>
            <a:r>
              <a:rPr lang="en" sz="1950" i="1" u="sng" dirty="0">
                <a:solidFill>
                  <a:schemeClr val="dk1"/>
                </a:solidFill>
              </a:rPr>
              <a:t>But seeing the wind, he became frightened, and beginning to sink</a:t>
            </a:r>
            <a:r>
              <a:rPr lang="en" sz="1950" i="1" dirty="0">
                <a:solidFill>
                  <a:schemeClr val="dk1"/>
                </a:solidFill>
              </a:rPr>
              <a:t>, he cried out, “Lord, save me!” 31 Immediately Jesus stretched out His hand and took hold of him, and said to him, “You of little faith, </a:t>
            </a:r>
            <a:r>
              <a:rPr lang="en" sz="1950" i="1" u="sng" dirty="0">
                <a:solidFill>
                  <a:schemeClr val="dk1"/>
                </a:solidFill>
              </a:rPr>
              <a:t>why did you doubt</a:t>
            </a:r>
            <a:r>
              <a:rPr lang="en" sz="1950" i="1" dirty="0">
                <a:solidFill>
                  <a:schemeClr val="dk1"/>
                </a:solidFill>
              </a:rPr>
              <a:t>?”</a:t>
            </a:r>
            <a:r>
              <a:rPr lang="en" sz="1950" i="1" dirty="0">
                <a:solidFill>
                  <a:srgbClr val="FFFF00"/>
                </a:solidFill>
              </a:rPr>
              <a:t>  </a:t>
            </a:r>
            <a:r>
              <a:rPr lang="en" sz="1950" dirty="0">
                <a:solidFill>
                  <a:srgbClr val="00FFFF"/>
                </a:solidFill>
              </a:rPr>
              <a:t>Have YOU become distracted?</a:t>
            </a:r>
            <a:endParaRPr sz="1950" dirty="0">
              <a:solidFill>
                <a:srgbClr val="00FFFF"/>
              </a:solidFill>
            </a:endParaRPr>
          </a:p>
          <a:p>
            <a:pPr marL="457200" lvl="0" indent="0" algn="l" rtl="0">
              <a:spcBef>
                <a:spcPts val="0"/>
              </a:spcBef>
              <a:spcAft>
                <a:spcPts val="0"/>
              </a:spcAft>
              <a:buNone/>
            </a:pPr>
            <a:endParaRPr sz="22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116500" y="0"/>
            <a:ext cx="9363900" cy="57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THEY ARE EVERYWHERE!</a:t>
            </a:r>
            <a:endParaRPr sz="5000" b="1">
              <a:solidFill>
                <a:srgbClr val="00FFFF"/>
              </a:solidFill>
            </a:endParaRPr>
          </a:p>
        </p:txBody>
      </p:sp>
      <p:sp>
        <p:nvSpPr>
          <p:cNvPr id="61" name="Google Shape;61;p14"/>
          <p:cNvSpPr txBox="1">
            <a:spLocks noGrp="1"/>
          </p:cNvSpPr>
          <p:nvPr>
            <p:ph type="subTitle" idx="1"/>
          </p:nvPr>
        </p:nvSpPr>
        <p:spPr>
          <a:xfrm>
            <a:off x="-162400" y="417225"/>
            <a:ext cx="9363900" cy="4726200"/>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Clr>
                <a:srgbClr val="FFFF00"/>
              </a:buClr>
              <a:buSzPts val="2300"/>
              <a:buChar char="●"/>
            </a:pPr>
            <a:r>
              <a:rPr lang="en" sz="2300" b="1" u="sng">
                <a:solidFill>
                  <a:srgbClr val="FFFF00"/>
                </a:solidFill>
              </a:rPr>
              <a:t>1 Cor.7:35</a:t>
            </a:r>
            <a:r>
              <a:rPr lang="en" sz="2300">
                <a:solidFill>
                  <a:schemeClr val="dk1"/>
                </a:solidFill>
              </a:rPr>
              <a:t> </a:t>
            </a:r>
            <a:r>
              <a:rPr lang="en" sz="2300" i="1">
                <a:solidFill>
                  <a:schemeClr val="dk1"/>
                </a:solidFill>
              </a:rPr>
              <a:t>“This I say for your own benefit; </a:t>
            </a:r>
            <a:r>
              <a:rPr lang="en" sz="2300" i="1" u="sng">
                <a:solidFill>
                  <a:schemeClr val="dk1"/>
                </a:solidFill>
              </a:rPr>
              <a:t>not to put a restraint upon you</a:t>
            </a:r>
            <a:r>
              <a:rPr lang="en" sz="2300" i="1">
                <a:solidFill>
                  <a:schemeClr val="dk1"/>
                </a:solidFill>
              </a:rPr>
              <a:t>, but </a:t>
            </a:r>
            <a:r>
              <a:rPr lang="en" sz="2300" i="1" u="sng">
                <a:solidFill>
                  <a:schemeClr val="dk1"/>
                </a:solidFill>
              </a:rPr>
              <a:t>to promote what is appropriate</a:t>
            </a:r>
            <a:r>
              <a:rPr lang="en" sz="2300" i="1">
                <a:solidFill>
                  <a:schemeClr val="dk1"/>
                </a:solidFill>
              </a:rPr>
              <a:t> and to secure </a:t>
            </a:r>
            <a:r>
              <a:rPr lang="en" sz="2300" i="1" u="sng">
                <a:solidFill>
                  <a:srgbClr val="FFFF00"/>
                </a:solidFill>
              </a:rPr>
              <a:t>undistracted devotion to the Lord</a:t>
            </a:r>
            <a:r>
              <a:rPr lang="en" sz="2300" i="1">
                <a:solidFill>
                  <a:srgbClr val="FFFF00"/>
                </a:solidFill>
              </a:rPr>
              <a:t>.”</a:t>
            </a:r>
            <a:r>
              <a:rPr lang="en" sz="2300">
                <a:solidFill>
                  <a:srgbClr val="FFFF00"/>
                </a:solidFill>
              </a:rPr>
              <a:t> </a:t>
            </a:r>
            <a:r>
              <a:rPr lang="en" sz="2300">
                <a:solidFill>
                  <a:schemeClr val="dk1"/>
                </a:solidFill>
              </a:rPr>
              <a:t> </a:t>
            </a:r>
            <a:r>
              <a:rPr lang="en" sz="2300" b="1" u="sng">
                <a:solidFill>
                  <a:srgbClr val="00FFFF"/>
                </a:solidFill>
              </a:rPr>
              <a:t>THIS</a:t>
            </a:r>
            <a:r>
              <a:rPr lang="en" sz="2300">
                <a:solidFill>
                  <a:srgbClr val="00FFFF"/>
                </a:solidFill>
              </a:rPr>
              <a:t> is our goal!</a:t>
            </a:r>
            <a:endParaRPr sz="2300">
              <a:solidFill>
                <a:srgbClr val="00FFFF"/>
              </a:solidFill>
            </a:endParaRPr>
          </a:p>
          <a:p>
            <a:pPr marL="457200" lvl="0" indent="-374650" algn="l" rtl="0">
              <a:spcBef>
                <a:spcPts val="0"/>
              </a:spcBef>
              <a:spcAft>
                <a:spcPts val="0"/>
              </a:spcAft>
              <a:buClr>
                <a:srgbClr val="00FFFF"/>
              </a:buClr>
              <a:buSzPts val="2300"/>
              <a:buChar char="●"/>
            </a:pPr>
            <a:r>
              <a:rPr lang="en" sz="2300">
                <a:solidFill>
                  <a:srgbClr val="00FFFF"/>
                </a:solidFill>
              </a:rPr>
              <a:t>We could try to list out all of the things that distract us away from our service to Jesus our King, but we could never get to them all in one lesson.  But I will try to address several that I have noticed in my own life, and others I have spoken to.</a:t>
            </a:r>
            <a:endParaRPr sz="2300">
              <a:solidFill>
                <a:srgbClr val="00FFFF"/>
              </a:solidFill>
            </a:endParaRPr>
          </a:p>
          <a:p>
            <a:pPr marL="457200" lvl="0" indent="-374650" algn="l" rtl="0">
              <a:spcBef>
                <a:spcPts val="0"/>
              </a:spcBef>
              <a:spcAft>
                <a:spcPts val="0"/>
              </a:spcAft>
              <a:buClr>
                <a:srgbClr val="FFFF00"/>
              </a:buClr>
              <a:buSzPts val="2300"/>
              <a:buChar char="●"/>
            </a:pPr>
            <a:r>
              <a:rPr lang="en" sz="2300">
                <a:solidFill>
                  <a:srgbClr val="FFFF00"/>
                </a:solidFill>
              </a:rPr>
              <a:t>We will see in scripture that the devil is a MASTER-DISTRACTER.</a:t>
            </a:r>
            <a:r>
              <a:rPr lang="en" sz="2300">
                <a:solidFill>
                  <a:schemeClr val="dk1"/>
                </a:solidFill>
              </a:rPr>
              <a:t>  </a:t>
            </a:r>
            <a:r>
              <a:rPr lang="en" sz="2300" b="1" u="sng">
                <a:solidFill>
                  <a:srgbClr val="FFFF00"/>
                </a:solidFill>
              </a:rPr>
              <a:t>2 Cor.2:11</a:t>
            </a:r>
            <a:r>
              <a:rPr lang="en" sz="2300">
                <a:solidFill>
                  <a:srgbClr val="FFFF00"/>
                </a:solidFill>
              </a:rPr>
              <a:t> </a:t>
            </a:r>
            <a:r>
              <a:rPr lang="en" sz="2300" i="1">
                <a:solidFill>
                  <a:schemeClr val="dk1"/>
                </a:solidFill>
              </a:rPr>
              <a:t>“so that no advantage would be taken of us </a:t>
            </a:r>
            <a:r>
              <a:rPr lang="en" sz="2300" i="1" u="sng">
                <a:solidFill>
                  <a:schemeClr val="dk1"/>
                </a:solidFill>
              </a:rPr>
              <a:t>by Satan</a:t>
            </a:r>
            <a:r>
              <a:rPr lang="en" sz="2300" i="1">
                <a:solidFill>
                  <a:schemeClr val="dk1"/>
                </a:solidFill>
              </a:rPr>
              <a:t>, for </a:t>
            </a:r>
            <a:r>
              <a:rPr lang="en" sz="2300" i="1" u="sng">
                <a:solidFill>
                  <a:schemeClr val="dk1"/>
                </a:solidFill>
              </a:rPr>
              <a:t>we are not ignorant of his schemes</a:t>
            </a:r>
            <a:r>
              <a:rPr lang="en" sz="2300" i="1">
                <a:solidFill>
                  <a:schemeClr val="dk1"/>
                </a:solidFill>
              </a:rPr>
              <a:t>.”</a:t>
            </a:r>
            <a:r>
              <a:rPr lang="en" sz="2300">
                <a:solidFill>
                  <a:schemeClr val="dk1"/>
                </a:solidFill>
              </a:rPr>
              <a:t>  </a:t>
            </a:r>
            <a:r>
              <a:rPr lang="en" sz="2300">
                <a:solidFill>
                  <a:srgbClr val="00FFFF"/>
                </a:solidFill>
              </a:rPr>
              <a:t>He’s had THOUSANDS of years of practice.  He knows what works!</a:t>
            </a:r>
            <a:endParaRPr sz="2300">
              <a:solidFill>
                <a:srgbClr val="00FFFF"/>
              </a:solidFill>
            </a:endParaRPr>
          </a:p>
          <a:p>
            <a:pPr marL="457200" lvl="0" indent="-374650" algn="l" rtl="0">
              <a:spcBef>
                <a:spcPts val="0"/>
              </a:spcBef>
              <a:spcAft>
                <a:spcPts val="0"/>
              </a:spcAft>
              <a:buClr>
                <a:srgbClr val="FFFF00"/>
              </a:buClr>
              <a:buSzPts val="2300"/>
              <a:buChar char="●"/>
            </a:pPr>
            <a:r>
              <a:rPr lang="en" sz="2300" b="1" u="sng">
                <a:solidFill>
                  <a:srgbClr val="FFFF00"/>
                </a:solidFill>
              </a:rPr>
              <a:t>1 Thess.2:18</a:t>
            </a:r>
            <a:r>
              <a:rPr lang="en" sz="2300">
                <a:solidFill>
                  <a:schemeClr val="dk1"/>
                </a:solidFill>
              </a:rPr>
              <a:t> </a:t>
            </a:r>
            <a:r>
              <a:rPr lang="en" sz="2300" i="1">
                <a:solidFill>
                  <a:schemeClr val="dk1"/>
                </a:solidFill>
              </a:rPr>
              <a:t>“For we wanted to come to you - I, Paul, more than once - and yet </a:t>
            </a:r>
            <a:r>
              <a:rPr lang="en" sz="2300" i="1" u="sng">
                <a:solidFill>
                  <a:schemeClr val="dk1"/>
                </a:solidFill>
              </a:rPr>
              <a:t>Satan hindered us</a:t>
            </a:r>
            <a:r>
              <a:rPr lang="en" sz="2300" i="1">
                <a:solidFill>
                  <a:schemeClr val="dk1"/>
                </a:solidFill>
              </a:rPr>
              <a:t>.”</a:t>
            </a:r>
            <a:endParaRPr sz="23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CURRENT EVENTS</a:t>
            </a:r>
            <a:endParaRPr sz="5000" b="1">
              <a:solidFill>
                <a:srgbClr val="00FFFF"/>
              </a:solidFill>
            </a:endParaRPr>
          </a:p>
        </p:txBody>
      </p:sp>
      <p:sp>
        <p:nvSpPr>
          <p:cNvPr id="67" name="Google Shape;67;p15"/>
          <p:cNvSpPr txBox="1">
            <a:spLocks noGrp="1"/>
          </p:cNvSpPr>
          <p:nvPr>
            <p:ph type="subTitle" idx="1"/>
          </p:nvPr>
        </p:nvSpPr>
        <p:spPr>
          <a:xfrm>
            <a:off x="-162400" y="417225"/>
            <a:ext cx="9363900" cy="47262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sz="2300" i="1">
              <a:solidFill>
                <a:schemeClr val="dk1"/>
              </a:solidFill>
            </a:endParaRPr>
          </a:p>
        </p:txBody>
      </p:sp>
      <p:pic>
        <p:nvPicPr>
          <p:cNvPr id="68" name="Google Shape;68;p15"/>
          <p:cNvPicPr preferRelativeResize="0"/>
          <p:nvPr/>
        </p:nvPicPr>
        <p:blipFill>
          <a:blip r:embed="rId3">
            <a:alphaModFix/>
          </a:blip>
          <a:stretch>
            <a:fillRect/>
          </a:stretch>
        </p:blipFill>
        <p:spPr>
          <a:xfrm>
            <a:off x="0" y="973550"/>
            <a:ext cx="2611925" cy="3548675"/>
          </a:xfrm>
          <a:prstGeom prst="rect">
            <a:avLst/>
          </a:prstGeom>
          <a:noFill/>
          <a:ln>
            <a:noFill/>
          </a:ln>
        </p:spPr>
      </p:pic>
      <p:pic>
        <p:nvPicPr>
          <p:cNvPr id="69" name="Google Shape;69;p15"/>
          <p:cNvPicPr preferRelativeResize="0"/>
          <p:nvPr/>
        </p:nvPicPr>
        <p:blipFill>
          <a:blip r:embed="rId4">
            <a:alphaModFix/>
          </a:blip>
          <a:stretch>
            <a:fillRect/>
          </a:stretch>
        </p:blipFill>
        <p:spPr>
          <a:xfrm>
            <a:off x="6532075" y="963200"/>
            <a:ext cx="2611925" cy="3548674"/>
          </a:xfrm>
          <a:prstGeom prst="rect">
            <a:avLst/>
          </a:prstGeom>
          <a:noFill/>
          <a:ln>
            <a:noFill/>
          </a:ln>
        </p:spPr>
      </p:pic>
      <p:pic>
        <p:nvPicPr>
          <p:cNvPr id="70" name="Google Shape;70;p15"/>
          <p:cNvPicPr preferRelativeResize="0"/>
          <p:nvPr/>
        </p:nvPicPr>
        <p:blipFill>
          <a:blip r:embed="rId5">
            <a:alphaModFix/>
          </a:blip>
          <a:stretch>
            <a:fillRect/>
          </a:stretch>
        </p:blipFill>
        <p:spPr>
          <a:xfrm>
            <a:off x="2706150" y="513900"/>
            <a:ext cx="3781475" cy="2263875"/>
          </a:xfrm>
          <a:prstGeom prst="rect">
            <a:avLst/>
          </a:prstGeom>
          <a:noFill/>
          <a:ln>
            <a:noFill/>
          </a:ln>
        </p:spPr>
      </p:pic>
      <p:pic>
        <p:nvPicPr>
          <p:cNvPr id="71" name="Google Shape;71;p15"/>
          <p:cNvPicPr preferRelativeResize="0"/>
          <p:nvPr/>
        </p:nvPicPr>
        <p:blipFill>
          <a:blip r:embed="rId6">
            <a:alphaModFix/>
          </a:blip>
          <a:stretch>
            <a:fillRect/>
          </a:stretch>
        </p:blipFill>
        <p:spPr>
          <a:xfrm>
            <a:off x="3019800" y="2777775"/>
            <a:ext cx="3181075" cy="23656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ctrTitle"/>
          </p:nvPr>
        </p:nvSpPr>
        <p:spPr>
          <a:xfrm>
            <a:off x="-116500" y="0"/>
            <a:ext cx="9363900" cy="57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YES - THEY MATTER, BUT …</a:t>
            </a:r>
            <a:endParaRPr sz="5000" b="1">
              <a:solidFill>
                <a:srgbClr val="00FFFF"/>
              </a:solidFill>
            </a:endParaRPr>
          </a:p>
        </p:txBody>
      </p:sp>
      <p:sp>
        <p:nvSpPr>
          <p:cNvPr id="77" name="Google Shape;77;p16"/>
          <p:cNvSpPr txBox="1">
            <a:spLocks noGrp="1"/>
          </p:cNvSpPr>
          <p:nvPr>
            <p:ph type="subTitle" idx="1"/>
          </p:nvPr>
        </p:nvSpPr>
        <p:spPr>
          <a:xfrm>
            <a:off x="-162450" y="417225"/>
            <a:ext cx="9363900" cy="4726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FFFF00"/>
              </a:buClr>
              <a:buSzPts val="2000"/>
              <a:buChar char="●"/>
            </a:pPr>
            <a:r>
              <a:rPr lang="en" sz="2000">
                <a:solidFill>
                  <a:srgbClr val="FFFF00"/>
                </a:solidFill>
              </a:rPr>
              <a:t>PLEASE don’t misunderstand me.  I am certainly not making light of things like war, death and murder as if those are just “minor inconveniences”.  Especially for those directly affected, those are LIFE-ALTERING events, and we should help in any way that we can, and continually pray for those affected!  BUT… if all we do every day is stay glued to the TV or our phones reading about, and worrying about, these things, we have become DISTRACTED from serving Jesus!  The same thing happened in Jesus’ day!</a:t>
            </a:r>
            <a:endParaRPr sz="2000">
              <a:solidFill>
                <a:srgbClr val="FFFF00"/>
              </a:solidFill>
            </a:endParaRPr>
          </a:p>
          <a:p>
            <a:pPr marL="457200" lvl="0" indent="-355600" algn="l" rtl="0">
              <a:spcBef>
                <a:spcPts val="0"/>
              </a:spcBef>
              <a:spcAft>
                <a:spcPts val="0"/>
              </a:spcAft>
              <a:buClr>
                <a:srgbClr val="FFFF00"/>
              </a:buClr>
              <a:buSzPts val="2000"/>
              <a:buChar char="●"/>
            </a:pPr>
            <a:r>
              <a:rPr lang="en" sz="2000" b="1" u="sng">
                <a:solidFill>
                  <a:srgbClr val="FFFF00"/>
                </a:solidFill>
              </a:rPr>
              <a:t>Lk.13:1-5</a:t>
            </a:r>
            <a:r>
              <a:rPr lang="en" sz="2000">
                <a:solidFill>
                  <a:srgbClr val="FFFF00"/>
                </a:solidFill>
              </a:rPr>
              <a:t> </a:t>
            </a:r>
            <a:r>
              <a:rPr lang="en" sz="2000" i="1">
                <a:solidFill>
                  <a:schemeClr val="dk1"/>
                </a:solidFill>
              </a:rPr>
              <a:t>“Now on the same occasion there were some present </a:t>
            </a:r>
            <a:r>
              <a:rPr lang="en" sz="2000" i="1" u="sng">
                <a:solidFill>
                  <a:schemeClr val="dk1"/>
                </a:solidFill>
              </a:rPr>
              <a:t>who reported to Him about the Galileans whose blood Pilate had mixed with their sacrifices</a:t>
            </a:r>
            <a:r>
              <a:rPr lang="en" sz="2000" i="1">
                <a:solidFill>
                  <a:schemeClr val="dk1"/>
                </a:solidFill>
              </a:rPr>
              <a:t>. 2 And Jesus said to them, “Do you suppose that these Galileans were greater sinners than all other Galileans because they suffered this fate? 3 I tell you, no, but unless you repent, you will all likewise perish. 4 </a:t>
            </a:r>
            <a:r>
              <a:rPr lang="en" sz="2000" i="1" u="sng">
                <a:solidFill>
                  <a:schemeClr val="dk1"/>
                </a:solidFill>
              </a:rPr>
              <a:t>Or do you suppose that those eighteen on whom the tower in Siloam fell and killed them were worse culprits than all the men who live in Jerusalem</a:t>
            </a:r>
            <a:r>
              <a:rPr lang="en" sz="2000" i="1">
                <a:solidFill>
                  <a:schemeClr val="dk1"/>
                </a:solidFill>
              </a:rPr>
              <a:t>? 5 I tell you, no, but </a:t>
            </a:r>
            <a:r>
              <a:rPr lang="en" sz="2000" i="1" u="sng">
                <a:solidFill>
                  <a:schemeClr val="dk1"/>
                </a:solidFill>
              </a:rPr>
              <a:t>unless you repent, you will all likewise perish</a:t>
            </a:r>
            <a:r>
              <a:rPr lang="en" sz="2000" i="1">
                <a:solidFill>
                  <a:schemeClr val="dk1"/>
                </a:solidFill>
              </a:rPr>
              <a:t>.”</a:t>
            </a:r>
            <a:r>
              <a:rPr lang="en" sz="2000">
                <a:solidFill>
                  <a:srgbClr val="FFFF00"/>
                </a:solidFill>
              </a:rPr>
              <a:t>  </a:t>
            </a:r>
            <a:r>
              <a:rPr lang="en" sz="2000">
                <a:solidFill>
                  <a:srgbClr val="00FFFF"/>
                </a:solidFill>
              </a:rPr>
              <a:t>He said “Are YOU ready?”</a:t>
            </a:r>
            <a:endParaRPr sz="200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ctrTitle"/>
          </p:nvPr>
        </p:nvSpPr>
        <p:spPr>
          <a:xfrm>
            <a:off x="-116500" y="0"/>
            <a:ext cx="9363900" cy="57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POLITICS</a:t>
            </a:r>
            <a:endParaRPr sz="5000" b="1">
              <a:solidFill>
                <a:srgbClr val="00FFFF"/>
              </a:solidFill>
            </a:endParaRPr>
          </a:p>
        </p:txBody>
      </p:sp>
      <p:sp>
        <p:nvSpPr>
          <p:cNvPr id="83" name="Google Shape;83;p17"/>
          <p:cNvSpPr txBox="1">
            <a:spLocks noGrp="1"/>
          </p:cNvSpPr>
          <p:nvPr>
            <p:ph type="subTitle" idx="1"/>
          </p:nvPr>
        </p:nvSpPr>
        <p:spPr>
          <a:xfrm>
            <a:off x="-162450" y="417225"/>
            <a:ext cx="9363900" cy="4726200"/>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Clr>
                <a:srgbClr val="FFFF00"/>
              </a:buClr>
              <a:buSzPts val="2300"/>
              <a:buChar char="●"/>
            </a:pPr>
            <a:r>
              <a:rPr lang="en" sz="2300">
                <a:solidFill>
                  <a:srgbClr val="FFFF00"/>
                </a:solidFill>
              </a:rPr>
              <a:t>Just as politics has divided this country, it is now dividing the Lord’s </a:t>
            </a:r>
            <a:r>
              <a:rPr lang="en" sz="2300">
                <a:solidFill>
                  <a:srgbClr val="FFFF00"/>
                </a:solidFill>
                <a:uFill>
                  <a:noFill/>
                </a:uFill>
                <a:hlinkClick r:id="rId3">
                  <a:extLst>
                    <a:ext uri="{A12FA001-AC4F-418D-AE19-62706E023703}">
                      <ahyp:hlinkClr xmlns:ahyp="http://schemas.microsoft.com/office/drawing/2018/hyperlinkcolor" val="tx"/>
                    </a:ext>
                  </a:extLst>
                </a:hlinkClick>
              </a:rPr>
              <a:t>church.</a:t>
            </a:r>
            <a:r>
              <a:rPr lang="en" sz="2300">
                <a:solidFill>
                  <a:srgbClr val="FFFF00"/>
                </a:solidFill>
              </a:rPr>
              <a:t>  It is such a distraction today that for some Christians it is all that they talk about, and it is a source of many of their fears - what the government may one day do to them and their families.  Should we be afraid of our government, or persecution?</a:t>
            </a:r>
            <a:endParaRPr sz="2300">
              <a:solidFill>
                <a:srgbClr val="FFFF00"/>
              </a:solidFill>
            </a:endParaRPr>
          </a:p>
          <a:p>
            <a:pPr marL="457200" lvl="0" indent="-374650" algn="l" rtl="0">
              <a:spcBef>
                <a:spcPts val="0"/>
              </a:spcBef>
              <a:spcAft>
                <a:spcPts val="0"/>
              </a:spcAft>
              <a:buClr>
                <a:srgbClr val="FFFF00"/>
              </a:buClr>
              <a:buSzPts val="2300"/>
              <a:buChar char="●"/>
            </a:pPr>
            <a:r>
              <a:rPr lang="en" sz="2300" b="1" u="sng">
                <a:solidFill>
                  <a:srgbClr val="FFFF00"/>
                </a:solidFill>
              </a:rPr>
              <a:t>Lk.13:31-32</a:t>
            </a:r>
            <a:r>
              <a:rPr lang="en" sz="2300">
                <a:solidFill>
                  <a:srgbClr val="FFFF00"/>
                </a:solidFill>
              </a:rPr>
              <a:t> </a:t>
            </a:r>
            <a:r>
              <a:rPr lang="en" sz="2300" i="1">
                <a:solidFill>
                  <a:schemeClr val="dk1"/>
                </a:solidFill>
              </a:rPr>
              <a:t>“Just at that time some Pharisees approached, saying to Him</a:t>
            </a:r>
            <a:r>
              <a:rPr lang="en" sz="2300">
                <a:solidFill>
                  <a:srgbClr val="FFFF00"/>
                </a:solidFill>
              </a:rPr>
              <a:t> (Jesus)</a:t>
            </a:r>
            <a:r>
              <a:rPr lang="en" sz="2300" i="1">
                <a:solidFill>
                  <a:schemeClr val="dk1"/>
                </a:solidFill>
              </a:rPr>
              <a:t>, “Go away, leave here, for Herod wants to kill You.” 32 And He said to them, “Go and tell that fox, ‘Behold, I cast out demons and perform cures today and tomorrow, and the third day </a:t>
            </a:r>
            <a:r>
              <a:rPr lang="en" sz="2300" i="1" u="sng">
                <a:solidFill>
                  <a:schemeClr val="dk1"/>
                </a:solidFill>
              </a:rPr>
              <a:t>I reach My goal</a:t>
            </a:r>
            <a:r>
              <a:rPr lang="en" sz="2300" i="1">
                <a:solidFill>
                  <a:schemeClr val="dk1"/>
                </a:solidFill>
              </a:rPr>
              <a:t>.”</a:t>
            </a:r>
            <a:endParaRPr sz="2300" i="1">
              <a:solidFill>
                <a:schemeClr val="dk1"/>
              </a:solidFill>
            </a:endParaRPr>
          </a:p>
          <a:p>
            <a:pPr marL="457200" lvl="0" indent="-374650" algn="l" rtl="0">
              <a:spcBef>
                <a:spcPts val="0"/>
              </a:spcBef>
              <a:spcAft>
                <a:spcPts val="0"/>
              </a:spcAft>
              <a:buClr>
                <a:srgbClr val="FFFF00"/>
              </a:buClr>
              <a:buSzPts val="2300"/>
              <a:buChar char="●"/>
            </a:pPr>
            <a:r>
              <a:rPr lang="en" sz="2300" b="1" u="sng">
                <a:solidFill>
                  <a:srgbClr val="FFFF00"/>
                </a:solidFill>
              </a:rPr>
              <a:t>Acts 21:13</a:t>
            </a:r>
            <a:r>
              <a:rPr lang="en" sz="2300">
                <a:solidFill>
                  <a:srgbClr val="FFFF00"/>
                </a:solidFill>
              </a:rPr>
              <a:t> </a:t>
            </a:r>
            <a:r>
              <a:rPr lang="en" sz="2300" i="1">
                <a:solidFill>
                  <a:schemeClr val="dk1"/>
                </a:solidFill>
              </a:rPr>
              <a:t>“Then Paul answered, “What are you doing, weeping and breaking my heart? </a:t>
            </a:r>
            <a:r>
              <a:rPr lang="en" sz="2300" i="1" u="sng">
                <a:solidFill>
                  <a:schemeClr val="dk1"/>
                </a:solidFill>
              </a:rPr>
              <a:t>For I am ready not only to be bound, but even to die at Jerusalem for the name of the Lord Jesus</a:t>
            </a:r>
            <a:r>
              <a:rPr lang="en" sz="2300" i="1">
                <a:solidFill>
                  <a:schemeClr val="dk1"/>
                </a:solidFill>
              </a:rPr>
              <a:t>.”</a:t>
            </a:r>
            <a:endParaRPr sz="23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ctrTitle"/>
          </p:nvPr>
        </p:nvSpPr>
        <p:spPr>
          <a:xfrm>
            <a:off x="-116500" y="0"/>
            <a:ext cx="9363900" cy="57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THE PAST</a:t>
            </a:r>
            <a:endParaRPr sz="5000" b="1">
              <a:solidFill>
                <a:srgbClr val="00FFFF"/>
              </a:solidFill>
            </a:endParaRPr>
          </a:p>
        </p:txBody>
      </p:sp>
      <p:sp>
        <p:nvSpPr>
          <p:cNvPr id="89" name="Google Shape;89;p18"/>
          <p:cNvSpPr txBox="1">
            <a:spLocks noGrp="1"/>
          </p:cNvSpPr>
          <p:nvPr>
            <p:ph type="subTitle" idx="1"/>
          </p:nvPr>
        </p:nvSpPr>
        <p:spPr>
          <a:xfrm>
            <a:off x="-162450" y="417225"/>
            <a:ext cx="9363900" cy="4726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FFFF00"/>
              </a:buClr>
              <a:buSzPts val="2000"/>
              <a:buChar char="●"/>
            </a:pPr>
            <a:r>
              <a:rPr lang="en" sz="2000">
                <a:solidFill>
                  <a:srgbClr val="FFFF00"/>
                </a:solidFill>
              </a:rPr>
              <a:t>Traumatic events like the passing of those closest to us, or horrible abuse that we suffered, or even our own big mistakes in the past, will continue to haunt us IF we continually dwell on them.  The devil wants us </a:t>
            </a:r>
            <a:r>
              <a:rPr lang="en" sz="2000" u="sng">
                <a:solidFill>
                  <a:srgbClr val="FFFF00"/>
                </a:solidFill>
              </a:rPr>
              <a:t>in the past</a:t>
            </a:r>
            <a:r>
              <a:rPr lang="en" sz="2000">
                <a:solidFill>
                  <a:srgbClr val="FFFF00"/>
                </a:solidFill>
              </a:rPr>
              <a:t>.</a:t>
            </a:r>
            <a:endParaRPr sz="2000">
              <a:solidFill>
                <a:srgbClr val="FFFF00"/>
              </a:solidFill>
            </a:endParaRPr>
          </a:p>
          <a:p>
            <a:pPr marL="457200" lvl="0" indent="-355600" algn="l" rtl="0">
              <a:spcBef>
                <a:spcPts val="0"/>
              </a:spcBef>
              <a:spcAft>
                <a:spcPts val="0"/>
              </a:spcAft>
              <a:buClr>
                <a:srgbClr val="FFFF00"/>
              </a:buClr>
              <a:buSzPts val="2000"/>
              <a:buChar char="●"/>
            </a:pPr>
            <a:r>
              <a:rPr lang="en" sz="2000" b="1" u="sng">
                <a:solidFill>
                  <a:srgbClr val="FFFF00"/>
                </a:solidFill>
              </a:rPr>
              <a:t>Deut.34:8</a:t>
            </a:r>
            <a:r>
              <a:rPr lang="en" sz="2000">
                <a:solidFill>
                  <a:srgbClr val="FFFF00"/>
                </a:solidFill>
              </a:rPr>
              <a:t> </a:t>
            </a:r>
            <a:r>
              <a:rPr lang="en" sz="2000" i="1">
                <a:solidFill>
                  <a:schemeClr val="dk1"/>
                </a:solidFill>
              </a:rPr>
              <a:t>“So the sons of Israel wept for Moses in the plains of Moab </a:t>
            </a:r>
            <a:r>
              <a:rPr lang="en" sz="2000" i="1" u="sng">
                <a:solidFill>
                  <a:schemeClr val="dk1"/>
                </a:solidFill>
              </a:rPr>
              <a:t>thirty days</a:t>
            </a:r>
            <a:r>
              <a:rPr lang="en" sz="2000" i="1">
                <a:solidFill>
                  <a:schemeClr val="dk1"/>
                </a:solidFill>
              </a:rPr>
              <a:t>; then </a:t>
            </a:r>
            <a:r>
              <a:rPr lang="en" sz="2000" i="1" u="sng">
                <a:solidFill>
                  <a:schemeClr val="dk1"/>
                </a:solidFill>
              </a:rPr>
              <a:t>the days of weeping and mourning for Moses came to an end</a:t>
            </a:r>
            <a:r>
              <a:rPr lang="en" sz="2000" i="1">
                <a:solidFill>
                  <a:schemeClr val="dk1"/>
                </a:solidFill>
              </a:rPr>
              <a:t>.”  </a:t>
            </a:r>
            <a:r>
              <a:rPr lang="en" sz="2000" b="1" u="sng">
                <a:solidFill>
                  <a:srgbClr val="FFFF00"/>
                </a:solidFill>
              </a:rPr>
              <a:t>Josh.1:1-2</a:t>
            </a:r>
            <a:r>
              <a:rPr lang="en" sz="2000">
                <a:solidFill>
                  <a:srgbClr val="FFFF00"/>
                </a:solidFill>
              </a:rPr>
              <a:t> </a:t>
            </a:r>
            <a:r>
              <a:rPr lang="en" sz="2000" i="1">
                <a:solidFill>
                  <a:schemeClr val="dk1"/>
                </a:solidFill>
              </a:rPr>
              <a:t>“Now it came about after the death of Moses the servant of the Lord, that the Lord spoke to Joshua the son of Nun, Moses’ servant, saying, 2 “</a:t>
            </a:r>
            <a:r>
              <a:rPr lang="en" sz="2000" i="1" u="sng">
                <a:solidFill>
                  <a:schemeClr val="dk1"/>
                </a:solidFill>
              </a:rPr>
              <a:t>Moses My servant is dead</a:t>
            </a:r>
            <a:r>
              <a:rPr lang="en" sz="2000" i="1">
                <a:solidFill>
                  <a:schemeClr val="dk1"/>
                </a:solidFill>
              </a:rPr>
              <a:t>; now therefore arise, cross this Jordan, you and all this people, to the land which I am giving to them, to the sons of Israel.”</a:t>
            </a:r>
            <a:endParaRPr sz="2000" i="1">
              <a:solidFill>
                <a:schemeClr val="dk1"/>
              </a:solidFill>
            </a:endParaRPr>
          </a:p>
          <a:p>
            <a:pPr marL="457200" lvl="0" indent="-355600" algn="l" rtl="0">
              <a:spcBef>
                <a:spcPts val="0"/>
              </a:spcBef>
              <a:spcAft>
                <a:spcPts val="0"/>
              </a:spcAft>
              <a:buClr>
                <a:srgbClr val="FFFF00"/>
              </a:buClr>
              <a:buSzPts val="2000"/>
              <a:buChar char="●"/>
            </a:pPr>
            <a:r>
              <a:rPr lang="en" sz="2000" b="1" u="sng">
                <a:solidFill>
                  <a:srgbClr val="FFFF00"/>
                </a:solidFill>
              </a:rPr>
              <a:t>Phil.3:12-14</a:t>
            </a:r>
            <a:r>
              <a:rPr lang="en" sz="2000">
                <a:solidFill>
                  <a:srgbClr val="FFFF00"/>
                </a:solidFill>
              </a:rPr>
              <a:t> </a:t>
            </a:r>
            <a:r>
              <a:rPr lang="en" sz="2000" i="1">
                <a:solidFill>
                  <a:schemeClr val="dk1"/>
                </a:solidFill>
              </a:rPr>
              <a:t>“Not that I</a:t>
            </a:r>
            <a:r>
              <a:rPr lang="en" sz="2000">
                <a:solidFill>
                  <a:srgbClr val="FFFF00"/>
                </a:solidFill>
              </a:rPr>
              <a:t> (Paul) </a:t>
            </a:r>
            <a:r>
              <a:rPr lang="en" sz="2000" i="1">
                <a:solidFill>
                  <a:schemeClr val="dk1"/>
                </a:solidFill>
              </a:rPr>
              <a:t>have already obtained it or have already become perfect, but </a:t>
            </a:r>
            <a:r>
              <a:rPr lang="en" sz="2000" i="1" u="sng">
                <a:solidFill>
                  <a:schemeClr val="dk1"/>
                </a:solidFill>
              </a:rPr>
              <a:t>I press on</a:t>
            </a:r>
            <a:r>
              <a:rPr lang="en" sz="2000" i="1">
                <a:solidFill>
                  <a:schemeClr val="dk1"/>
                </a:solidFill>
              </a:rPr>
              <a:t> so that I may lay hold of that for which also I was laid hold of by Christ Jesus. 13 Brethren, I do not regard myself as having laid hold of it yet; but one thing I do: </a:t>
            </a:r>
            <a:r>
              <a:rPr lang="en" sz="2000" i="1" u="sng">
                <a:solidFill>
                  <a:schemeClr val="dk1"/>
                </a:solidFill>
              </a:rPr>
              <a:t>forgetting what lies behind and reaching forward to what lies ahead</a:t>
            </a:r>
            <a:r>
              <a:rPr lang="en" sz="2000" i="1">
                <a:solidFill>
                  <a:schemeClr val="dk1"/>
                </a:solidFill>
              </a:rPr>
              <a:t>, 14 </a:t>
            </a:r>
            <a:r>
              <a:rPr lang="en" sz="2000" i="1" u="sng">
                <a:solidFill>
                  <a:schemeClr val="dk1"/>
                </a:solidFill>
              </a:rPr>
              <a:t>I press on</a:t>
            </a:r>
            <a:r>
              <a:rPr lang="en" sz="2000" i="1">
                <a:solidFill>
                  <a:schemeClr val="dk1"/>
                </a:solidFill>
              </a:rPr>
              <a:t> toward the goal for </a:t>
            </a:r>
            <a:r>
              <a:rPr lang="en" sz="2000" i="1" u="sng">
                <a:solidFill>
                  <a:schemeClr val="dk1"/>
                </a:solidFill>
              </a:rPr>
              <a:t>the prize of the upward call of God in Christ Jesus</a:t>
            </a:r>
            <a:r>
              <a:rPr lang="en" sz="2000" i="1">
                <a:solidFill>
                  <a:schemeClr val="dk1"/>
                </a:solidFill>
              </a:rPr>
              <a:t>.”  </a:t>
            </a:r>
            <a:r>
              <a:rPr lang="en" sz="2000">
                <a:solidFill>
                  <a:srgbClr val="00FFFF"/>
                </a:solidFill>
              </a:rPr>
              <a:t>Paul had killed Christians!</a:t>
            </a:r>
            <a:endParaRPr sz="200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OUR OWN </a:t>
            </a:r>
            <a:r>
              <a:rPr lang="en" sz="5000" b="1" u="sng">
                <a:solidFill>
                  <a:srgbClr val="00FFFF"/>
                </a:solidFill>
              </a:rPr>
              <a:t>FORGIVEN</a:t>
            </a:r>
            <a:r>
              <a:rPr lang="en" sz="5000" b="1">
                <a:solidFill>
                  <a:srgbClr val="00FFFF"/>
                </a:solidFill>
              </a:rPr>
              <a:t> SINS!</a:t>
            </a:r>
            <a:endParaRPr sz="5000" b="1">
              <a:solidFill>
                <a:srgbClr val="00FFFF"/>
              </a:solidFill>
            </a:endParaRPr>
          </a:p>
        </p:txBody>
      </p:sp>
      <p:sp>
        <p:nvSpPr>
          <p:cNvPr id="95" name="Google Shape;95;p19"/>
          <p:cNvSpPr txBox="1">
            <a:spLocks noGrp="1"/>
          </p:cNvSpPr>
          <p:nvPr>
            <p:ph type="subTitle" idx="1"/>
          </p:nvPr>
        </p:nvSpPr>
        <p:spPr>
          <a:xfrm>
            <a:off x="-162450" y="464380"/>
            <a:ext cx="9409800" cy="4679069"/>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FFFF00"/>
              </a:buClr>
              <a:buSzPts val="2000"/>
              <a:buChar char="●"/>
            </a:pPr>
            <a:r>
              <a:rPr lang="en" sz="2000" dirty="0">
                <a:solidFill>
                  <a:srgbClr val="FFFF00"/>
                </a:solidFill>
              </a:rPr>
              <a:t>I know it sounds odd to hear me suggesting that our sins can be a mere “distraction” from our service to Jesus.  Sin, if it is NOT dealt with, is far more than a distraction.  It will be what sends us to hell!</a:t>
            </a:r>
            <a:endParaRPr sz="2000" dirty="0">
              <a:solidFill>
                <a:srgbClr val="FFFF00"/>
              </a:solidFill>
            </a:endParaRPr>
          </a:p>
          <a:p>
            <a:pPr marL="457200" lvl="0" indent="-355600" algn="l" rtl="0">
              <a:spcBef>
                <a:spcPts val="0"/>
              </a:spcBef>
              <a:spcAft>
                <a:spcPts val="0"/>
              </a:spcAft>
              <a:buClr>
                <a:srgbClr val="00FFFF"/>
              </a:buClr>
              <a:buSzPts val="2000"/>
              <a:buChar char="●"/>
            </a:pPr>
            <a:r>
              <a:rPr lang="en" sz="2000" dirty="0">
                <a:solidFill>
                  <a:srgbClr val="00FFFF"/>
                </a:solidFill>
              </a:rPr>
              <a:t>But sometimes Christians, including myself, can focus SO much on horrible things we have done to God and to others, even AFTER we have been forgiven of those sins!  And for non-Christians, the devil wants you to think that a perfectly just God could </a:t>
            </a:r>
            <a:r>
              <a:rPr lang="en" sz="2000" b="1" dirty="0">
                <a:solidFill>
                  <a:srgbClr val="00FFFF"/>
                </a:solidFill>
              </a:rPr>
              <a:t>NEVER</a:t>
            </a:r>
            <a:r>
              <a:rPr lang="en" sz="2000" dirty="0">
                <a:solidFill>
                  <a:srgbClr val="00FFFF"/>
                </a:solidFill>
              </a:rPr>
              <a:t> forgive what you’ve done.</a:t>
            </a:r>
            <a:endParaRPr sz="2000" dirty="0">
              <a:solidFill>
                <a:srgbClr val="00FFFF"/>
              </a:solidFill>
            </a:endParaRPr>
          </a:p>
          <a:p>
            <a:pPr marL="457200" lvl="0" indent="-355600" algn="l" rtl="0">
              <a:spcBef>
                <a:spcPts val="0"/>
              </a:spcBef>
              <a:spcAft>
                <a:spcPts val="0"/>
              </a:spcAft>
              <a:buClr>
                <a:srgbClr val="FFFF00"/>
              </a:buClr>
              <a:buSzPts val="2000"/>
              <a:buChar char="●"/>
            </a:pPr>
            <a:r>
              <a:rPr lang="en" sz="2000" b="1" u="sng" dirty="0">
                <a:solidFill>
                  <a:srgbClr val="FFFF00"/>
                </a:solidFill>
              </a:rPr>
              <a:t>Neh.8:9-11</a:t>
            </a:r>
            <a:r>
              <a:rPr lang="en" sz="2000" dirty="0">
                <a:solidFill>
                  <a:schemeClr val="dk1"/>
                </a:solidFill>
              </a:rPr>
              <a:t> </a:t>
            </a:r>
            <a:r>
              <a:rPr lang="en" sz="2000" i="1" dirty="0">
                <a:solidFill>
                  <a:schemeClr val="dk1"/>
                </a:solidFill>
              </a:rPr>
              <a:t>“Then Nehemiah, who was the governor, and Ezra the priest and scribe, and the Levites who taught the people said to all the people, “This day is holy to the Lord your God; do not mourn or weep.” </a:t>
            </a:r>
            <a:r>
              <a:rPr lang="en" sz="2000" i="1" u="sng" dirty="0">
                <a:solidFill>
                  <a:schemeClr val="dk1"/>
                </a:solidFill>
              </a:rPr>
              <a:t>For all the people were weeping when they heard the words of the law</a:t>
            </a:r>
            <a:r>
              <a:rPr lang="en" sz="2000" i="1" dirty="0">
                <a:solidFill>
                  <a:schemeClr val="dk1"/>
                </a:solidFill>
              </a:rPr>
              <a:t>. 10 Then he said to them, “Go, eat of the fat, drink of the sweet, and send portions to him who has nothing prepared; for this day is holy to our Lord. </a:t>
            </a:r>
            <a:r>
              <a:rPr lang="en" sz="2000" i="1" u="sng" dirty="0">
                <a:solidFill>
                  <a:schemeClr val="dk1"/>
                </a:solidFill>
              </a:rPr>
              <a:t>Do not be grieved, for the joy of the Lord is your strength</a:t>
            </a:r>
            <a:r>
              <a:rPr lang="en" sz="2000" i="1" dirty="0">
                <a:solidFill>
                  <a:schemeClr val="dk1"/>
                </a:solidFill>
              </a:rPr>
              <a:t>.” 11 So the Levites </a:t>
            </a:r>
            <a:r>
              <a:rPr lang="en" sz="2000" i="1" u="sng" dirty="0">
                <a:solidFill>
                  <a:schemeClr val="dk1"/>
                </a:solidFill>
              </a:rPr>
              <a:t>calmed</a:t>
            </a:r>
            <a:r>
              <a:rPr lang="en" sz="2000" i="1" dirty="0">
                <a:solidFill>
                  <a:schemeClr val="dk1"/>
                </a:solidFill>
              </a:rPr>
              <a:t> all the people, saying, “</a:t>
            </a:r>
            <a:r>
              <a:rPr lang="en" sz="2000" i="1" u="sng" dirty="0">
                <a:solidFill>
                  <a:schemeClr val="dk1"/>
                </a:solidFill>
              </a:rPr>
              <a:t>Be still</a:t>
            </a:r>
            <a:r>
              <a:rPr lang="en" sz="2000" i="1" dirty="0">
                <a:solidFill>
                  <a:schemeClr val="dk1"/>
                </a:solidFill>
              </a:rPr>
              <a:t>, for the day is holy; </a:t>
            </a:r>
            <a:r>
              <a:rPr lang="en" sz="2000" i="1" u="sng" dirty="0">
                <a:solidFill>
                  <a:schemeClr val="dk1"/>
                </a:solidFill>
              </a:rPr>
              <a:t>do not be grieved</a:t>
            </a:r>
            <a:r>
              <a:rPr lang="en" sz="2000" i="1" dirty="0">
                <a:solidFill>
                  <a:schemeClr val="dk1"/>
                </a:solidFill>
              </a:rPr>
              <a:t>.”</a:t>
            </a:r>
            <a:r>
              <a:rPr lang="en" sz="2000" dirty="0">
                <a:solidFill>
                  <a:schemeClr val="dk1"/>
                </a:solidFill>
              </a:rPr>
              <a:t>  </a:t>
            </a:r>
            <a:r>
              <a:rPr lang="en" sz="2000" dirty="0">
                <a:solidFill>
                  <a:srgbClr val="00FFFF"/>
                </a:solidFill>
              </a:rPr>
              <a:t>That was a day of good news!</a:t>
            </a:r>
            <a:endParaRPr sz="20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PHYSICAL NEEDS</a:t>
            </a:r>
            <a:endParaRPr sz="5000" b="1">
              <a:solidFill>
                <a:srgbClr val="00FFFF"/>
              </a:solidFill>
            </a:endParaRPr>
          </a:p>
        </p:txBody>
      </p:sp>
      <p:sp>
        <p:nvSpPr>
          <p:cNvPr id="101" name="Google Shape;101;p20"/>
          <p:cNvSpPr txBox="1">
            <a:spLocks noGrp="1"/>
          </p:cNvSpPr>
          <p:nvPr>
            <p:ph type="subTitle" idx="1"/>
          </p:nvPr>
        </p:nvSpPr>
        <p:spPr>
          <a:xfrm>
            <a:off x="0" y="417225"/>
            <a:ext cx="9191700" cy="472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b="1" u="sng">
                <a:solidFill>
                  <a:srgbClr val="FFFF00"/>
                </a:solidFill>
              </a:rPr>
              <a:t>Matt.6:25-34</a:t>
            </a:r>
            <a:r>
              <a:rPr lang="en" sz="1900">
                <a:solidFill>
                  <a:srgbClr val="FFFF00"/>
                </a:solidFill>
              </a:rPr>
              <a:t> </a:t>
            </a:r>
            <a:r>
              <a:rPr lang="en" sz="1900" i="1">
                <a:solidFill>
                  <a:schemeClr val="dk1"/>
                </a:solidFill>
              </a:rPr>
              <a:t>“For this reason I say to you, </a:t>
            </a:r>
            <a:r>
              <a:rPr lang="en" sz="1900" i="1" u="sng">
                <a:solidFill>
                  <a:schemeClr val="dk1"/>
                </a:solidFill>
              </a:rPr>
              <a:t>do not be worried about your life</a:t>
            </a:r>
            <a:r>
              <a:rPr lang="en" sz="1900" i="1">
                <a:solidFill>
                  <a:schemeClr val="dk1"/>
                </a:solidFill>
              </a:rPr>
              <a:t>, as to what you will eat or what you will drink; nor for your body, as to what you will put on. </a:t>
            </a:r>
            <a:r>
              <a:rPr lang="en" sz="1900" i="1" u="sng">
                <a:solidFill>
                  <a:schemeClr val="dk1"/>
                </a:solidFill>
              </a:rPr>
              <a:t>Is not life more than food, and the body more than clothing</a:t>
            </a:r>
            <a:r>
              <a:rPr lang="en" sz="1900" i="1">
                <a:solidFill>
                  <a:schemeClr val="dk1"/>
                </a:solidFill>
              </a:rPr>
              <a:t>? 26 Look at the birds of the air, that they do not sow, nor reap nor gather into barns, and yet your heavenly Father feeds them. Are you not worth much more than they? 27 </a:t>
            </a:r>
            <a:r>
              <a:rPr lang="en" sz="1900" i="1" u="sng">
                <a:solidFill>
                  <a:schemeClr val="dk1"/>
                </a:solidFill>
              </a:rPr>
              <a:t>And who of you by being worried can add a single hour to his life</a:t>
            </a:r>
            <a:r>
              <a:rPr lang="en" sz="1900" i="1">
                <a:solidFill>
                  <a:schemeClr val="dk1"/>
                </a:solidFill>
              </a:rPr>
              <a:t>? 28 And why are you worried about clothing? Observe how the lilies of the field grow; they do not toil nor do they spin, 29 yet I say to you that not even Solomon in all his glory clothed himself like one of these. 30 </a:t>
            </a:r>
            <a:r>
              <a:rPr lang="en" sz="1900" i="1" u="sng">
                <a:solidFill>
                  <a:schemeClr val="dk1"/>
                </a:solidFill>
              </a:rPr>
              <a:t>But if God so clothes the grass of the field, which is alive today and tomorrow is thrown into the furnace, will He not much more clothe you? You of little faith</a:t>
            </a:r>
            <a:r>
              <a:rPr lang="en" sz="1900" i="1">
                <a:solidFill>
                  <a:schemeClr val="dk1"/>
                </a:solidFill>
              </a:rPr>
              <a:t>! 31 Do not worry then, saying, ‘What will we eat?’ or ‘What will we drink?’ or ‘What will we wear for clothing?’ 32 For the Gentiles eagerly seek all these things; for your heavenly Father knows that you need all these things. 33 </a:t>
            </a:r>
            <a:r>
              <a:rPr lang="en" sz="1900" i="1" u="sng">
                <a:solidFill>
                  <a:schemeClr val="dk1"/>
                </a:solidFill>
              </a:rPr>
              <a:t>But seek first His kingdom and His righteousness, and all these things will be added to you</a:t>
            </a:r>
            <a:r>
              <a:rPr lang="en" sz="1900" i="1">
                <a:solidFill>
                  <a:schemeClr val="dk1"/>
                </a:solidFill>
              </a:rPr>
              <a:t>. 34 So do not worry about tomorrow; for tomorrow will care for itself. </a:t>
            </a:r>
            <a:r>
              <a:rPr lang="en" sz="1900" i="1" u="sng">
                <a:solidFill>
                  <a:schemeClr val="dk1"/>
                </a:solidFill>
              </a:rPr>
              <a:t>Each day has enough trouble of its own</a:t>
            </a:r>
            <a:r>
              <a:rPr lang="en" sz="1900" i="1">
                <a:solidFill>
                  <a:schemeClr val="dk1"/>
                </a:solidFill>
              </a:rPr>
              <a:t>.”</a:t>
            </a:r>
            <a:endParaRPr sz="19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1"/>
          <p:cNvSpPr txBox="1">
            <a:spLocks noGrp="1"/>
          </p:cNvSpPr>
          <p:nvPr>
            <p:ph type="ctrTitle"/>
          </p:nvPr>
        </p:nvSpPr>
        <p:spPr>
          <a:xfrm>
            <a:off x="-116500" y="0"/>
            <a:ext cx="9363900" cy="5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JESUS KNEW ABOUT THIS!</a:t>
            </a:r>
            <a:endParaRPr sz="5000" b="1">
              <a:solidFill>
                <a:srgbClr val="00FFFF"/>
              </a:solidFill>
            </a:endParaRPr>
          </a:p>
        </p:txBody>
      </p:sp>
      <p:sp>
        <p:nvSpPr>
          <p:cNvPr id="107" name="Google Shape;107;p21"/>
          <p:cNvSpPr txBox="1">
            <a:spLocks noGrp="1"/>
          </p:cNvSpPr>
          <p:nvPr>
            <p:ph type="subTitle" idx="1"/>
          </p:nvPr>
        </p:nvSpPr>
        <p:spPr>
          <a:xfrm>
            <a:off x="-172300" y="374850"/>
            <a:ext cx="9363900" cy="47685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Clr>
                <a:srgbClr val="FFFF00"/>
              </a:buClr>
              <a:buSzPts val="2200"/>
              <a:buChar char="●"/>
            </a:pPr>
            <a:r>
              <a:rPr lang="en" sz="2200">
                <a:solidFill>
                  <a:srgbClr val="FFFF00"/>
                </a:solidFill>
              </a:rPr>
              <a:t>He Himself was homeless for a time.  (</a:t>
            </a:r>
            <a:r>
              <a:rPr lang="en" sz="2200" b="1" u="sng">
                <a:solidFill>
                  <a:srgbClr val="FFFF00"/>
                </a:solidFill>
              </a:rPr>
              <a:t>Matt.8:20</a:t>
            </a:r>
            <a:r>
              <a:rPr lang="en" sz="2200">
                <a:solidFill>
                  <a:srgbClr val="FFFF00"/>
                </a:solidFill>
              </a:rPr>
              <a:t>)</a:t>
            </a:r>
            <a:endParaRPr sz="2200">
              <a:solidFill>
                <a:srgbClr val="FFFF00"/>
              </a:solidFill>
            </a:endParaRPr>
          </a:p>
          <a:p>
            <a:pPr marL="457200" lvl="0" indent="-368300" algn="l" rtl="0">
              <a:spcBef>
                <a:spcPts val="0"/>
              </a:spcBef>
              <a:spcAft>
                <a:spcPts val="0"/>
              </a:spcAft>
              <a:buClr>
                <a:srgbClr val="00FFFF"/>
              </a:buClr>
              <a:buSzPts val="2200"/>
              <a:buChar char="●"/>
            </a:pPr>
            <a:r>
              <a:rPr lang="en" sz="2200">
                <a:solidFill>
                  <a:srgbClr val="00FFFF"/>
                </a:solidFill>
              </a:rPr>
              <a:t>So many of our anxieties and fears are over money, and a dread of how we will survive under difficult circumstances.</a:t>
            </a:r>
            <a:endParaRPr sz="2200">
              <a:solidFill>
                <a:srgbClr val="00FFFF"/>
              </a:solidFill>
            </a:endParaRPr>
          </a:p>
          <a:p>
            <a:pPr marL="457200" lvl="0" indent="-368300" algn="l" rtl="0">
              <a:spcBef>
                <a:spcPts val="0"/>
              </a:spcBef>
              <a:spcAft>
                <a:spcPts val="0"/>
              </a:spcAft>
              <a:buClr>
                <a:srgbClr val="FFFF00"/>
              </a:buClr>
              <a:buSzPts val="2200"/>
              <a:buChar char="●"/>
            </a:pPr>
            <a:r>
              <a:rPr lang="en" sz="2200">
                <a:solidFill>
                  <a:srgbClr val="FFFF00"/>
                </a:solidFill>
              </a:rPr>
              <a:t>But brethren, please hear this.  I have NEVER, during my lifetime, heard of a Christian starving to death.  That WILL NOT happen to you here.  WE, through God’s grace, will make sure it does not happen.</a:t>
            </a:r>
            <a:endParaRPr sz="2200">
              <a:solidFill>
                <a:srgbClr val="FFFF00"/>
              </a:solidFill>
            </a:endParaRPr>
          </a:p>
          <a:p>
            <a:pPr marL="457200" lvl="0" indent="-368300" algn="l" rtl="0">
              <a:spcBef>
                <a:spcPts val="0"/>
              </a:spcBef>
              <a:spcAft>
                <a:spcPts val="0"/>
              </a:spcAft>
              <a:buClr>
                <a:srgbClr val="FFFF00"/>
              </a:buClr>
              <a:buSzPts val="2200"/>
              <a:buChar char="●"/>
            </a:pPr>
            <a:r>
              <a:rPr lang="en" sz="2200" b="1" u="sng">
                <a:solidFill>
                  <a:srgbClr val="FFFF00"/>
                </a:solidFill>
              </a:rPr>
              <a:t>Ps.94:17-19</a:t>
            </a:r>
            <a:r>
              <a:rPr lang="en" sz="2200">
                <a:solidFill>
                  <a:schemeClr val="dk1"/>
                </a:solidFill>
              </a:rPr>
              <a:t> </a:t>
            </a:r>
            <a:r>
              <a:rPr lang="en" sz="2200" i="1">
                <a:solidFill>
                  <a:schemeClr val="dk1"/>
                </a:solidFill>
              </a:rPr>
              <a:t>“If the Lord had not been my help, my soul would soon have dwelt in the abode of silence. 18 If I should say, “My foot has slipped,” Your lovingkindness, O Lord, will hold me up. 19 </a:t>
            </a:r>
            <a:r>
              <a:rPr lang="en" sz="2200" i="1" u="sng">
                <a:solidFill>
                  <a:schemeClr val="dk1"/>
                </a:solidFill>
              </a:rPr>
              <a:t>When my anxious thoughts multiply within me, Your consolations delight my soul</a:t>
            </a:r>
            <a:r>
              <a:rPr lang="en" sz="2200" i="1">
                <a:solidFill>
                  <a:schemeClr val="dk1"/>
                </a:solidFill>
              </a:rPr>
              <a:t>.”</a:t>
            </a:r>
            <a:r>
              <a:rPr lang="en" sz="2200">
                <a:solidFill>
                  <a:schemeClr val="dk1"/>
                </a:solidFill>
              </a:rPr>
              <a:t>  </a:t>
            </a:r>
            <a:r>
              <a:rPr lang="en" sz="2200">
                <a:solidFill>
                  <a:srgbClr val="FFFF00"/>
                </a:solidFill>
              </a:rPr>
              <a:t>(</a:t>
            </a:r>
            <a:r>
              <a:rPr lang="en" sz="2200" b="1" u="sng">
                <a:solidFill>
                  <a:srgbClr val="FFFF00"/>
                </a:solidFill>
              </a:rPr>
              <a:t>Is.41:9-10</a:t>
            </a:r>
            <a:r>
              <a:rPr lang="en" sz="2200">
                <a:solidFill>
                  <a:srgbClr val="FFFF00"/>
                </a:solidFill>
              </a:rPr>
              <a:t> also)</a:t>
            </a:r>
            <a:endParaRPr sz="2200">
              <a:solidFill>
                <a:srgbClr val="FFFF00"/>
              </a:solidFill>
            </a:endParaRPr>
          </a:p>
          <a:p>
            <a:pPr marL="457200" lvl="0" indent="-368300" algn="l" rtl="0">
              <a:spcBef>
                <a:spcPts val="0"/>
              </a:spcBef>
              <a:spcAft>
                <a:spcPts val="0"/>
              </a:spcAft>
              <a:buClr>
                <a:srgbClr val="FFFF00"/>
              </a:buClr>
              <a:buSzPts val="2200"/>
              <a:buChar char="●"/>
            </a:pPr>
            <a:r>
              <a:rPr lang="en" sz="2200" b="1" u="sng">
                <a:solidFill>
                  <a:srgbClr val="FFFF00"/>
                </a:solidFill>
              </a:rPr>
              <a:t>Phil.4:6</a:t>
            </a:r>
            <a:r>
              <a:rPr lang="en" sz="2200">
                <a:solidFill>
                  <a:schemeClr val="dk1"/>
                </a:solidFill>
              </a:rPr>
              <a:t> </a:t>
            </a:r>
            <a:r>
              <a:rPr lang="en" sz="2200" i="1">
                <a:solidFill>
                  <a:schemeClr val="dk1"/>
                </a:solidFill>
              </a:rPr>
              <a:t>“</a:t>
            </a:r>
            <a:r>
              <a:rPr lang="en" sz="2200" i="1" u="sng">
                <a:solidFill>
                  <a:schemeClr val="dk1"/>
                </a:solidFill>
              </a:rPr>
              <a:t>Be anxious for nothing</a:t>
            </a:r>
            <a:r>
              <a:rPr lang="en" sz="2200" i="1">
                <a:solidFill>
                  <a:schemeClr val="dk1"/>
                </a:solidFill>
              </a:rPr>
              <a:t>, but in everything by prayer and supplication with thanksgiving let your requests be made known to God.”</a:t>
            </a:r>
            <a:endParaRPr sz="22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3218</Words>
  <Application>Microsoft Office PowerPoint</Application>
  <PresentationFormat>On-screen Show (16:9)</PresentationFormat>
  <Paragraphs>75</Paragraphs>
  <Slides>16</Slides>
  <Notes>16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16</vt:i4>
      </vt:variant>
    </vt:vector>
  </HeadingPairs>
  <TitlesOfParts>
    <vt:vector size="18" baseType="lpstr">
      <vt:lpstr>Arial</vt:lpstr>
      <vt:lpstr>Simple Dark</vt:lpstr>
      <vt:lpstr>DISTRACTIONS</vt:lpstr>
      <vt:lpstr>THEY ARE EVERYWHERE!</vt:lpstr>
      <vt:lpstr>CURRENT EVENTS</vt:lpstr>
      <vt:lpstr>YES - THEY MATTER, BUT …</vt:lpstr>
      <vt:lpstr>POLITICS</vt:lpstr>
      <vt:lpstr>THE PAST</vt:lpstr>
      <vt:lpstr>OUR OWN FORGIVEN SINS!</vt:lpstr>
      <vt:lpstr>PHYSICAL NEEDS</vt:lpstr>
      <vt:lpstr>JESUS KNEW ABOUT THIS!</vt:lpstr>
      <vt:lpstr>FALSE TEACHERS</vt:lpstr>
      <vt:lpstr>NON-SALVATION DOCTRINES</vt:lpstr>
      <vt:lpstr>WHY ITS A PROBLEM</vt:lpstr>
      <vt:lpstr>TECHNOLOGY</vt:lpstr>
      <vt:lpstr>AND THE LIST GOES ON …</vt:lpstr>
      <vt:lpstr>“DUST IF YOU MUST”</vt:lpstr>
      <vt:lpstr>FIXING OUR EYES ON JESUS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Eric Bridge</dc:creator>
  <cp:lastModifiedBy>Eric Bridge</cp:lastModifiedBy>
  <cp:revision>1</cp:revision>
  <dcterms:modified xsi:type="dcterms:W3CDTF">2026-09-13T03:33:14Z</dcterms:modified>
</cp:coreProperties>
</file>