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9" d="100"/>
          <a:sy n="199" d="100"/>
        </p:scale>
        <p:origin x="3222" y="15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f622da5c3d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f622da5c3d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f622da5c3d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f622da5c3d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f622da5c3d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f622da5c3d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f622da5c3d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f622da5c3d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f622da5c3d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f622da5c3d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f622da5c3d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f622da5c3d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f622da5c3d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f622da5c3d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f622da5c3d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f622da5c3d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f622da5c3d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f622da5c3d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f622da5c3d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f622da5c3d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12500" y="0"/>
            <a:ext cx="9950400" cy="58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en" sz="5340" b="1">
                <a:solidFill>
                  <a:srgbClr val="00FFFF"/>
                </a:solidFill>
              </a:rPr>
              <a:t>Do you WANT to be healed?</a:t>
            </a:r>
            <a:endParaRPr sz="5340" b="1">
              <a:solidFill>
                <a:srgbClr val="00FFFF"/>
              </a:solidFill>
            </a:endParaRPr>
          </a:p>
        </p:txBody>
      </p:sp>
      <p:sp>
        <p:nvSpPr>
          <p:cNvPr id="55" name="Google Shape;55;p13"/>
          <p:cNvSpPr txBox="1">
            <a:spLocks noGrp="1"/>
          </p:cNvSpPr>
          <p:nvPr>
            <p:ph type="subTitle" idx="1"/>
          </p:nvPr>
        </p:nvSpPr>
        <p:spPr>
          <a:xfrm>
            <a:off x="-73075" y="679100"/>
            <a:ext cx="9263700" cy="44646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2600" b="1" u="sng">
                <a:solidFill>
                  <a:srgbClr val="FFFF00"/>
                </a:solidFill>
              </a:rPr>
              <a:t>Jn.5:1-6</a:t>
            </a:r>
            <a:r>
              <a:rPr lang="en" sz="2600"/>
              <a:t> </a:t>
            </a:r>
            <a:r>
              <a:rPr lang="en" sz="2600">
                <a:solidFill>
                  <a:srgbClr val="00FFFF"/>
                </a:solidFill>
              </a:rPr>
              <a:t>(NKJV)</a:t>
            </a:r>
            <a:r>
              <a:rPr lang="en" sz="2600" i="1">
                <a:solidFill>
                  <a:schemeClr val="dk1"/>
                </a:solidFill>
              </a:rPr>
              <a:t> “After this there was a feast of the Jews, and Jesus went up to Jerusalem. 2 Now there is in Jerusalem by the Sheep Gate a pool, which is called in Hebrew, Bethesda, having five porches. 3 In these lay a great multitude of sick people, blind, lame, paralyzed, waiting for the moving of the water. 4 For an angel went down at a certain time into the pool and stirred up the water; then whoever stepped in first, after the stirring of the water, was made well of whatever disease he had. 5 Now a certain man was there who had an infirmity thirty-eight years. 6 When Jesus saw him lying there, and knew that he already had been in that condition a long time, He said to him, </a:t>
            </a:r>
            <a:r>
              <a:rPr lang="en" sz="2600" b="1" i="1">
                <a:solidFill>
                  <a:srgbClr val="FFFF00"/>
                </a:solidFill>
              </a:rPr>
              <a:t>“</a:t>
            </a:r>
            <a:r>
              <a:rPr lang="en" sz="2600" b="1" i="1" u="sng">
                <a:solidFill>
                  <a:srgbClr val="FFFF00"/>
                </a:solidFill>
              </a:rPr>
              <a:t>Do you want to be made well</a:t>
            </a:r>
            <a:r>
              <a:rPr lang="en" sz="2600" b="1" i="1">
                <a:solidFill>
                  <a:srgbClr val="FFFF00"/>
                </a:solidFill>
              </a:rPr>
              <a:t>?”</a:t>
            </a:r>
            <a:endParaRPr sz="2600" b="1" i="1">
              <a:solidFill>
                <a:srgbClr val="FFFF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ctrTitle"/>
          </p:nvPr>
        </p:nvSpPr>
        <p:spPr>
          <a:xfrm>
            <a:off x="-557300" y="0"/>
            <a:ext cx="10095300" cy="49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en" sz="5000" b="1">
                <a:solidFill>
                  <a:srgbClr val="00FFFF"/>
                </a:solidFill>
              </a:rPr>
              <a:t> WHAT WE CAN’T HEAL</a:t>
            </a:r>
            <a:endParaRPr sz="5000" b="1">
              <a:solidFill>
                <a:srgbClr val="00FFFF"/>
              </a:solidFill>
            </a:endParaRPr>
          </a:p>
        </p:txBody>
      </p:sp>
      <p:sp>
        <p:nvSpPr>
          <p:cNvPr id="109" name="Google Shape;109;p22"/>
          <p:cNvSpPr txBox="1">
            <a:spLocks noGrp="1"/>
          </p:cNvSpPr>
          <p:nvPr>
            <p:ph type="subTitle" idx="1"/>
          </p:nvPr>
        </p:nvSpPr>
        <p:spPr>
          <a:xfrm>
            <a:off x="-143100" y="402000"/>
            <a:ext cx="9361200" cy="4741500"/>
          </a:xfrm>
          <a:prstGeom prst="rect">
            <a:avLst/>
          </a:prstGeom>
        </p:spPr>
        <p:txBody>
          <a:bodyPr spcFirstLastPara="1" wrap="square" lIns="91425" tIns="91425" rIns="91425" bIns="91425" anchor="t" anchorCtr="0">
            <a:noAutofit/>
          </a:bodyPr>
          <a:lstStyle/>
          <a:p>
            <a:pPr marL="457200" lvl="0" indent="-355600" algn="l" rtl="0">
              <a:lnSpc>
                <a:spcPct val="90000"/>
              </a:lnSpc>
              <a:spcBef>
                <a:spcPts val="0"/>
              </a:spcBef>
              <a:spcAft>
                <a:spcPts val="0"/>
              </a:spcAft>
              <a:buClr>
                <a:srgbClr val="FFFF00"/>
              </a:buClr>
              <a:buSzPts val="2000"/>
              <a:buChar char="●"/>
            </a:pPr>
            <a:r>
              <a:rPr lang="en" sz="2000" dirty="0">
                <a:solidFill>
                  <a:srgbClr val="FFFF00"/>
                </a:solidFill>
              </a:rPr>
              <a:t>We are blessed to live in a country and in a time with a generous and prosperous government, knowledgeable and caring doctors and nurses, psychiatrists and psychologists and sociologists and social workers.  God has given these people a measure of His wisdom so that they can heal more afflictions than at any point in history.</a:t>
            </a:r>
            <a:endParaRPr sz="2000" dirty="0">
              <a:solidFill>
                <a:srgbClr val="FFFF00"/>
              </a:solidFill>
            </a:endParaRPr>
          </a:p>
          <a:p>
            <a:pPr marL="457200" lvl="0" indent="-355600" algn="l" rtl="0">
              <a:lnSpc>
                <a:spcPct val="90000"/>
              </a:lnSpc>
              <a:spcBef>
                <a:spcPts val="0"/>
              </a:spcBef>
              <a:spcAft>
                <a:spcPts val="0"/>
              </a:spcAft>
              <a:buClr>
                <a:srgbClr val="00FFFF"/>
              </a:buClr>
              <a:buSzPts val="2000"/>
              <a:buChar char="●"/>
            </a:pPr>
            <a:r>
              <a:rPr lang="en" sz="2000" dirty="0">
                <a:solidFill>
                  <a:srgbClr val="00FFFF"/>
                </a:solidFill>
              </a:rPr>
              <a:t>But neither they, nor we here, including me, can heal you of your sins.</a:t>
            </a:r>
            <a:endParaRPr sz="2000" dirty="0">
              <a:solidFill>
                <a:srgbClr val="00FFFF"/>
              </a:solidFill>
            </a:endParaRPr>
          </a:p>
          <a:p>
            <a:pPr marL="457200" lvl="0" indent="-355600" algn="l" rtl="0">
              <a:lnSpc>
                <a:spcPct val="90000"/>
              </a:lnSpc>
              <a:spcBef>
                <a:spcPts val="0"/>
              </a:spcBef>
              <a:spcAft>
                <a:spcPts val="0"/>
              </a:spcAft>
              <a:buClr>
                <a:srgbClr val="FFFF00"/>
              </a:buClr>
              <a:buSzPts val="2000"/>
              <a:buChar char="●"/>
            </a:pPr>
            <a:r>
              <a:rPr lang="en" sz="2000" dirty="0">
                <a:solidFill>
                  <a:srgbClr val="FFFF00"/>
                </a:solidFill>
              </a:rPr>
              <a:t>Jesus told the crowds following Him to have their stomachs filled </a:t>
            </a:r>
            <a:r>
              <a:rPr lang="en" sz="2000" i="1" dirty="0">
                <a:solidFill>
                  <a:schemeClr val="dk1"/>
                </a:solidFill>
              </a:rPr>
              <a:t>“Do not labor for the food which perishes, but for the food which endures to everlasting life, which the Son of Man will give you, because God the Father has set His seal on Him.”</a:t>
            </a:r>
            <a:r>
              <a:rPr lang="en" sz="2000" dirty="0">
                <a:solidFill>
                  <a:srgbClr val="FFFF00"/>
                </a:solidFill>
              </a:rPr>
              <a:t>  (</a:t>
            </a:r>
            <a:r>
              <a:rPr lang="en" sz="2000" b="1" u="sng" dirty="0">
                <a:solidFill>
                  <a:srgbClr val="FFFF00"/>
                </a:solidFill>
              </a:rPr>
              <a:t>Jn.6:27</a:t>
            </a:r>
            <a:r>
              <a:rPr lang="en" sz="2000" dirty="0">
                <a:solidFill>
                  <a:srgbClr val="FFFF00"/>
                </a:solidFill>
              </a:rPr>
              <a:t>)</a:t>
            </a:r>
            <a:endParaRPr sz="2000" dirty="0">
              <a:solidFill>
                <a:srgbClr val="FFFF00"/>
              </a:solidFill>
            </a:endParaRPr>
          </a:p>
          <a:p>
            <a:pPr marL="457200" lvl="0" indent="-355600" algn="l" rtl="0">
              <a:lnSpc>
                <a:spcPct val="90000"/>
              </a:lnSpc>
              <a:spcBef>
                <a:spcPts val="0"/>
              </a:spcBef>
              <a:spcAft>
                <a:spcPts val="0"/>
              </a:spcAft>
              <a:buClr>
                <a:srgbClr val="00FFFF"/>
              </a:buClr>
              <a:buSzPts val="2000"/>
              <a:buChar char="●"/>
            </a:pPr>
            <a:r>
              <a:rPr lang="en" sz="2000" dirty="0">
                <a:solidFill>
                  <a:srgbClr val="00FFFF"/>
                </a:solidFill>
              </a:rPr>
              <a:t>What it cost God, for our salvation, was for God Himself to die.</a:t>
            </a:r>
            <a:endParaRPr sz="2000" dirty="0">
              <a:solidFill>
                <a:srgbClr val="00FFFF"/>
              </a:solidFill>
            </a:endParaRPr>
          </a:p>
          <a:p>
            <a:pPr marL="457200" lvl="0" indent="-355600" algn="l" rtl="0">
              <a:lnSpc>
                <a:spcPct val="90000"/>
              </a:lnSpc>
              <a:spcBef>
                <a:spcPts val="0"/>
              </a:spcBef>
              <a:spcAft>
                <a:spcPts val="0"/>
              </a:spcAft>
              <a:buClr>
                <a:srgbClr val="FFFF00"/>
              </a:buClr>
              <a:buSzPts val="2000"/>
              <a:buChar char="●"/>
            </a:pPr>
            <a:r>
              <a:rPr lang="en" sz="2000" b="1" u="sng" dirty="0">
                <a:solidFill>
                  <a:srgbClr val="FFFF00"/>
                </a:solidFill>
              </a:rPr>
              <a:t>Is.53:5</a:t>
            </a:r>
            <a:r>
              <a:rPr lang="en" sz="2000" dirty="0">
                <a:solidFill>
                  <a:srgbClr val="FFFF00"/>
                </a:solidFill>
              </a:rPr>
              <a:t> </a:t>
            </a:r>
            <a:r>
              <a:rPr lang="en" sz="2000" i="1" dirty="0">
                <a:solidFill>
                  <a:schemeClr val="dk1"/>
                </a:solidFill>
              </a:rPr>
              <a:t>“But He was wounded for our transgressions, He was bruised for our iniquities; The chastisement for our peace was upon Him</a:t>
            </a:r>
            <a:r>
              <a:rPr lang="en" sz="2000" i="1">
                <a:solidFill>
                  <a:schemeClr val="dk1"/>
                </a:solidFill>
              </a:rPr>
              <a:t>, and </a:t>
            </a:r>
            <a:r>
              <a:rPr lang="en" sz="2000" i="1" dirty="0">
                <a:solidFill>
                  <a:schemeClr val="dk1"/>
                </a:solidFill>
              </a:rPr>
              <a:t>by His stripes we are healed.”</a:t>
            </a:r>
            <a:endParaRPr sz="2000" i="1" dirty="0">
              <a:solidFill>
                <a:schemeClr val="dk1"/>
              </a:solidFill>
            </a:endParaRPr>
          </a:p>
          <a:p>
            <a:pPr marL="457200" lvl="0" indent="-355600" algn="l" rtl="0">
              <a:lnSpc>
                <a:spcPct val="90000"/>
              </a:lnSpc>
              <a:spcBef>
                <a:spcPts val="0"/>
              </a:spcBef>
              <a:spcAft>
                <a:spcPts val="0"/>
              </a:spcAft>
              <a:buClr>
                <a:srgbClr val="FFFF00"/>
              </a:buClr>
              <a:buSzPts val="2000"/>
              <a:buChar char="●"/>
            </a:pPr>
            <a:r>
              <a:rPr lang="en" sz="2000" b="1" u="sng" dirty="0">
                <a:solidFill>
                  <a:srgbClr val="FFFF00"/>
                </a:solidFill>
              </a:rPr>
              <a:t>1 Pet.2:24</a:t>
            </a:r>
            <a:r>
              <a:rPr lang="en" sz="2000" dirty="0">
                <a:solidFill>
                  <a:srgbClr val="FFFF00"/>
                </a:solidFill>
              </a:rPr>
              <a:t> </a:t>
            </a:r>
            <a:r>
              <a:rPr lang="en" sz="2000" i="1" dirty="0">
                <a:solidFill>
                  <a:schemeClr val="dk1"/>
                </a:solidFill>
              </a:rPr>
              <a:t>“who Himself bore our sins in His own body on the tree, that we, having died to sins, might live for righteousness - by whose stripes you were healed.”</a:t>
            </a:r>
            <a:endParaRPr sz="2000" i="1"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ctrTitle"/>
          </p:nvPr>
        </p:nvSpPr>
        <p:spPr>
          <a:xfrm>
            <a:off x="-557300" y="0"/>
            <a:ext cx="10095300" cy="49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en" sz="5000" b="1">
                <a:solidFill>
                  <a:srgbClr val="00FFFF"/>
                </a:solidFill>
              </a:rPr>
              <a:t> A FINAL WARNING</a:t>
            </a:r>
            <a:endParaRPr sz="5000" b="1">
              <a:solidFill>
                <a:srgbClr val="00FFFF"/>
              </a:solidFill>
            </a:endParaRPr>
          </a:p>
        </p:txBody>
      </p:sp>
      <p:sp>
        <p:nvSpPr>
          <p:cNvPr id="115" name="Google Shape;115;p23"/>
          <p:cNvSpPr txBox="1">
            <a:spLocks noGrp="1"/>
          </p:cNvSpPr>
          <p:nvPr>
            <p:ph type="subTitle" idx="1"/>
          </p:nvPr>
        </p:nvSpPr>
        <p:spPr>
          <a:xfrm>
            <a:off x="-191497" y="387782"/>
            <a:ext cx="9409597" cy="4755518"/>
          </a:xfrm>
          <a:prstGeom prst="rect">
            <a:avLst/>
          </a:prstGeom>
        </p:spPr>
        <p:txBody>
          <a:bodyPr spcFirstLastPara="1" wrap="square" lIns="91425" tIns="91425" rIns="91425" bIns="91425" anchor="t" anchorCtr="0">
            <a:noAutofit/>
          </a:bodyPr>
          <a:lstStyle/>
          <a:p>
            <a:pPr marL="457200" lvl="0" indent="-355600" algn="l" rtl="0">
              <a:lnSpc>
                <a:spcPct val="90000"/>
              </a:lnSpc>
              <a:spcBef>
                <a:spcPts val="0"/>
              </a:spcBef>
              <a:spcAft>
                <a:spcPts val="0"/>
              </a:spcAft>
              <a:buClr>
                <a:srgbClr val="FFFF00"/>
              </a:buClr>
              <a:buSzPts val="2000"/>
              <a:buChar char="●"/>
            </a:pPr>
            <a:r>
              <a:rPr lang="en" sz="2000" dirty="0">
                <a:solidFill>
                  <a:srgbClr val="FFFF00"/>
                </a:solidFill>
              </a:rPr>
              <a:t>If you are someone that Jesus HAS healed - meaning you at one time turned from your sins, confessed Jesus as the Son of God, and were baptized in water to have those sins washed away (</a:t>
            </a:r>
            <a:r>
              <a:rPr lang="en" sz="2000" b="1" u="sng" dirty="0">
                <a:solidFill>
                  <a:srgbClr val="FFFF00"/>
                </a:solidFill>
              </a:rPr>
              <a:t>Acts 22:16</a:t>
            </a:r>
            <a:r>
              <a:rPr lang="en" sz="2000" dirty="0">
                <a:solidFill>
                  <a:srgbClr val="FFFF00"/>
                </a:solidFill>
              </a:rPr>
              <a:t>) - are you walking by the instructions of the Holy Spirit today (</a:t>
            </a:r>
            <a:r>
              <a:rPr lang="en" sz="2000" b="1" u="sng" dirty="0">
                <a:solidFill>
                  <a:srgbClr val="FFFF00"/>
                </a:solidFill>
              </a:rPr>
              <a:t>Gal.5:25</a:t>
            </a:r>
            <a:r>
              <a:rPr lang="en" sz="2000" dirty="0">
                <a:solidFill>
                  <a:srgbClr val="FFFF00"/>
                </a:solidFill>
              </a:rPr>
              <a:t>)?</a:t>
            </a:r>
            <a:endParaRPr sz="2000" dirty="0">
              <a:solidFill>
                <a:srgbClr val="FFFF00"/>
              </a:solidFill>
            </a:endParaRPr>
          </a:p>
          <a:p>
            <a:pPr marL="457200" lvl="0" indent="-355600" algn="l" rtl="0">
              <a:lnSpc>
                <a:spcPct val="90000"/>
              </a:lnSpc>
              <a:spcBef>
                <a:spcPts val="0"/>
              </a:spcBef>
              <a:spcAft>
                <a:spcPts val="0"/>
              </a:spcAft>
              <a:buClr>
                <a:srgbClr val="00FFFF"/>
              </a:buClr>
              <a:buSzPts val="2000"/>
              <a:buChar char="●"/>
            </a:pPr>
            <a:r>
              <a:rPr lang="en" sz="2000" dirty="0">
                <a:solidFill>
                  <a:srgbClr val="00FFFF"/>
                </a:solidFill>
              </a:rPr>
              <a:t>Paul wrote so matter-of-factly to Christians in</a:t>
            </a:r>
            <a:r>
              <a:rPr lang="en" sz="2000" dirty="0">
                <a:solidFill>
                  <a:srgbClr val="FFFF00"/>
                </a:solidFill>
              </a:rPr>
              <a:t> </a:t>
            </a:r>
            <a:r>
              <a:rPr lang="en" sz="2000" b="1" u="sng" dirty="0">
                <a:solidFill>
                  <a:srgbClr val="FFFF00"/>
                </a:solidFill>
              </a:rPr>
              <a:t>Rom.6:21</a:t>
            </a:r>
            <a:r>
              <a:rPr lang="en" sz="2000" dirty="0">
                <a:solidFill>
                  <a:srgbClr val="FFFF00"/>
                </a:solidFill>
              </a:rPr>
              <a:t> </a:t>
            </a:r>
            <a:r>
              <a:rPr lang="en" sz="2000" i="1" dirty="0">
                <a:solidFill>
                  <a:schemeClr val="dk1"/>
                </a:solidFill>
              </a:rPr>
              <a:t>“What fruit did you have then in the things of which you are now ashamed? </a:t>
            </a:r>
            <a:r>
              <a:rPr lang="en" sz="2000" i="1" u="sng" dirty="0">
                <a:solidFill>
                  <a:schemeClr val="dk1"/>
                </a:solidFill>
              </a:rPr>
              <a:t>For the end of those things is death</a:t>
            </a:r>
            <a:r>
              <a:rPr lang="en" sz="2000" i="1" dirty="0">
                <a:solidFill>
                  <a:schemeClr val="dk1"/>
                </a:solidFill>
              </a:rPr>
              <a:t>.”</a:t>
            </a:r>
            <a:r>
              <a:rPr lang="en" sz="2000" dirty="0">
                <a:solidFill>
                  <a:srgbClr val="FFFF00"/>
                </a:solidFill>
              </a:rPr>
              <a:t>  </a:t>
            </a:r>
            <a:r>
              <a:rPr lang="en" sz="2000" dirty="0">
                <a:solidFill>
                  <a:srgbClr val="00FFFF"/>
                </a:solidFill>
              </a:rPr>
              <a:t>The problem is how many people calling themselves Christians today are NOT ashamed of their previous life, and continue in it!</a:t>
            </a:r>
            <a:endParaRPr sz="2000" dirty="0">
              <a:solidFill>
                <a:srgbClr val="00FFFF"/>
              </a:solidFill>
            </a:endParaRPr>
          </a:p>
          <a:p>
            <a:pPr marL="457200" lvl="0" indent="-355600" algn="l" rtl="0">
              <a:lnSpc>
                <a:spcPct val="90000"/>
              </a:lnSpc>
              <a:spcBef>
                <a:spcPts val="0"/>
              </a:spcBef>
              <a:spcAft>
                <a:spcPts val="0"/>
              </a:spcAft>
              <a:buClr>
                <a:srgbClr val="FFFF00"/>
              </a:buClr>
              <a:buSzPts val="2000"/>
              <a:buChar char="●"/>
            </a:pPr>
            <a:r>
              <a:rPr lang="en" sz="2000" b="1" u="sng" dirty="0">
                <a:solidFill>
                  <a:srgbClr val="FFFF00"/>
                </a:solidFill>
              </a:rPr>
              <a:t>2 Pet.2:20-22</a:t>
            </a:r>
            <a:r>
              <a:rPr lang="en" sz="2000" dirty="0">
                <a:solidFill>
                  <a:srgbClr val="FFFF00"/>
                </a:solidFill>
              </a:rPr>
              <a:t> </a:t>
            </a:r>
            <a:r>
              <a:rPr lang="en" sz="2000" i="1" dirty="0">
                <a:solidFill>
                  <a:schemeClr val="dk1"/>
                </a:solidFill>
              </a:rPr>
              <a:t>“For if, after they have escaped the pollutions of the world through the knowledge of the Lord and Savior Jesus Christ, they are again entangled in them and overcome, </a:t>
            </a:r>
            <a:r>
              <a:rPr lang="en" sz="2000" i="1" u="sng" dirty="0">
                <a:solidFill>
                  <a:schemeClr val="dk1"/>
                </a:solidFill>
              </a:rPr>
              <a:t>the latter end is worse for them than the beginning</a:t>
            </a:r>
            <a:r>
              <a:rPr lang="en" sz="2000" i="1" dirty="0">
                <a:solidFill>
                  <a:schemeClr val="dk1"/>
                </a:solidFill>
              </a:rPr>
              <a:t>. 21 </a:t>
            </a:r>
            <a:r>
              <a:rPr lang="en" sz="2000" i="1" u="sng" dirty="0">
                <a:solidFill>
                  <a:schemeClr val="dk1"/>
                </a:solidFill>
              </a:rPr>
              <a:t>For it would have been better for them not to have known the way of righteousness</a:t>
            </a:r>
            <a:r>
              <a:rPr lang="en" sz="2000" i="1" dirty="0">
                <a:solidFill>
                  <a:schemeClr val="dk1"/>
                </a:solidFill>
              </a:rPr>
              <a:t>, than having known it, to turn from the holy commandment delivered to them. 22 But it has happened to them according to the true proverb: “</a:t>
            </a:r>
            <a:r>
              <a:rPr lang="en" sz="2000" i="1" u="sng" dirty="0">
                <a:solidFill>
                  <a:schemeClr val="dk1"/>
                </a:solidFill>
              </a:rPr>
              <a:t>A dog returns to his own vomit</a:t>
            </a:r>
            <a:r>
              <a:rPr lang="en" sz="2000" i="1" dirty="0">
                <a:solidFill>
                  <a:schemeClr val="dk1"/>
                </a:solidFill>
              </a:rPr>
              <a:t>,” and, “a sow, having washed, to her wallowing in the mire.”</a:t>
            </a:r>
            <a:endParaRPr sz="2000" i="1" dirty="0">
              <a:solidFill>
                <a:schemeClr val="dk1"/>
              </a:solidFill>
            </a:endParaRPr>
          </a:p>
          <a:p>
            <a:pPr marL="457200" lvl="0" indent="-355600" algn="l" rtl="0">
              <a:lnSpc>
                <a:spcPct val="90000"/>
              </a:lnSpc>
              <a:spcBef>
                <a:spcPts val="0"/>
              </a:spcBef>
              <a:spcAft>
                <a:spcPts val="0"/>
              </a:spcAft>
              <a:buClr>
                <a:srgbClr val="FFFF00"/>
              </a:buClr>
              <a:buSzPts val="2000"/>
              <a:buChar char="●"/>
            </a:pPr>
            <a:r>
              <a:rPr lang="en" sz="2000" dirty="0">
                <a:solidFill>
                  <a:srgbClr val="FFFF00"/>
                </a:solidFill>
              </a:rPr>
              <a:t>Jesus created in us a new creature.  DON’T go back to being a dog or a pig!</a:t>
            </a:r>
            <a:endParaRPr sz="20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412500" y="0"/>
            <a:ext cx="9950400" cy="49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en" sz="5040" b="1">
                <a:solidFill>
                  <a:srgbClr val="00FFFF"/>
                </a:solidFill>
              </a:rPr>
              <a:t> A BIZARRE SITUATION!</a:t>
            </a:r>
            <a:endParaRPr sz="5040" b="1">
              <a:solidFill>
                <a:srgbClr val="00FFFF"/>
              </a:solidFill>
            </a:endParaRPr>
          </a:p>
        </p:txBody>
      </p:sp>
      <p:sp>
        <p:nvSpPr>
          <p:cNvPr id="61" name="Google Shape;61;p14"/>
          <p:cNvSpPr txBox="1">
            <a:spLocks noGrp="1"/>
          </p:cNvSpPr>
          <p:nvPr>
            <p:ph type="subTitle" idx="1"/>
          </p:nvPr>
        </p:nvSpPr>
        <p:spPr>
          <a:xfrm>
            <a:off x="-146175" y="402000"/>
            <a:ext cx="9290100" cy="4741500"/>
          </a:xfrm>
          <a:prstGeom prst="rect">
            <a:avLst/>
          </a:prstGeom>
        </p:spPr>
        <p:txBody>
          <a:bodyPr spcFirstLastPara="1" wrap="square" lIns="91425" tIns="91425" rIns="91425" bIns="91425" anchor="t" anchorCtr="0">
            <a:noAutofit/>
          </a:bodyPr>
          <a:lstStyle/>
          <a:p>
            <a:pPr marL="457200" lvl="0" indent="-368300" algn="l" rtl="0">
              <a:lnSpc>
                <a:spcPct val="90000"/>
              </a:lnSpc>
              <a:spcBef>
                <a:spcPts val="0"/>
              </a:spcBef>
              <a:spcAft>
                <a:spcPts val="0"/>
              </a:spcAft>
              <a:buClr>
                <a:srgbClr val="FFFF00"/>
              </a:buClr>
              <a:buSzPts val="2200"/>
              <a:buChar char="●"/>
            </a:pPr>
            <a:r>
              <a:rPr lang="en" sz="2200">
                <a:solidFill>
                  <a:srgbClr val="FFFF00"/>
                </a:solidFill>
              </a:rPr>
              <a:t>I don’t mean this in a derogatory way.  I just mean that this scenario is totally unique in the entire bible!  And, may I suggest, so is Jesus’ interaction with this unnamed man that He heals.</a:t>
            </a:r>
            <a:endParaRPr sz="2200">
              <a:solidFill>
                <a:srgbClr val="FFFF00"/>
              </a:solidFill>
            </a:endParaRPr>
          </a:p>
          <a:p>
            <a:pPr marL="457200" lvl="0" indent="-368300" algn="l" rtl="0">
              <a:lnSpc>
                <a:spcPct val="90000"/>
              </a:lnSpc>
              <a:spcBef>
                <a:spcPts val="0"/>
              </a:spcBef>
              <a:spcAft>
                <a:spcPts val="0"/>
              </a:spcAft>
              <a:buClr>
                <a:schemeClr val="dk1"/>
              </a:buClr>
              <a:buSzPts val="2200"/>
              <a:buChar char="●"/>
            </a:pPr>
            <a:r>
              <a:rPr lang="en" sz="2200">
                <a:solidFill>
                  <a:schemeClr val="dk1"/>
                </a:solidFill>
              </a:rPr>
              <a:t>There is a pool, a man-made collection of water, in Jerusalem.  And for some time now the sick and disabled have been gathering here.  Why?</a:t>
            </a:r>
            <a:endParaRPr sz="2200">
              <a:solidFill>
                <a:schemeClr val="dk1"/>
              </a:solidFill>
            </a:endParaRPr>
          </a:p>
          <a:p>
            <a:pPr marL="457200" lvl="0" indent="-368300" algn="l" rtl="0">
              <a:lnSpc>
                <a:spcPct val="90000"/>
              </a:lnSpc>
              <a:spcBef>
                <a:spcPts val="0"/>
              </a:spcBef>
              <a:spcAft>
                <a:spcPts val="0"/>
              </a:spcAft>
              <a:buClr>
                <a:srgbClr val="00FFFF"/>
              </a:buClr>
              <a:buSzPts val="2200"/>
              <a:buChar char="●"/>
            </a:pPr>
            <a:r>
              <a:rPr lang="en" sz="2200">
                <a:solidFill>
                  <a:srgbClr val="00FFFF"/>
                </a:solidFill>
              </a:rPr>
              <a:t>Because every now and then, and we do not know how often, an angel comes and “stirs up” the waters, such that only the first one into the water is healed (until the next time).  Wow!  What an odd miracle!</a:t>
            </a:r>
            <a:endParaRPr sz="2200">
              <a:solidFill>
                <a:srgbClr val="00FFFF"/>
              </a:solidFill>
            </a:endParaRPr>
          </a:p>
          <a:p>
            <a:pPr marL="457200" lvl="0" indent="-368300" algn="l" rtl="0">
              <a:lnSpc>
                <a:spcPct val="90000"/>
              </a:lnSpc>
              <a:spcBef>
                <a:spcPts val="0"/>
              </a:spcBef>
              <a:spcAft>
                <a:spcPts val="0"/>
              </a:spcAft>
              <a:buClr>
                <a:srgbClr val="FFFF00"/>
              </a:buClr>
              <a:buSzPts val="2200"/>
              <a:buChar char="●"/>
            </a:pPr>
            <a:r>
              <a:rPr lang="en" sz="2200">
                <a:solidFill>
                  <a:srgbClr val="FFFF00"/>
                </a:solidFill>
              </a:rPr>
              <a:t>There is a full grown man there with “an infirmity”.  The NASB95 translation says “ill”.  We are not told specifically what it is, nor how and when he received it, which I find interesting.  It does NOT say that he had been in this condition all of his life.</a:t>
            </a:r>
            <a:endParaRPr sz="2200">
              <a:solidFill>
                <a:srgbClr val="FFFF00"/>
              </a:solidFill>
            </a:endParaRPr>
          </a:p>
          <a:p>
            <a:pPr marL="457200" lvl="0" indent="-368300" algn="l" rtl="0">
              <a:lnSpc>
                <a:spcPct val="90000"/>
              </a:lnSpc>
              <a:spcBef>
                <a:spcPts val="0"/>
              </a:spcBef>
              <a:spcAft>
                <a:spcPts val="0"/>
              </a:spcAft>
              <a:buClr>
                <a:schemeClr val="dk1"/>
              </a:buClr>
              <a:buSzPts val="2200"/>
              <a:buChar char="●"/>
            </a:pPr>
            <a:r>
              <a:rPr lang="en" sz="2200">
                <a:solidFill>
                  <a:schemeClr val="dk1"/>
                </a:solidFill>
              </a:rPr>
              <a:t>Apparently whatever his disability is prevents him from moving quickly enough to the first one into the water, so he is not very “mobile”. </a:t>
            </a:r>
            <a:endParaRPr sz="22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ctrTitle"/>
          </p:nvPr>
        </p:nvSpPr>
        <p:spPr>
          <a:xfrm>
            <a:off x="-412500" y="0"/>
            <a:ext cx="9950400" cy="49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en" sz="5040" b="1">
                <a:solidFill>
                  <a:srgbClr val="00FFFF"/>
                </a:solidFill>
              </a:rPr>
              <a:t> WHAT WAS HIS LIFE LIKE?</a:t>
            </a:r>
            <a:endParaRPr sz="5040" b="1">
              <a:solidFill>
                <a:srgbClr val="00FFFF"/>
              </a:solidFill>
            </a:endParaRPr>
          </a:p>
        </p:txBody>
      </p:sp>
      <p:sp>
        <p:nvSpPr>
          <p:cNvPr id="67" name="Google Shape;67;p15"/>
          <p:cNvSpPr txBox="1">
            <a:spLocks noGrp="1"/>
          </p:cNvSpPr>
          <p:nvPr>
            <p:ph type="subTitle" idx="1"/>
          </p:nvPr>
        </p:nvSpPr>
        <p:spPr>
          <a:xfrm>
            <a:off x="-146175" y="402000"/>
            <a:ext cx="9336900" cy="4741500"/>
          </a:xfrm>
          <a:prstGeom prst="rect">
            <a:avLst/>
          </a:prstGeom>
        </p:spPr>
        <p:txBody>
          <a:bodyPr spcFirstLastPara="1" wrap="square" lIns="91425" tIns="91425" rIns="91425" bIns="91425" anchor="t" anchorCtr="0">
            <a:noAutofit/>
          </a:bodyPr>
          <a:lstStyle/>
          <a:p>
            <a:pPr marL="457200" lvl="0" indent="-368300" algn="l" rtl="0">
              <a:lnSpc>
                <a:spcPct val="90000"/>
              </a:lnSpc>
              <a:spcBef>
                <a:spcPts val="0"/>
              </a:spcBef>
              <a:spcAft>
                <a:spcPts val="0"/>
              </a:spcAft>
              <a:buClr>
                <a:srgbClr val="FFFF00"/>
              </a:buClr>
              <a:buSzPts val="2200"/>
              <a:buChar char="●"/>
            </a:pPr>
            <a:r>
              <a:rPr lang="en" sz="2200">
                <a:solidFill>
                  <a:srgbClr val="FFFF00"/>
                </a:solidFill>
              </a:rPr>
              <a:t>This man has been unable to provide for himself for THIRTY EIGHT YEARS!  And yet, he lives.  HOW is he still alive?</a:t>
            </a:r>
            <a:endParaRPr sz="2200">
              <a:solidFill>
                <a:srgbClr val="FFFF00"/>
              </a:solidFill>
            </a:endParaRPr>
          </a:p>
          <a:p>
            <a:pPr marL="457200" lvl="0" indent="-368300" algn="l" rtl="0">
              <a:lnSpc>
                <a:spcPct val="90000"/>
              </a:lnSpc>
              <a:spcBef>
                <a:spcPts val="0"/>
              </a:spcBef>
              <a:spcAft>
                <a:spcPts val="0"/>
              </a:spcAft>
              <a:buClr>
                <a:schemeClr val="dk1"/>
              </a:buClr>
              <a:buSzPts val="2200"/>
              <a:buChar char="●"/>
            </a:pPr>
            <a:r>
              <a:rPr lang="en" sz="2200">
                <a:solidFill>
                  <a:schemeClr val="dk1"/>
                </a:solidFill>
              </a:rPr>
              <a:t>It appears that he resides at this pool.  If you read on, you see that his bed pallet is there with him.</a:t>
            </a:r>
            <a:endParaRPr sz="2200">
              <a:solidFill>
                <a:schemeClr val="dk1"/>
              </a:solidFill>
            </a:endParaRPr>
          </a:p>
          <a:p>
            <a:pPr marL="457200" lvl="0" indent="-368300" algn="l" rtl="0">
              <a:lnSpc>
                <a:spcPct val="90000"/>
              </a:lnSpc>
              <a:spcBef>
                <a:spcPts val="0"/>
              </a:spcBef>
              <a:spcAft>
                <a:spcPts val="0"/>
              </a:spcAft>
              <a:buClr>
                <a:srgbClr val="00FFFF"/>
              </a:buClr>
              <a:buSzPts val="2200"/>
              <a:buChar char="●"/>
            </a:pPr>
            <a:r>
              <a:rPr lang="en" sz="2200">
                <a:solidFill>
                  <a:srgbClr val="00FFFF"/>
                </a:solidFill>
              </a:rPr>
              <a:t>But has he been wearing the same clothes for 38 years now?</a:t>
            </a:r>
            <a:endParaRPr sz="2200">
              <a:solidFill>
                <a:srgbClr val="00FFFF"/>
              </a:solidFill>
            </a:endParaRPr>
          </a:p>
          <a:p>
            <a:pPr marL="457200" lvl="0" indent="-368300" algn="l" rtl="0">
              <a:lnSpc>
                <a:spcPct val="90000"/>
              </a:lnSpc>
              <a:spcBef>
                <a:spcPts val="0"/>
              </a:spcBef>
              <a:spcAft>
                <a:spcPts val="0"/>
              </a:spcAft>
              <a:buClr>
                <a:srgbClr val="FFFF00"/>
              </a:buClr>
              <a:buSzPts val="2200"/>
              <a:buChar char="●"/>
            </a:pPr>
            <a:r>
              <a:rPr lang="en" sz="2200">
                <a:solidFill>
                  <a:srgbClr val="FFFF00"/>
                </a:solidFill>
              </a:rPr>
              <a:t>Has he gone without a bath of any kind for 38 years now?</a:t>
            </a:r>
            <a:endParaRPr sz="2200">
              <a:solidFill>
                <a:srgbClr val="FFFF00"/>
              </a:solidFill>
            </a:endParaRPr>
          </a:p>
          <a:p>
            <a:pPr marL="457200" lvl="0" indent="-368300" algn="l" rtl="0">
              <a:lnSpc>
                <a:spcPct val="90000"/>
              </a:lnSpc>
              <a:spcBef>
                <a:spcPts val="0"/>
              </a:spcBef>
              <a:spcAft>
                <a:spcPts val="0"/>
              </a:spcAft>
              <a:buClr>
                <a:schemeClr val="dk1"/>
              </a:buClr>
              <a:buSzPts val="2200"/>
              <a:buChar char="●"/>
            </a:pPr>
            <a:r>
              <a:rPr lang="en" sz="2200">
                <a:solidFill>
                  <a:schemeClr val="dk1"/>
                </a:solidFill>
              </a:rPr>
              <a:t>Has he gone without food and water for 38 years now?  Of course not.</a:t>
            </a:r>
            <a:endParaRPr sz="2200">
              <a:solidFill>
                <a:schemeClr val="dk1"/>
              </a:solidFill>
            </a:endParaRPr>
          </a:p>
          <a:p>
            <a:pPr marL="457200" lvl="0" indent="-368300" algn="l" rtl="0">
              <a:lnSpc>
                <a:spcPct val="90000"/>
              </a:lnSpc>
              <a:spcBef>
                <a:spcPts val="0"/>
              </a:spcBef>
              <a:spcAft>
                <a:spcPts val="0"/>
              </a:spcAft>
              <a:buClr>
                <a:srgbClr val="00FFFF"/>
              </a:buClr>
              <a:buSzPts val="2200"/>
              <a:buChar char="●"/>
            </a:pPr>
            <a:r>
              <a:rPr lang="en" sz="2200">
                <a:solidFill>
                  <a:srgbClr val="00FFFF"/>
                </a:solidFill>
              </a:rPr>
              <a:t>He can’t plant and work a garden.  He can’t go fishing.  He can’t work a job.  He can’t go to the marketplace.  How is this person surviving?</a:t>
            </a:r>
            <a:endParaRPr sz="2200">
              <a:solidFill>
                <a:srgbClr val="00FFFF"/>
              </a:solidFill>
            </a:endParaRPr>
          </a:p>
          <a:p>
            <a:pPr marL="457200" lvl="0" indent="-368300" algn="l" rtl="0">
              <a:lnSpc>
                <a:spcPct val="90000"/>
              </a:lnSpc>
              <a:spcBef>
                <a:spcPts val="0"/>
              </a:spcBef>
              <a:spcAft>
                <a:spcPts val="0"/>
              </a:spcAft>
              <a:buClr>
                <a:srgbClr val="FFFF00"/>
              </a:buClr>
              <a:buSzPts val="2200"/>
              <a:buChar char="●"/>
            </a:pPr>
            <a:r>
              <a:rPr lang="en" sz="2200">
                <a:solidFill>
                  <a:srgbClr val="FFFF00"/>
                </a:solidFill>
              </a:rPr>
              <a:t>CLEARLY, on the generosity of other people, for 38 years.</a:t>
            </a:r>
            <a:endParaRPr sz="2200">
              <a:solidFill>
                <a:srgbClr val="FFFF00"/>
              </a:solidFill>
            </a:endParaRPr>
          </a:p>
          <a:p>
            <a:pPr marL="457200" lvl="0" indent="-368300" algn="l" rtl="0">
              <a:lnSpc>
                <a:spcPct val="90000"/>
              </a:lnSpc>
              <a:spcBef>
                <a:spcPts val="0"/>
              </a:spcBef>
              <a:spcAft>
                <a:spcPts val="0"/>
              </a:spcAft>
              <a:buClr>
                <a:schemeClr val="dk1"/>
              </a:buClr>
              <a:buSzPts val="2200"/>
              <a:buChar char="●"/>
            </a:pPr>
            <a:r>
              <a:rPr lang="en" sz="2200">
                <a:solidFill>
                  <a:schemeClr val="dk1"/>
                </a:solidFill>
              </a:rPr>
              <a:t>Jesus comes into this place and goes right up to Him, knowing how long he has been in this condition, and this endless cycle of depending on other people.  And He asks Him a question that SEEMS, on the surface, to be a stupid question, and one He does not ask of others that He heals.  “Do you want to be made well?”</a:t>
            </a:r>
            <a:endParaRPr sz="22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ctrTitle"/>
          </p:nvPr>
        </p:nvSpPr>
        <p:spPr>
          <a:xfrm>
            <a:off x="-557300" y="0"/>
            <a:ext cx="10095300" cy="49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en" sz="5040" b="1">
                <a:solidFill>
                  <a:srgbClr val="00FFFF"/>
                </a:solidFill>
              </a:rPr>
              <a:t> HOW WOULD YOU ANSWER?</a:t>
            </a:r>
            <a:endParaRPr sz="5040" b="1">
              <a:solidFill>
                <a:srgbClr val="00FFFF"/>
              </a:solidFill>
            </a:endParaRPr>
          </a:p>
        </p:txBody>
      </p:sp>
      <p:sp>
        <p:nvSpPr>
          <p:cNvPr id="73" name="Google Shape;73;p16"/>
          <p:cNvSpPr txBox="1">
            <a:spLocks noGrp="1"/>
          </p:cNvSpPr>
          <p:nvPr>
            <p:ph type="subTitle" idx="1"/>
          </p:nvPr>
        </p:nvSpPr>
        <p:spPr>
          <a:xfrm>
            <a:off x="-182725" y="402000"/>
            <a:ext cx="9391800" cy="4741500"/>
          </a:xfrm>
          <a:prstGeom prst="rect">
            <a:avLst/>
          </a:prstGeom>
        </p:spPr>
        <p:txBody>
          <a:bodyPr spcFirstLastPara="1" wrap="square" lIns="91425" tIns="91425" rIns="91425" bIns="91425" anchor="t" anchorCtr="0">
            <a:noAutofit/>
          </a:bodyPr>
          <a:lstStyle/>
          <a:p>
            <a:pPr marL="457200" lvl="0" indent="-361950" algn="l" rtl="0">
              <a:lnSpc>
                <a:spcPct val="90000"/>
              </a:lnSpc>
              <a:spcBef>
                <a:spcPts val="0"/>
              </a:spcBef>
              <a:spcAft>
                <a:spcPts val="0"/>
              </a:spcAft>
              <a:buClr>
                <a:srgbClr val="FFFF00"/>
              </a:buClr>
              <a:buSzPts val="2100"/>
              <a:buChar char="●"/>
            </a:pPr>
            <a:r>
              <a:rPr lang="en" sz="2100">
                <a:solidFill>
                  <a:srgbClr val="FFFF00"/>
                </a:solidFill>
              </a:rPr>
              <a:t>You might think that yourself and EVERY other human being in those circumstances would instantly shout “Yes!  Of course I want to be made well!  If you can make that happen then please do it!”  But read the rest:</a:t>
            </a:r>
            <a:endParaRPr sz="2100">
              <a:solidFill>
                <a:srgbClr val="FFFF00"/>
              </a:solidFill>
            </a:endParaRPr>
          </a:p>
          <a:p>
            <a:pPr marL="457200" lvl="0" indent="-361950" algn="l" rtl="0">
              <a:lnSpc>
                <a:spcPct val="90000"/>
              </a:lnSpc>
              <a:spcBef>
                <a:spcPts val="0"/>
              </a:spcBef>
              <a:spcAft>
                <a:spcPts val="0"/>
              </a:spcAft>
              <a:buClr>
                <a:srgbClr val="FFFF00"/>
              </a:buClr>
              <a:buSzPts val="2100"/>
              <a:buChar char="●"/>
            </a:pPr>
            <a:r>
              <a:rPr lang="en" sz="2100" b="1" u="sng">
                <a:solidFill>
                  <a:srgbClr val="FFFF00"/>
                </a:solidFill>
              </a:rPr>
              <a:t>Jn.5:7-13 </a:t>
            </a:r>
            <a:r>
              <a:rPr lang="en" sz="2100" i="1">
                <a:solidFill>
                  <a:schemeClr val="dk1"/>
                </a:solidFill>
              </a:rPr>
              <a:t>“The sick man answered Him, “Sir, I have no man to put me into the pool when the water is stirred up; but while I am coming, another steps down before me.” 8 Jesus said to him, “Rise, take up your bed and walk.” 9 And immediately the man was made well, took up his bed, and walked. And that day was the Sabbath. 10 The Jews therefore said to him who was cured, “It is the Sabbath; it is not lawful for you to carry your bed.” 11 He answered them, “He who made me well said to me, ‘Take up your bed and walk.’ ”12 Then they asked him, “Who is the Man who said to you, ‘Take up your bed and walk’?” 13 But the one who was healed did not know who it was, for Jesus had withdrawn, a multitude being in that place.”</a:t>
            </a:r>
            <a:endParaRPr sz="2100" i="1">
              <a:solidFill>
                <a:schemeClr val="dk1"/>
              </a:solidFill>
            </a:endParaRPr>
          </a:p>
          <a:p>
            <a:pPr marL="457200" lvl="0" indent="-361950" algn="l" rtl="0">
              <a:lnSpc>
                <a:spcPct val="90000"/>
              </a:lnSpc>
              <a:spcBef>
                <a:spcPts val="0"/>
              </a:spcBef>
              <a:spcAft>
                <a:spcPts val="0"/>
              </a:spcAft>
              <a:buClr>
                <a:srgbClr val="00FFFF"/>
              </a:buClr>
              <a:buSzPts val="2100"/>
              <a:buChar char="●"/>
            </a:pPr>
            <a:r>
              <a:rPr lang="en" sz="2100">
                <a:solidFill>
                  <a:srgbClr val="00FFFF"/>
                </a:solidFill>
              </a:rPr>
              <a:t>In this account this man’s faith, or lack thereof, is NEVER mentioned.  Unlike most of Jesus’ healings, there is no “Your faith has made you well.”</a:t>
            </a:r>
            <a:endParaRPr sz="210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557300" y="0"/>
            <a:ext cx="10095300" cy="49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en" sz="5040" b="1">
                <a:solidFill>
                  <a:srgbClr val="00FFFF"/>
                </a:solidFill>
              </a:rPr>
              <a:t> COMFORTABLE IN MISERY?</a:t>
            </a:r>
            <a:endParaRPr sz="5040" b="1">
              <a:solidFill>
                <a:srgbClr val="00FFFF"/>
              </a:solidFill>
            </a:endParaRPr>
          </a:p>
        </p:txBody>
      </p:sp>
      <p:sp>
        <p:nvSpPr>
          <p:cNvPr id="79" name="Google Shape;79;p17"/>
          <p:cNvSpPr txBox="1">
            <a:spLocks noGrp="1"/>
          </p:cNvSpPr>
          <p:nvPr>
            <p:ph type="subTitle" idx="1"/>
          </p:nvPr>
        </p:nvSpPr>
        <p:spPr>
          <a:xfrm>
            <a:off x="-146175" y="402000"/>
            <a:ext cx="9336900" cy="4741500"/>
          </a:xfrm>
          <a:prstGeom prst="rect">
            <a:avLst/>
          </a:prstGeom>
        </p:spPr>
        <p:txBody>
          <a:bodyPr spcFirstLastPara="1" wrap="square" lIns="91425" tIns="91425" rIns="91425" bIns="91425" anchor="t" anchorCtr="0">
            <a:noAutofit/>
          </a:bodyPr>
          <a:lstStyle/>
          <a:p>
            <a:pPr marL="457200" lvl="0" indent="-368300" algn="l" rtl="0">
              <a:lnSpc>
                <a:spcPct val="90000"/>
              </a:lnSpc>
              <a:spcBef>
                <a:spcPts val="0"/>
              </a:spcBef>
              <a:spcAft>
                <a:spcPts val="0"/>
              </a:spcAft>
              <a:buClr>
                <a:srgbClr val="FFFF00"/>
              </a:buClr>
              <a:buSzPts val="2200"/>
              <a:buChar char="●"/>
            </a:pPr>
            <a:r>
              <a:rPr lang="en" sz="2200">
                <a:solidFill>
                  <a:srgbClr val="FFFF00"/>
                </a:solidFill>
              </a:rPr>
              <a:t>I have little doubt that when this man’s injury or illness first occurred, 38 years prior, that they would have immediately wanted to be made whole again.  But 38 years later, when asked, he made an excuse.</a:t>
            </a:r>
            <a:endParaRPr sz="2200">
              <a:solidFill>
                <a:srgbClr val="FFFF00"/>
              </a:solidFill>
            </a:endParaRPr>
          </a:p>
          <a:p>
            <a:pPr marL="457200" lvl="0" indent="-368300" algn="l" rtl="0">
              <a:lnSpc>
                <a:spcPct val="90000"/>
              </a:lnSpc>
              <a:spcBef>
                <a:spcPts val="0"/>
              </a:spcBef>
              <a:spcAft>
                <a:spcPts val="0"/>
              </a:spcAft>
              <a:buClr>
                <a:schemeClr val="dk1"/>
              </a:buClr>
              <a:buSzPts val="2200"/>
              <a:buChar char="●"/>
            </a:pPr>
            <a:r>
              <a:rPr lang="en" sz="2200">
                <a:solidFill>
                  <a:schemeClr val="dk1"/>
                </a:solidFill>
              </a:rPr>
              <a:t>Is it possible that this man had grown accustomed to, and even comfortable with, an existence of depending on others?</a:t>
            </a:r>
            <a:endParaRPr sz="2200">
              <a:solidFill>
                <a:schemeClr val="dk1"/>
              </a:solidFill>
            </a:endParaRPr>
          </a:p>
          <a:p>
            <a:pPr marL="457200" lvl="0" indent="-368300" algn="l" rtl="0">
              <a:lnSpc>
                <a:spcPct val="90000"/>
              </a:lnSpc>
              <a:spcBef>
                <a:spcPts val="0"/>
              </a:spcBef>
              <a:spcAft>
                <a:spcPts val="0"/>
              </a:spcAft>
              <a:buClr>
                <a:srgbClr val="00FFFF"/>
              </a:buClr>
              <a:buSzPts val="2200"/>
              <a:buChar char="●"/>
            </a:pPr>
            <a:r>
              <a:rPr lang="en" sz="2200">
                <a:solidFill>
                  <a:srgbClr val="00FFFF"/>
                </a:solidFill>
              </a:rPr>
              <a:t>God’s plan for man working to feed himself began in the garden of Eden.</a:t>
            </a:r>
            <a:r>
              <a:rPr lang="en" sz="2200">
                <a:solidFill>
                  <a:srgbClr val="FFFF00"/>
                </a:solidFill>
              </a:rPr>
              <a:t>  </a:t>
            </a:r>
            <a:r>
              <a:rPr lang="en" sz="2200" b="1" u="sng">
                <a:solidFill>
                  <a:srgbClr val="FFFF00"/>
                </a:solidFill>
              </a:rPr>
              <a:t>Gen.2:15</a:t>
            </a:r>
            <a:r>
              <a:rPr lang="en" sz="2200">
                <a:solidFill>
                  <a:srgbClr val="FFFF00"/>
                </a:solidFill>
              </a:rPr>
              <a:t> </a:t>
            </a:r>
            <a:r>
              <a:rPr lang="en" sz="2200" i="1">
                <a:solidFill>
                  <a:schemeClr val="dk1"/>
                </a:solidFill>
              </a:rPr>
              <a:t>“Then the Lord God took the man and put him in the garden of Eden </a:t>
            </a:r>
            <a:r>
              <a:rPr lang="en" sz="2200" i="1" u="sng">
                <a:solidFill>
                  <a:schemeClr val="dk1"/>
                </a:solidFill>
              </a:rPr>
              <a:t>to tend and keep it</a:t>
            </a:r>
            <a:r>
              <a:rPr lang="en" sz="2200" i="1">
                <a:solidFill>
                  <a:schemeClr val="dk1"/>
                </a:solidFill>
              </a:rPr>
              <a:t>.”</a:t>
            </a:r>
            <a:r>
              <a:rPr lang="en" sz="2200">
                <a:solidFill>
                  <a:srgbClr val="FFFF00"/>
                </a:solidFill>
              </a:rPr>
              <a:t> </a:t>
            </a:r>
            <a:r>
              <a:rPr lang="en" sz="2200" b="1" u="sng">
                <a:solidFill>
                  <a:srgbClr val="FFFF00"/>
                </a:solidFill>
              </a:rPr>
              <a:t>Gen.3:19</a:t>
            </a:r>
            <a:r>
              <a:rPr lang="en" sz="2200">
                <a:solidFill>
                  <a:srgbClr val="FFFF00"/>
                </a:solidFill>
              </a:rPr>
              <a:t> </a:t>
            </a:r>
            <a:r>
              <a:rPr lang="en" sz="2200" i="1">
                <a:solidFill>
                  <a:schemeClr val="dk1"/>
                </a:solidFill>
              </a:rPr>
              <a:t>“</a:t>
            </a:r>
            <a:r>
              <a:rPr lang="en" sz="2200" i="1" u="sng">
                <a:solidFill>
                  <a:schemeClr val="dk1"/>
                </a:solidFill>
              </a:rPr>
              <a:t>In the sweat of your face you shall eat bread</a:t>
            </a:r>
            <a:r>
              <a:rPr lang="en" sz="2200" i="1">
                <a:solidFill>
                  <a:schemeClr val="dk1"/>
                </a:solidFill>
              </a:rPr>
              <a:t> till you return to the ground, for out of it you were taken; For dust you are, and to dust you shall return.”</a:t>
            </a:r>
            <a:endParaRPr sz="2200" i="1">
              <a:solidFill>
                <a:schemeClr val="dk1"/>
              </a:solidFill>
            </a:endParaRPr>
          </a:p>
          <a:p>
            <a:pPr marL="457200" lvl="0" indent="-368300" algn="l" rtl="0">
              <a:lnSpc>
                <a:spcPct val="90000"/>
              </a:lnSpc>
              <a:spcBef>
                <a:spcPts val="0"/>
              </a:spcBef>
              <a:spcAft>
                <a:spcPts val="0"/>
              </a:spcAft>
              <a:buClr>
                <a:srgbClr val="00FFFF"/>
              </a:buClr>
              <a:buSzPts val="2200"/>
              <a:buChar char="●"/>
            </a:pPr>
            <a:r>
              <a:rPr lang="en" sz="2200">
                <a:solidFill>
                  <a:srgbClr val="00FFFF"/>
                </a:solidFill>
              </a:rPr>
              <a:t>Even when receiving bread from God Himself, the Israelites had to gather it.</a:t>
            </a:r>
            <a:r>
              <a:rPr lang="en" sz="2200">
                <a:solidFill>
                  <a:srgbClr val="FFFF00"/>
                </a:solidFill>
              </a:rPr>
              <a:t>  </a:t>
            </a:r>
            <a:r>
              <a:rPr lang="en" sz="2200" b="1" u="sng">
                <a:solidFill>
                  <a:srgbClr val="FFFF00"/>
                </a:solidFill>
              </a:rPr>
              <a:t>Ex.16:16</a:t>
            </a:r>
            <a:r>
              <a:rPr lang="en" sz="2200">
                <a:solidFill>
                  <a:srgbClr val="FFFF00"/>
                </a:solidFill>
              </a:rPr>
              <a:t> </a:t>
            </a:r>
            <a:r>
              <a:rPr lang="en" sz="2200" i="1">
                <a:solidFill>
                  <a:schemeClr val="dk1"/>
                </a:solidFill>
              </a:rPr>
              <a:t>“This is the thing which the Lord has commanded: ‘Let every man gather it </a:t>
            </a:r>
            <a:r>
              <a:rPr lang="en" sz="2200" i="1" u="sng">
                <a:solidFill>
                  <a:schemeClr val="dk1"/>
                </a:solidFill>
              </a:rPr>
              <a:t>according to each one’s need</a:t>
            </a:r>
            <a:r>
              <a:rPr lang="en" sz="2200" i="1">
                <a:solidFill>
                  <a:schemeClr val="dk1"/>
                </a:solidFill>
              </a:rPr>
              <a:t>, one omer for each person, according to the number of persons; let every man take for those who are in his tent.’”</a:t>
            </a:r>
            <a:endParaRPr sz="2200" i="1">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ctrTitle"/>
          </p:nvPr>
        </p:nvSpPr>
        <p:spPr>
          <a:xfrm>
            <a:off x="-557300" y="0"/>
            <a:ext cx="10095300" cy="49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en" sz="5040" b="1">
                <a:solidFill>
                  <a:srgbClr val="00FFFF"/>
                </a:solidFill>
              </a:rPr>
              <a:t> WORKING TO SURVIVE</a:t>
            </a:r>
            <a:endParaRPr sz="5040" b="1">
              <a:solidFill>
                <a:srgbClr val="00FFFF"/>
              </a:solidFill>
            </a:endParaRPr>
          </a:p>
        </p:txBody>
      </p:sp>
      <p:sp>
        <p:nvSpPr>
          <p:cNvPr id="85" name="Google Shape;85;p18"/>
          <p:cNvSpPr txBox="1">
            <a:spLocks noGrp="1"/>
          </p:cNvSpPr>
          <p:nvPr>
            <p:ph type="subTitle" idx="1"/>
          </p:nvPr>
        </p:nvSpPr>
        <p:spPr>
          <a:xfrm>
            <a:off x="-182725" y="402000"/>
            <a:ext cx="9400800" cy="4741500"/>
          </a:xfrm>
          <a:prstGeom prst="rect">
            <a:avLst/>
          </a:prstGeom>
        </p:spPr>
        <p:txBody>
          <a:bodyPr spcFirstLastPara="1" wrap="square" lIns="91425" tIns="91425" rIns="91425" bIns="91425" anchor="t" anchorCtr="0">
            <a:noAutofit/>
          </a:bodyPr>
          <a:lstStyle/>
          <a:p>
            <a:pPr marL="457200" lvl="0" indent="-361950" algn="l" rtl="0">
              <a:lnSpc>
                <a:spcPct val="90000"/>
              </a:lnSpc>
              <a:spcBef>
                <a:spcPts val="0"/>
              </a:spcBef>
              <a:spcAft>
                <a:spcPts val="0"/>
              </a:spcAft>
              <a:buClr>
                <a:srgbClr val="FFFF00"/>
              </a:buClr>
              <a:buSzPts val="2100"/>
              <a:buChar char="●"/>
            </a:pPr>
            <a:r>
              <a:rPr lang="en" sz="2100" b="1" u="sng">
                <a:solidFill>
                  <a:srgbClr val="FFFF00"/>
                </a:solidFill>
              </a:rPr>
              <a:t>Prov.16:26</a:t>
            </a:r>
            <a:r>
              <a:rPr lang="en" sz="2100">
                <a:solidFill>
                  <a:srgbClr val="FFFF00"/>
                </a:solidFill>
              </a:rPr>
              <a:t> </a:t>
            </a:r>
            <a:r>
              <a:rPr lang="en" sz="2100" i="1">
                <a:solidFill>
                  <a:schemeClr val="dk1"/>
                </a:solidFill>
              </a:rPr>
              <a:t>“The person who labors, labors for himself, for </a:t>
            </a:r>
            <a:r>
              <a:rPr lang="en" sz="2100" i="1" u="sng">
                <a:solidFill>
                  <a:schemeClr val="dk1"/>
                </a:solidFill>
              </a:rPr>
              <a:t>his hungry mouth drives him on</a:t>
            </a:r>
            <a:r>
              <a:rPr lang="en" sz="2100" i="1">
                <a:solidFill>
                  <a:schemeClr val="dk1"/>
                </a:solidFill>
              </a:rPr>
              <a:t>.”</a:t>
            </a:r>
            <a:r>
              <a:rPr lang="en" sz="2100">
                <a:solidFill>
                  <a:srgbClr val="FFFF00"/>
                </a:solidFill>
              </a:rPr>
              <a:t> </a:t>
            </a:r>
            <a:r>
              <a:rPr lang="en" sz="2100" b="1" u="sng">
                <a:solidFill>
                  <a:srgbClr val="FFFF00"/>
                </a:solidFill>
              </a:rPr>
              <a:t>Eccl.6:7</a:t>
            </a:r>
            <a:r>
              <a:rPr lang="en" sz="2100">
                <a:solidFill>
                  <a:srgbClr val="FFFF00"/>
                </a:solidFill>
              </a:rPr>
              <a:t> </a:t>
            </a:r>
            <a:r>
              <a:rPr lang="en" sz="2100" i="1">
                <a:solidFill>
                  <a:schemeClr val="dk1"/>
                </a:solidFill>
              </a:rPr>
              <a:t>“</a:t>
            </a:r>
            <a:r>
              <a:rPr lang="en" sz="2100" i="1" u="sng">
                <a:solidFill>
                  <a:schemeClr val="dk1"/>
                </a:solidFill>
              </a:rPr>
              <a:t>All the labor of man is for his mouth</a:t>
            </a:r>
            <a:r>
              <a:rPr lang="en" sz="2100" i="1">
                <a:solidFill>
                  <a:schemeClr val="dk1"/>
                </a:solidFill>
              </a:rPr>
              <a:t>, and yet the soul is not satisfied.”</a:t>
            </a:r>
            <a:endParaRPr sz="2100" i="1">
              <a:solidFill>
                <a:schemeClr val="dk1"/>
              </a:solidFill>
            </a:endParaRPr>
          </a:p>
          <a:p>
            <a:pPr marL="457200" lvl="0" indent="-361950" algn="l" rtl="0">
              <a:lnSpc>
                <a:spcPct val="90000"/>
              </a:lnSpc>
              <a:spcBef>
                <a:spcPts val="0"/>
              </a:spcBef>
              <a:spcAft>
                <a:spcPts val="0"/>
              </a:spcAft>
              <a:buClr>
                <a:srgbClr val="FFFF00"/>
              </a:buClr>
              <a:buSzPts val="2100"/>
              <a:buChar char="●"/>
            </a:pPr>
            <a:r>
              <a:rPr lang="en" sz="2100" b="1" u="sng">
                <a:solidFill>
                  <a:srgbClr val="FFFF00"/>
                </a:solidFill>
              </a:rPr>
              <a:t>1 Thess.4:11-12</a:t>
            </a:r>
            <a:r>
              <a:rPr lang="en" sz="2100">
                <a:solidFill>
                  <a:srgbClr val="FFFF00"/>
                </a:solidFill>
              </a:rPr>
              <a:t> </a:t>
            </a:r>
            <a:r>
              <a:rPr lang="en" sz="2100" i="1">
                <a:solidFill>
                  <a:schemeClr val="dk1"/>
                </a:solidFill>
              </a:rPr>
              <a:t>“that you also aspire to lead a quiet life, to mind your own business, </a:t>
            </a:r>
            <a:r>
              <a:rPr lang="en" sz="2100" i="1" u="sng">
                <a:solidFill>
                  <a:schemeClr val="dk1"/>
                </a:solidFill>
              </a:rPr>
              <a:t>and to work with your own hands, as we commanded yo</a:t>
            </a:r>
            <a:r>
              <a:rPr lang="en" sz="2100" i="1">
                <a:solidFill>
                  <a:schemeClr val="dk1"/>
                </a:solidFill>
              </a:rPr>
              <a:t>u, 12 that you may walk properly toward those who are outside, </a:t>
            </a:r>
            <a:r>
              <a:rPr lang="en" sz="2100" i="1" u="sng">
                <a:solidFill>
                  <a:schemeClr val="dk1"/>
                </a:solidFill>
              </a:rPr>
              <a:t>and that you may lack nothing</a:t>
            </a:r>
            <a:r>
              <a:rPr lang="en" sz="2100" i="1">
                <a:solidFill>
                  <a:schemeClr val="dk1"/>
                </a:solidFill>
              </a:rPr>
              <a:t>.”</a:t>
            </a:r>
            <a:endParaRPr sz="2100" i="1">
              <a:solidFill>
                <a:schemeClr val="dk1"/>
              </a:solidFill>
            </a:endParaRPr>
          </a:p>
          <a:p>
            <a:pPr marL="457200" lvl="0" indent="-361950" algn="l" rtl="0">
              <a:lnSpc>
                <a:spcPct val="90000"/>
              </a:lnSpc>
              <a:spcBef>
                <a:spcPts val="0"/>
              </a:spcBef>
              <a:spcAft>
                <a:spcPts val="0"/>
              </a:spcAft>
              <a:buClr>
                <a:srgbClr val="FFFF00"/>
              </a:buClr>
              <a:buSzPts val="2100"/>
              <a:buChar char="●"/>
            </a:pPr>
            <a:r>
              <a:rPr lang="en" sz="2100" b="1" u="sng">
                <a:solidFill>
                  <a:srgbClr val="FFFF00"/>
                </a:solidFill>
              </a:rPr>
              <a:t>2 Thess.3:10-12</a:t>
            </a:r>
            <a:r>
              <a:rPr lang="en" sz="2100">
                <a:solidFill>
                  <a:srgbClr val="FFFF00"/>
                </a:solidFill>
              </a:rPr>
              <a:t> </a:t>
            </a:r>
            <a:r>
              <a:rPr lang="en" sz="2100" i="1">
                <a:solidFill>
                  <a:schemeClr val="dk1"/>
                </a:solidFill>
              </a:rPr>
              <a:t>“For even when we were with you, we commanded you this: </a:t>
            </a:r>
            <a:r>
              <a:rPr lang="en" sz="2100" i="1" u="sng">
                <a:solidFill>
                  <a:schemeClr val="dk1"/>
                </a:solidFill>
              </a:rPr>
              <a:t>If anyone will not work, neither shall he eat</a:t>
            </a:r>
            <a:r>
              <a:rPr lang="en" sz="2100" i="1">
                <a:solidFill>
                  <a:schemeClr val="dk1"/>
                </a:solidFill>
              </a:rPr>
              <a:t>. 11 </a:t>
            </a:r>
            <a:r>
              <a:rPr lang="en" sz="2100" i="1" u="sng">
                <a:solidFill>
                  <a:schemeClr val="dk1"/>
                </a:solidFill>
              </a:rPr>
              <a:t>For we hear that there are some who walk among you in a disorderly manner, not working at all, but are busybodies</a:t>
            </a:r>
            <a:r>
              <a:rPr lang="en" sz="2100" i="1">
                <a:solidFill>
                  <a:schemeClr val="dk1"/>
                </a:solidFill>
              </a:rPr>
              <a:t>. 12 Now those who are such we command and exhort through our Lord Jesus Christ that </a:t>
            </a:r>
            <a:r>
              <a:rPr lang="en" sz="2100" i="1" u="sng">
                <a:solidFill>
                  <a:schemeClr val="dk1"/>
                </a:solidFill>
              </a:rPr>
              <a:t>they work in quietness and eat their own bread</a:t>
            </a:r>
            <a:r>
              <a:rPr lang="en" sz="2100" i="1">
                <a:solidFill>
                  <a:schemeClr val="dk1"/>
                </a:solidFill>
              </a:rPr>
              <a:t>.”</a:t>
            </a:r>
            <a:endParaRPr sz="2100" i="1">
              <a:solidFill>
                <a:schemeClr val="dk1"/>
              </a:solidFill>
            </a:endParaRPr>
          </a:p>
          <a:p>
            <a:pPr marL="457200" lvl="0" indent="-361950" algn="l" rtl="0">
              <a:lnSpc>
                <a:spcPct val="90000"/>
              </a:lnSpc>
              <a:spcBef>
                <a:spcPts val="0"/>
              </a:spcBef>
              <a:spcAft>
                <a:spcPts val="0"/>
              </a:spcAft>
              <a:buClr>
                <a:srgbClr val="FFFF00"/>
              </a:buClr>
              <a:buSzPts val="2100"/>
              <a:buChar char="●"/>
            </a:pPr>
            <a:r>
              <a:rPr lang="en" sz="2100" b="1" u="sng">
                <a:solidFill>
                  <a:srgbClr val="FFFF00"/>
                </a:solidFill>
              </a:rPr>
              <a:t>1 Tim.5:8</a:t>
            </a:r>
            <a:r>
              <a:rPr lang="en" sz="2100">
                <a:solidFill>
                  <a:srgbClr val="FFFF00"/>
                </a:solidFill>
              </a:rPr>
              <a:t> </a:t>
            </a:r>
            <a:r>
              <a:rPr lang="en" sz="2100" i="1">
                <a:solidFill>
                  <a:schemeClr val="dk1"/>
                </a:solidFill>
              </a:rPr>
              <a:t>“But if anyone does not provide for his own, and especially for those of his household, </a:t>
            </a:r>
            <a:r>
              <a:rPr lang="en" sz="2100" i="1" u="sng">
                <a:solidFill>
                  <a:schemeClr val="dk1"/>
                </a:solidFill>
              </a:rPr>
              <a:t>he has denied the faith and is worse than an unbeliever</a:t>
            </a:r>
            <a:r>
              <a:rPr lang="en" sz="2100" i="1">
                <a:solidFill>
                  <a:schemeClr val="dk1"/>
                </a:solidFill>
              </a:rPr>
              <a:t>.”</a:t>
            </a:r>
            <a:endParaRPr sz="2100" i="1">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ctrTitle"/>
          </p:nvPr>
        </p:nvSpPr>
        <p:spPr>
          <a:xfrm>
            <a:off x="-557300" y="0"/>
            <a:ext cx="10095300" cy="49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en" sz="5040" b="1">
                <a:solidFill>
                  <a:srgbClr val="00FFFF"/>
                </a:solidFill>
              </a:rPr>
              <a:t> </a:t>
            </a:r>
            <a:r>
              <a:rPr lang="en" sz="4640" b="1">
                <a:solidFill>
                  <a:srgbClr val="00FFFF"/>
                </a:solidFill>
              </a:rPr>
              <a:t>HEALING COMES WITH A COST</a:t>
            </a:r>
            <a:endParaRPr sz="4640" b="1">
              <a:solidFill>
                <a:srgbClr val="00FFFF"/>
              </a:solidFill>
            </a:endParaRPr>
          </a:p>
        </p:txBody>
      </p:sp>
      <p:sp>
        <p:nvSpPr>
          <p:cNvPr id="91" name="Google Shape;91;p19"/>
          <p:cNvSpPr txBox="1">
            <a:spLocks noGrp="1"/>
          </p:cNvSpPr>
          <p:nvPr>
            <p:ph type="subTitle" idx="1"/>
          </p:nvPr>
        </p:nvSpPr>
        <p:spPr>
          <a:xfrm>
            <a:off x="-196285" y="402000"/>
            <a:ext cx="9414385" cy="4741500"/>
          </a:xfrm>
          <a:prstGeom prst="rect">
            <a:avLst/>
          </a:prstGeom>
        </p:spPr>
        <p:txBody>
          <a:bodyPr spcFirstLastPara="1" wrap="square" lIns="91425" tIns="91425" rIns="91425" bIns="91425" anchor="t" anchorCtr="0">
            <a:noAutofit/>
          </a:bodyPr>
          <a:lstStyle/>
          <a:p>
            <a:pPr marL="457200" lvl="0" indent="-361950" algn="l" rtl="0">
              <a:lnSpc>
                <a:spcPct val="90000"/>
              </a:lnSpc>
              <a:spcBef>
                <a:spcPts val="0"/>
              </a:spcBef>
              <a:spcAft>
                <a:spcPts val="0"/>
              </a:spcAft>
              <a:buClr>
                <a:srgbClr val="FFFF00"/>
              </a:buClr>
              <a:buSzPts val="2100"/>
              <a:buChar char="●"/>
            </a:pPr>
            <a:r>
              <a:rPr lang="en" sz="2000" dirty="0">
                <a:solidFill>
                  <a:srgbClr val="FFFF00"/>
                </a:solidFill>
              </a:rPr>
              <a:t>I don’t mean in money.  Jesus NEVER healed anyone expecting money in return.  But He DID expect changed behavior.</a:t>
            </a:r>
            <a:endParaRPr sz="2000" dirty="0">
              <a:solidFill>
                <a:srgbClr val="FFFF00"/>
              </a:solidFill>
            </a:endParaRPr>
          </a:p>
          <a:p>
            <a:pPr marL="457200" lvl="0" indent="-361950" algn="l" rtl="0">
              <a:lnSpc>
                <a:spcPct val="90000"/>
              </a:lnSpc>
              <a:spcBef>
                <a:spcPts val="0"/>
              </a:spcBef>
              <a:spcAft>
                <a:spcPts val="0"/>
              </a:spcAft>
              <a:buClr>
                <a:schemeClr val="dk1"/>
              </a:buClr>
              <a:buSzPts val="2100"/>
              <a:buChar char="●"/>
            </a:pPr>
            <a:r>
              <a:rPr lang="en" sz="2000" dirty="0">
                <a:solidFill>
                  <a:schemeClr val="dk1"/>
                </a:solidFill>
              </a:rPr>
              <a:t>In </a:t>
            </a:r>
            <a:r>
              <a:rPr lang="en" sz="2000" b="1" u="sng" dirty="0">
                <a:solidFill>
                  <a:srgbClr val="FFFF00"/>
                </a:solidFill>
              </a:rPr>
              <a:t>John 5</a:t>
            </a:r>
            <a:r>
              <a:rPr lang="en" sz="2000" dirty="0">
                <a:solidFill>
                  <a:schemeClr val="dk1"/>
                </a:solidFill>
              </a:rPr>
              <a:t>, when Jesus meets up with this same man later on in the temple, what Jesus tells Him next is both fascinating, AND terrifying.</a:t>
            </a:r>
            <a:endParaRPr sz="2000" dirty="0">
              <a:solidFill>
                <a:schemeClr val="dk1"/>
              </a:solidFill>
            </a:endParaRPr>
          </a:p>
          <a:p>
            <a:pPr marL="457200" lvl="0" indent="-361950" algn="l" rtl="0">
              <a:lnSpc>
                <a:spcPct val="90000"/>
              </a:lnSpc>
              <a:spcBef>
                <a:spcPts val="0"/>
              </a:spcBef>
              <a:spcAft>
                <a:spcPts val="0"/>
              </a:spcAft>
              <a:buClr>
                <a:srgbClr val="FFFF00"/>
              </a:buClr>
              <a:buSzPts val="2100"/>
              <a:buChar char="●"/>
            </a:pPr>
            <a:r>
              <a:rPr lang="en" sz="2000" b="1" u="sng" dirty="0">
                <a:solidFill>
                  <a:srgbClr val="FFFF00"/>
                </a:solidFill>
              </a:rPr>
              <a:t>John 5:14</a:t>
            </a:r>
            <a:r>
              <a:rPr lang="en" sz="2000" dirty="0">
                <a:solidFill>
                  <a:schemeClr val="dk1"/>
                </a:solidFill>
              </a:rPr>
              <a:t> </a:t>
            </a:r>
            <a:r>
              <a:rPr lang="en" sz="2000" i="1" dirty="0">
                <a:solidFill>
                  <a:schemeClr val="dk1"/>
                </a:solidFill>
              </a:rPr>
              <a:t>“Afterward Jesus found him in the temple, and said to him, “See, you have been made well. </a:t>
            </a:r>
            <a:r>
              <a:rPr lang="en" sz="2000" i="1" u="sng" dirty="0">
                <a:solidFill>
                  <a:schemeClr val="dk1"/>
                </a:solidFill>
              </a:rPr>
              <a:t>Sin no more, lest a worse thing come upon you</a:t>
            </a:r>
            <a:r>
              <a:rPr lang="en" sz="2000" i="1" dirty="0">
                <a:solidFill>
                  <a:schemeClr val="dk1"/>
                </a:solidFill>
              </a:rPr>
              <a:t>.”</a:t>
            </a:r>
            <a:endParaRPr sz="2000" i="1" dirty="0">
              <a:solidFill>
                <a:schemeClr val="dk1"/>
              </a:solidFill>
            </a:endParaRPr>
          </a:p>
          <a:p>
            <a:pPr marL="457200" lvl="0" indent="-361950" algn="l" rtl="0">
              <a:lnSpc>
                <a:spcPct val="90000"/>
              </a:lnSpc>
              <a:spcBef>
                <a:spcPts val="0"/>
              </a:spcBef>
              <a:spcAft>
                <a:spcPts val="0"/>
              </a:spcAft>
              <a:buClr>
                <a:srgbClr val="00FFFF"/>
              </a:buClr>
              <a:buSzPts val="2100"/>
              <a:buChar char="●"/>
            </a:pPr>
            <a:r>
              <a:rPr lang="en" sz="2000" dirty="0">
                <a:solidFill>
                  <a:srgbClr val="00FFFF"/>
                </a:solidFill>
              </a:rPr>
              <a:t>Notice Jesus doesn’t say “Go forth and try not to sin.”  He says “NO MORE SINNING.” (See </a:t>
            </a:r>
            <a:r>
              <a:rPr lang="en" sz="2000" b="1" u="sng" dirty="0">
                <a:solidFill>
                  <a:srgbClr val="FFFF00"/>
                </a:solidFill>
              </a:rPr>
              <a:t>Jn.8:11</a:t>
            </a:r>
            <a:r>
              <a:rPr lang="en" sz="2000" dirty="0">
                <a:solidFill>
                  <a:srgbClr val="00FFFF"/>
                </a:solidFill>
              </a:rPr>
              <a:t>) What previous sins had this man committed?  This command from our Lord makes it clear that Jesus knew much more than we do about how that man got into that situation in the first place, and/or what he was involved in after he got into that situation.</a:t>
            </a:r>
            <a:endParaRPr sz="2000" dirty="0">
              <a:solidFill>
                <a:srgbClr val="00FFFF"/>
              </a:solidFill>
            </a:endParaRPr>
          </a:p>
          <a:p>
            <a:pPr marL="457200" lvl="0" indent="-361950" algn="l" rtl="0">
              <a:lnSpc>
                <a:spcPct val="90000"/>
              </a:lnSpc>
              <a:spcBef>
                <a:spcPts val="0"/>
              </a:spcBef>
              <a:spcAft>
                <a:spcPts val="0"/>
              </a:spcAft>
              <a:buClr>
                <a:srgbClr val="FFFF00"/>
              </a:buClr>
              <a:buSzPts val="2100"/>
              <a:buChar char="●"/>
            </a:pPr>
            <a:r>
              <a:rPr lang="en" sz="2000" dirty="0">
                <a:solidFill>
                  <a:srgbClr val="FFFF00"/>
                </a:solidFill>
              </a:rPr>
              <a:t>What if the man was a drunkard and injured himself while drunk?  What if the man hurt himself during the commission of a crime?  What if the man was taking advantage of his situation as he begged?  We don’t know.</a:t>
            </a:r>
            <a:endParaRPr sz="2000" dirty="0">
              <a:solidFill>
                <a:srgbClr val="FFFF00"/>
              </a:solidFill>
            </a:endParaRPr>
          </a:p>
          <a:p>
            <a:pPr marL="457200" lvl="0" indent="-361950" algn="l" rtl="0">
              <a:lnSpc>
                <a:spcPct val="90000"/>
              </a:lnSpc>
              <a:spcBef>
                <a:spcPts val="0"/>
              </a:spcBef>
              <a:spcAft>
                <a:spcPts val="0"/>
              </a:spcAft>
              <a:buClr>
                <a:srgbClr val="00FFFF"/>
              </a:buClr>
              <a:buSzPts val="2100"/>
              <a:buChar char="●"/>
            </a:pPr>
            <a:r>
              <a:rPr lang="en" sz="2000" dirty="0">
                <a:solidFill>
                  <a:srgbClr val="00FFFF"/>
                </a:solidFill>
              </a:rPr>
              <a:t>But Jesus reminds him there are WORSE things than being “immobile”!</a:t>
            </a:r>
          </a:p>
          <a:p>
            <a:pPr marL="457200" lvl="0" indent="-361950" algn="l" rtl="0">
              <a:lnSpc>
                <a:spcPct val="90000"/>
              </a:lnSpc>
              <a:spcBef>
                <a:spcPts val="0"/>
              </a:spcBef>
              <a:spcAft>
                <a:spcPts val="0"/>
              </a:spcAft>
              <a:buClr>
                <a:srgbClr val="00FFFF"/>
              </a:buClr>
              <a:buSzPts val="2100"/>
              <a:buChar char="●"/>
            </a:pPr>
            <a:r>
              <a:rPr lang="en" sz="2000" dirty="0">
                <a:solidFill>
                  <a:srgbClr val="FFFF00"/>
                </a:solidFill>
              </a:rPr>
              <a:t>This man, like all sick and disabled people whom Jesus healed, would be entering the workforce, to provide for themselves and for those who could not.</a:t>
            </a:r>
            <a:endParaRPr sz="20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ctrTitle"/>
          </p:nvPr>
        </p:nvSpPr>
        <p:spPr>
          <a:xfrm>
            <a:off x="-557300" y="0"/>
            <a:ext cx="10095300" cy="49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en" sz="5000" b="1">
                <a:solidFill>
                  <a:srgbClr val="00FFFF"/>
                </a:solidFill>
              </a:rPr>
              <a:t> </a:t>
            </a:r>
            <a:r>
              <a:rPr lang="en" sz="4700" b="1">
                <a:solidFill>
                  <a:srgbClr val="00FFFF"/>
                </a:solidFill>
              </a:rPr>
              <a:t>WHAT ABOUT PEOPLE TODAY?</a:t>
            </a:r>
            <a:endParaRPr sz="4700" b="1">
              <a:solidFill>
                <a:srgbClr val="00FFFF"/>
              </a:solidFill>
            </a:endParaRPr>
          </a:p>
        </p:txBody>
      </p:sp>
      <p:sp>
        <p:nvSpPr>
          <p:cNvPr id="97" name="Google Shape;97;p20"/>
          <p:cNvSpPr txBox="1">
            <a:spLocks noGrp="1"/>
          </p:cNvSpPr>
          <p:nvPr>
            <p:ph type="subTitle" idx="1"/>
          </p:nvPr>
        </p:nvSpPr>
        <p:spPr>
          <a:xfrm>
            <a:off x="-143100" y="402000"/>
            <a:ext cx="9361200" cy="4741500"/>
          </a:xfrm>
          <a:prstGeom prst="rect">
            <a:avLst/>
          </a:prstGeom>
        </p:spPr>
        <p:txBody>
          <a:bodyPr spcFirstLastPara="1" wrap="square" lIns="91425" tIns="91425" rIns="91425" bIns="91425" anchor="t" anchorCtr="0">
            <a:noAutofit/>
          </a:bodyPr>
          <a:lstStyle/>
          <a:p>
            <a:pPr marL="457200" lvl="0" indent="-361950" algn="l" rtl="0">
              <a:lnSpc>
                <a:spcPct val="90000"/>
              </a:lnSpc>
              <a:spcBef>
                <a:spcPts val="0"/>
              </a:spcBef>
              <a:spcAft>
                <a:spcPts val="0"/>
              </a:spcAft>
              <a:buClr>
                <a:srgbClr val="FFFF00"/>
              </a:buClr>
              <a:buSzPts val="2100"/>
              <a:buChar char="●"/>
            </a:pPr>
            <a:r>
              <a:rPr lang="en" sz="2100">
                <a:solidFill>
                  <a:srgbClr val="FFFF00"/>
                </a:solidFill>
              </a:rPr>
              <a:t>There are thousands of people in this world right now who are in the depths of despair, suffering mental anguish and sorrow, physical limitations and handicaps.  Some of these are from trauma, some they were born with, and some, yes, are self-inflicted injuries or consequences of their own sinful behavior.  I do not presume, at all, to know what someone else is capable of and what they are not.  But God DOES.</a:t>
            </a:r>
            <a:endParaRPr sz="2100">
              <a:solidFill>
                <a:srgbClr val="FFFF00"/>
              </a:solidFill>
            </a:endParaRPr>
          </a:p>
          <a:p>
            <a:pPr marL="457200" lvl="0" indent="-361950" algn="l" rtl="0">
              <a:lnSpc>
                <a:spcPct val="90000"/>
              </a:lnSpc>
              <a:spcBef>
                <a:spcPts val="0"/>
              </a:spcBef>
              <a:spcAft>
                <a:spcPts val="0"/>
              </a:spcAft>
              <a:buClr>
                <a:schemeClr val="dk1"/>
              </a:buClr>
              <a:buSzPts val="2100"/>
              <a:buChar char="●"/>
            </a:pPr>
            <a:r>
              <a:rPr lang="en" sz="2100">
                <a:solidFill>
                  <a:schemeClr val="dk1"/>
                </a:solidFill>
              </a:rPr>
              <a:t>And many of those people, sadly, who SAY they are miserable, have grown comfortable in their misery.  It’s now the only life they know, and they are just fine living off of government safety nets and the generosity of others.  God offers them the avenue of prayer, His own Holy Spirit dwelling with them, His inspired word to guide them, a huge spiritual family to encourage them, and an angelic army to fight off the demons surrounding them.  And if you ask them “Do you want to be healed?” …</a:t>
            </a:r>
            <a:endParaRPr sz="2100">
              <a:solidFill>
                <a:schemeClr val="dk1"/>
              </a:solidFill>
            </a:endParaRPr>
          </a:p>
          <a:p>
            <a:pPr marL="457200" lvl="0" indent="-361950" algn="l" rtl="0">
              <a:lnSpc>
                <a:spcPct val="90000"/>
              </a:lnSpc>
              <a:spcBef>
                <a:spcPts val="0"/>
              </a:spcBef>
              <a:spcAft>
                <a:spcPts val="0"/>
              </a:spcAft>
              <a:buClr>
                <a:srgbClr val="00FFFF"/>
              </a:buClr>
              <a:buSzPts val="2100"/>
              <a:buChar char="●"/>
            </a:pPr>
            <a:r>
              <a:rPr lang="en" sz="2100">
                <a:solidFill>
                  <a:srgbClr val="00FFFF"/>
                </a:solidFill>
              </a:rPr>
              <a:t>Some will say “No, I don’t.”  (At least they are honest.)</a:t>
            </a:r>
            <a:endParaRPr sz="2100">
              <a:solidFill>
                <a:srgbClr val="00FFFF"/>
              </a:solidFill>
            </a:endParaRPr>
          </a:p>
          <a:p>
            <a:pPr marL="457200" lvl="0" indent="-361950" algn="l" rtl="0">
              <a:lnSpc>
                <a:spcPct val="90000"/>
              </a:lnSpc>
              <a:spcBef>
                <a:spcPts val="0"/>
              </a:spcBef>
              <a:spcAft>
                <a:spcPts val="0"/>
              </a:spcAft>
              <a:buClr>
                <a:srgbClr val="FFFF00"/>
              </a:buClr>
              <a:buSzPts val="2100"/>
              <a:buChar char="●"/>
            </a:pPr>
            <a:r>
              <a:rPr lang="en" sz="2100">
                <a:solidFill>
                  <a:srgbClr val="FFFF00"/>
                </a:solidFill>
              </a:rPr>
              <a:t>Some will say “Yes, heal me.”, but have no intention of changing at all.</a:t>
            </a:r>
            <a:endParaRPr sz="2100">
              <a:solidFill>
                <a:srgbClr val="FFFF00"/>
              </a:solidFill>
            </a:endParaRPr>
          </a:p>
          <a:p>
            <a:pPr marL="457200" lvl="0" indent="-361950" algn="l" rtl="0">
              <a:lnSpc>
                <a:spcPct val="90000"/>
              </a:lnSpc>
              <a:spcBef>
                <a:spcPts val="0"/>
              </a:spcBef>
              <a:spcAft>
                <a:spcPts val="0"/>
              </a:spcAft>
              <a:buClr>
                <a:schemeClr val="dk1"/>
              </a:buClr>
              <a:buSzPts val="2100"/>
              <a:buChar char="●"/>
            </a:pPr>
            <a:r>
              <a:rPr lang="en" sz="2100">
                <a:solidFill>
                  <a:schemeClr val="dk1"/>
                </a:solidFill>
              </a:rPr>
              <a:t>Some will say “Yes, heal me.”, intending to change, but not following thru.</a:t>
            </a:r>
            <a:endParaRPr sz="21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ctrTitle"/>
          </p:nvPr>
        </p:nvSpPr>
        <p:spPr>
          <a:xfrm>
            <a:off x="-557300" y="0"/>
            <a:ext cx="10095300" cy="49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91"/>
              <a:buNone/>
            </a:pPr>
            <a:r>
              <a:rPr lang="en" sz="5000" b="1">
                <a:solidFill>
                  <a:srgbClr val="00FFFF"/>
                </a:solidFill>
              </a:rPr>
              <a:t> WHAT DOES GOD SAY?</a:t>
            </a:r>
            <a:endParaRPr sz="5000" b="1">
              <a:solidFill>
                <a:srgbClr val="00FFFF"/>
              </a:solidFill>
            </a:endParaRPr>
          </a:p>
        </p:txBody>
      </p:sp>
      <p:sp>
        <p:nvSpPr>
          <p:cNvPr id="103" name="Google Shape;103;p21"/>
          <p:cNvSpPr txBox="1">
            <a:spLocks noGrp="1"/>
          </p:cNvSpPr>
          <p:nvPr>
            <p:ph type="subTitle" idx="1"/>
          </p:nvPr>
        </p:nvSpPr>
        <p:spPr>
          <a:xfrm>
            <a:off x="-143100" y="402000"/>
            <a:ext cx="9361200" cy="4741500"/>
          </a:xfrm>
          <a:prstGeom prst="rect">
            <a:avLst/>
          </a:prstGeom>
        </p:spPr>
        <p:txBody>
          <a:bodyPr spcFirstLastPara="1" wrap="square" lIns="91425" tIns="91425" rIns="91425" bIns="91425" anchor="t" anchorCtr="0">
            <a:noAutofit/>
          </a:bodyPr>
          <a:lstStyle/>
          <a:p>
            <a:pPr marL="457200" lvl="0" indent="-361950" algn="l" rtl="0">
              <a:lnSpc>
                <a:spcPct val="90000"/>
              </a:lnSpc>
              <a:spcBef>
                <a:spcPts val="0"/>
              </a:spcBef>
              <a:spcAft>
                <a:spcPts val="0"/>
              </a:spcAft>
              <a:buClr>
                <a:srgbClr val="FFFF00"/>
              </a:buClr>
              <a:buSzPts val="2100"/>
              <a:buChar char="●"/>
            </a:pPr>
            <a:r>
              <a:rPr lang="en" sz="2100" dirty="0">
                <a:solidFill>
                  <a:srgbClr val="FFFF00"/>
                </a:solidFill>
              </a:rPr>
              <a:t>Repentance leads to good works, or it is not repentance!  </a:t>
            </a:r>
            <a:r>
              <a:rPr lang="en" sz="2100" b="1" u="sng" dirty="0">
                <a:solidFill>
                  <a:srgbClr val="FFFF00"/>
                </a:solidFill>
              </a:rPr>
              <a:t>Acts 26:20</a:t>
            </a:r>
            <a:r>
              <a:rPr lang="en" sz="2100" dirty="0">
                <a:solidFill>
                  <a:srgbClr val="FFFF00"/>
                </a:solidFill>
              </a:rPr>
              <a:t> </a:t>
            </a:r>
            <a:r>
              <a:rPr lang="en" sz="2100" i="1" dirty="0">
                <a:solidFill>
                  <a:schemeClr val="dk1"/>
                </a:solidFill>
              </a:rPr>
              <a:t>“but declared first to those in Damascus and in Jerusalem, and throughout all the region of Judea, and then to the Gentiles, that they should repent, turn to God, and do works befitting repentance.”</a:t>
            </a:r>
            <a:endParaRPr sz="2100" i="1" dirty="0">
              <a:solidFill>
                <a:schemeClr val="dk1"/>
              </a:solidFill>
            </a:endParaRPr>
          </a:p>
          <a:p>
            <a:pPr marL="457200" lvl="0" indent="-361950" algn="l" rtl="0">
              <a:lnSpc>
                <a:spcPct val="90000"/>
              </a:lnSpc>
              <a:spcBef>
                <a:spcPts val="0"/>
              </a:spcBef>
              <a:spcAft>
                <a:spcPts val="0"/>
              </a:spcAft>
              <a:buClr>
                <a:srgbClr val="FFFF00"/>
              </a:buClr>
              <a:buSzPts val="2100"/>
              <a:buChar char="●"/>
            </a:pPr>
            <a:r>
              <a:rPr lang="en" sz="2100" dirty="0">
                <a:solidFill>
                  <a:srgbClr val="FFFF00"/>
                </a:solidFill>
              </a:rPr>
              <a:t>Are you doing good to all?  </a:t>
            </a:r>
            <a:r>
              <a:rPr lang="en" sz="2100" b="1" u="sng" dirty="0">
                <a:solidFill>
                  <a:srgbClr val="FFFF00"/>
                </a:solidFill>
              </a:rPr>
              <a:t>Gal.6:10</a:t>
            </a:r>
            <a:r>
              <a:rPr lang="en" sz="2100" dirty="0">
                <a:solidFill>
                  <a:srgbClr val="FFFF00"/>
                </a:solidFill>
              </a:rPr>
              <a:t> </a:t>
            </a:r>
            <a:r>
              <a:rPr lang="en" sz="2100" i="1" dirty="0">
                <a:solidFill>
                  <a:schemeClr val="dk1"/>
                </a:solidFill>
              </a:rPr>
              <a:t>“Therefore, as we have opportunity, let us do good to all, especially to those who are of the household of faith.”</a:t>
            </a:r>
            <a:endParaRPr sz="2100" i="1" dirty="0">
              <a:solidFill>
                <a:schemeClr val="dk1"/>
              </a:solidFill>
            </a:endParaRPr>
          </a:p>
          <a:p>
            <a:pPr marL="457200" lvl="0" indent="-361950" algn="l" rtl="0">
              <a:lnSpc>
                <a:spcPct val="90000"/>
              </a:lnSpc>
              <a:spcBef>
                <a:spcPts val="0"/>
              </a:spcBef>
              <a:spcAft>
                <a:spcPts val="0"/>
              </a:spcAft>
              <a:buClr>
                <a:srgbClr val="FFFF00"/>
              </a:buClr>
              <a:buSzPts val="2100"/>
              <a:buChar char="●"/>
            </a:pPr>
            <a:r>
              <a:rPr lang="en" sz="2100" dirty="0">
                <a:solidFill>
                  <a:srgbClr val="FFFF00"/>
                </a:solidFill>
              </a:rPr>
              <a:t>Stop stealing, and work to help others instead.  </a:t>
            </a:r>
            <a:r>
              <a:rPr lang="en" sz="2100" b="1" u="sng" dirty="0">
                <a:solidFill>
                  <a:srgbClr val="FFFF00"/>
                </a:solidFill>
              </a:rPr>
              <a:t>Eph.4:28</a:t>
            </a:r>
            <a:r>
              <a:rPr lang="en" sz="2100" dirty="0">
                <a:solidFill>
                  <a:srgbClr val="FFFF00"/>
                </a:solidFill>
              </a:rPr>
              <a:t> </a:t>
            </a:r>
            <a:r>
              <a:rPr lang="en" sz="2100" i="1" dirty="0">
                <a:solidFill>
                  <a:schemeClr val="dk1"/>
                </a:solidFill>
              </a:rPr>
              <a:t>“Let him who stole steal no longer, but rather let him labor, working with his hands what is good, that he may have something to give him who has need.”</a:t>
            </a:r>
            <a:endParaRPr sz="2100" i="1" dirty="0">
              <a:solidFill>
                <a:schemeClr val="dk1"/>
              </a:solidFill>
            </a:endParaRPr>
          </a:p>
          <a:p>
            <a:pPr marL="457200" lvl="0" indent="-361950" algn="l" rtl="0">
              <a:lnSpc>
                <a:spcPct val="90000"/>
              </a:lnSpc>
              <a:spcBef>
                <a:spcPts val="0"/>
              </a:spcBef>
              <a:spcAft>
                <a:spcPts val="0"/>
              </a:spcAft>
              <a:buClr>
                <a:srgbClr val="FFFF00"/>
              </a:buClr>
              <a:buSzPts val="2100"/>
              <a:buChar char="●"/>
            </a:pPr>
            <a:r>
              <a:rPr lang="en" sz="2100" dirty="0">
                <a:solidFill>
                  <a:srgbClr val="FFFF00"/>
                </a:solidFill>
              </a:rPr>
              <a:t>Are you ready to give and willing to share?  </a:t>
            </a:r>
            <a:r>
              <a:rPr lang="en" sz="2100" b="1" u="sng" dirty="0">
                <a:solidFill>
                  <a:srgbClr val="FFFF00"/>
                </a:solidFill>
              </a:rPr>
              <a:t>1 Tim.6:18</a:t>
            </a:r>
            <a:r>
              <a:rPr lang="en" sz="2100" dirty="0">
                <a:solidFill>
                  <a:srgbClr val="FFFF00"/>
                </a:solidFill>
              </a:rPr>
              <a:t> </a:t>
            </a:r>
            <a:r>
              <a:rPr lang="en" sz="2100" i="1" dirty="0">
                <a:solidFill>
                  <a:schemeClr val="dk1"/>
                </a:solidFill>
              </a:rPr>
              <a:t>“Let them do good, that they be rich in good works, ready to give, willing to share,”</a:t>
            </a:r>
            <a:endParaRPr sz="2100" i="1" dirty="0">
              <a:solidFill>
                <a:schemeClr val="dk1"/>
              </a:solidFill>
            </a:endParaRPr>
          </a:p>
          <a:p>
            <a:pPr marL="457200" lvl="0" indent="-361950" algn="l" rtl="0">
              <a:lnSpc>
                <a:spcPct val="90000"/>
              </a:lnSpc>
              <a:spcBef>
                <a:spcPts val="0"/>
              </a:spcBef>
              <a:spcAft>
                <a:spcPts val="0"/>
              </a:spcAft>
              <a:buClr>
                <a:srgbClr val="FFFF00"/>
              </a:buClr>
              <a:buSzPts val="2100"/>
              <a:buChar char="●"/>
            </a:pPr>
            <a:r>
              <a:rPr lang="en" sz="2100" dirty="0">
                <a:solidFill>
                  <a:srgbClr val="FFFF00"/>
                </a:solidFill>
              </a:rPr>
              <a:t>Are you confessing your faults to your brethren, so that you can be healed?  </a:t>
            </a:r>
            <a:r>
              <a:rPr lang="en" sz="2100" b="1" u="sng" dirty="0">
                <a:solidFill>
                  <a:srgbClr val="FFFF00"/>
                </a:solidFill>
              </a:rPr>
              <a:t>Js.5:16</a:t>
            </a:r>
            <a:r>
              <a:rPr lang="en" sz="2100" dirty="0">
                <a:solidFill>
                  <a:srgbClr val="FFFF00"/>
                </a:solidFill>
              </a:rPr>
              <a:t> </a:t>
            </a:r>
            <a:r>
              <a:rPr lang="en" sz="2100" i="1" dirty="0">
                <a:solidFill>
                  <a:schemeClr val="dk1"/>
                </a:solidFill>
              </a:rPr>
              <a:t>“Confess your trespasses to one another, and pray for one another, that you may be healed. The effective, fervent prayer of a righteous man avails much.”</a:t>
            </a:r>
            <a:endParaRPr sz="2100" i="1"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2526</Words>
  <Application>Microsoft Office PowerPoint</Application>
  <PresentationFormat>On-screen Show (16:9)</PresentationFormat>
  <Paragraphs>63</Paragraphs>
  <Slides>11</Slides>
  <Notes>11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Arial</vt:lpstr>
      <vt:lpstr>Simple Dark</vt:lpstr>
      <vt:lpstr>Do you WANT to be healed?</vt:lpstr>
      <vt:lpstr> A BIZARRE SITUATION!</vt:lpstr>
      <vt:lpstr> WHAT WAS HIS LIFE LIKE?</vt:lpstr>
      <vt:lpstr> HOW WOULD YOU ANSWER?</vt:lpstr>
      <vt:lpstr> COMFORTABLE IN MISERY?</vt:lpstr>
      <vt:lpstr> WORKING TO SURVIVE</vt:lpstr>
      <vt:lpstr> HEALING COMES WITH A COST</vt:lpstr>
      <vt:lpstr> WHAT ABOUT PEOPLE TODAY?</vt:lpstr>
      <vt:lpstr> WHAT DOES GOD SAY?</vt:lpstr>
      <vt:lpstr> WHAT WE CAN’T HEAL</vt:lpstr>
      <vt:lpstr> A FINAL WARNING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Eric Bridge</dc:creator>
  <cp:lastModifiedBy>Eric Bridge</cp:lastModifiedBy>
  <cp:revision>5</cp:revision>
  <dcterms:modified xsi:type="dcterms:W3CDTF">2026-08-04T18:04:12Z</dcterms:modified>
</cp:coreProperties>
</file>