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99" d="100"/>
          <a:sy n="199" d="100"/>
        </p:scale>
        <p:origin x="3222" y="15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f72554cdba_1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f72554cdba_1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f72554cdba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f72554cdba_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f71432b70b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f71432b70b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f71432b70b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f71432b70b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f71432b70b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f71432b70b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3f71432b70b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3f71432b70b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f72554cdba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f72554cdba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f72554cdba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f72554cdba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f72554cdba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f72554cdba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f72554cdba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f72554cdba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0"/>
              </a:spcBef>
              <a:spcAft>
                <a:spcPts val="0"/>
              </a:spcAft>
              <a:buClr>
                <a:schemeClr val="dk1"/>
              </a:buClr>
              <a:buSzPts val="1400"/>
              <a:buChar char="■"/>
              <a:defRPr>
                <a:solidFill>
                  <a:schemeClr val="dk1"/>
                </a:solidFill>
              </a:defRPr>
            </a:lvl3pPr>
            <a:lvl4pPr marL="1828800" lvl="3" indent="-317500">
              <a:spcBef>
                <a:spcPts val="0"/>
              </a:spcBef>
              <a:spcAft>
                <a:spcPts val="0"/>
              </a:spcAft>
              <a:buClr>
                <a:schemeClr val="dk1"/>
              </a:buClr>
              <a:buSzPts val="1400"/>
              <a:buChar char="●"/>
              <a:defRPr>
                <a:solidFill>
                  <a:schemeClr val="dk1"/>
                </a:solidFill>
              </a:defRPr>
            </a:lvl4pPr>
            <a:lvl5pPr marL="2286000" lvl="4" indent="-317500">
              <a:spcBef>
                <a:spcPts val="0"/>
              </a:spcBef>
              <a:spcAft>
                <a:spcPts val="0"/>
              </a:spcAft>
              <a:buClr>
                <a:schemeClr val="dk1"/>
              </a:buClr>
              <a:buSzPts val="1400"/>
              <a:buChar char="○"/>
              <a:defRPr>
                <a:solidFill>
                  <a:schemeClr val="dk1"/>
                </a:solidFill>
              </a:defRPr>
            </a:lvl5pPr>
            <a:lvl6pPr marL="2743200" lvl="5" indent="-317500">
              <a:spcBef>
                <a:spcPts val="0"/>
              </a:spcBef>
              <a:spcAft>
                <a:spcPts val="0"/>
              </a:spcAft>
              <a:buClr>
                <a:schemeClr val="dk1"/>
              </a:buClr>
              <a:buSzPts val="1400"/>
              <a:buChar char="■"/>
              <a:defRPr>
                <a:solidFill>
                  <a:schemeClr val="dk1"/>
                </a:solidFill>
              </a:defRPr>
            </a:lvl6pPr>
            <a:lvl7pPr marL="3200400" lvl="6" indent="-317500">
              <a:spcBef>
                <a:spcPts val="0"/>
              </a:spcBef>
              <a:spcAft>
                <a:spcPts val="0"/>
              </a:spcAft>
              <a:buClr>
                <a:schemeClr val="dk1"/>
              </a:buClr>
              <a:buSzPts val="1400"/>
              <a:buChar char="●"/>
              <a:defRPr>
                <a:solidFill>
                  <a:schemeClr val="dk1"/>
                </a:solidFill>
              </a:defRPr>
            </a:lvl7pPr>
            <a:lvl8pPr marL="3657600" lvl="7" indent="-317500">
              <a:spcBef>
                <a:spcPts val="0"/>
              </a:spcBef>
              <a:spcAft>
                <a:spcPts val="0"/>
              </a:spcAft>
              <a:buClr>
                <a:schemeClr val="dk1"/>
              </a:buClr>
              <a:buSzPts val="1400"/>
              <a:buChar char="○"/>
              <a:defRPr>
                <a:solidFill>
                  <a:schemeClr val="dk1"/>
                </a:solidFill>
              </a:defRPr>
            </a:lvl8pPr>
            <a:lvl9pPr marL="4114800" lvl="8" indent="-317500">
              <a:spcBef>
                <a:spcPts val="0"/>
              </a:spcBef>
              <a:spcAft>
                <a:spcPts val="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0"/>
              </a:spcBef>
              <a:spcAft>
                <a:spcPts val="0"/>
              </a:spcAft>
              <a:buClr>
                <a:schemeClr val="lt2"/>
              </a:buClr>
              <a:buSzPts val="1400"/>
              <a:buChar char="○"/>
              <a:defRPr>
                <a:solidFill>
                  <a:schemeClr val="lt2"/>
                </a:solidFill>
              </a:defRPr>
            </a:lvl2pPr>
            <a:lvl3pPr marL="1371600" lvl="2" indent="-317500">
              <a:lnSpc>
                <a:spcPct val="115000"/>
              </a:lnSpc>
              <a:spcBef>
                <a:spcPts val="0"/>
              </a:spcBef>
              <a:spcAft>
                <a:spcPts val="0"/>
              </a:spcAft>
              <a:buClr>
                <a:schemeClr val="lt2"/>
              </a:buClr>
              <a:buSzPts val="1400"/>
              <a:buChar char="■"/>
              <a:defRPr>
                <a:solidFill>
                  <a:schemeClr val="lt2"/>
                </a:solidFill>
              </a:defRPr>
            </a:lvl3pPr>
            <a:lvl4pPr marL="1828800" lvl="3" indent="-317500">
              <a:lnSpc>
                <a:spcPct val="115000"/>
              </a:lnSpc>
              <a:spcBef>
                <a:spcPts val="0"/>
              </a:spcBef>
              <a:spcAft>
                <a:spcPts val="0"/>
              </a:spcAft>
              <a:buClr>
                <a:schemeClr val="lt2"/>
              </a:buClr>
              <a:buSzPts val="1400"/>
              <a:buChar char="●"/>
              <a:defRPr>
                <a:solidFill>
                  <a:schemeClr val="lt2"/>
                </a:solidFill>
              </a:defRPr>
            </a:lvl4pPr>
            <a:lvl5pPr marL="2286000" lvl="4" indent="-317500">
              <a:lnSpc>
                <a:spcPct val="115000"/>
              </a:lnSpc>
              <a:spcBef>
                <a:spcPts val="0"/>
              </a:spcBef>
              <a:spcAft>
                <a:spcPts val="0"/>
              </a:spcAft>
              <a:buClr>
                <a:schemeClr val="lt2"/>
              </a:buClr>
              <a:buSzPts val="1400"/>
              <a:buChar char="○"/>
              <a:defRPr>
                <a:solidFill>
                  <a:schemeClr val="lt2"/>
                </a:solidFill>
              </a:defRPr>
            </a:lvl5pPr>
            <a:lvl6pPr marL="2743200" lvl="5" indent="-317500">
              <a:lnSpc>
                <a:spcPct val="115000"/>
              </a:lnSpc>
              <a:spcBef>
                <a:spcPts val="0"/>
              </a:spcBef>
              <a:spcAft>
                <a:spcPts val="0"/>
              </a:spcAft>
              <a:buClr>
                <a:schemeClr val="lt2"/>
              </a:buClr>
              <a:buSzPts val="1400"/>
              <a:buChar char="■"/>
              <a:defRPr>
                <a:solidFill>
                  <a:schemeClr val="lt2"/>
                </a:solidFill>
              </a:defRPr>
            </a:lvl6pPr>
            <a:lvl7pPr marL="3200400" lvl="6" indent="-317500">
              <a:lnSpc>
                <a:spcPct val="115000"/>
              </a:lnSpc>
              <a:spcBef>
                <a:spcPts val="0"/>
              </a:spcBef>
              <a:spcAft>
                <a:spcPts val="0"/>
              </a:spcAft>
              <a:buClr>
                <a:schemeClr val="lt2"/>
              </a:buClr>
              <a:buSzPts val="1400"/>
              <a:buChar char="●"/>
              <a:defRPr>
                <a:solidFill>
                  <a:schemeClr val="lt2"/>
                </a:solidFill>
              </a:defRPr>
            </a:lvl7pPr>
            <a:lvl8pPr marL="3657600" lvl="7" indent="-317500">
              <a:lnSpc>
                <a:spcPct val="115000"/>
              </a:lnSpc>
              <a:spcBef>
                <a:spcPts val="0"/>
              </a:spcBef>
              <a:spcAft>
                <a:spcPts val="0"/>
              </a:spcAft>
              <a:buClr>
                <a:schemeClr val="lt2"/>
              </a:buClr>
              <a:buSzPts val="1400"/>
              <a:buChar char="○"/>
              <a:defRPr>
                <a:solidFill>
                  <a:schemeClr val="lt2"/>
                </a:solidFill>
              </a:defRPr>
            </a:lvl8pPr>
            <a:lvl9pPr marL="4114800" lvl="8" indent="-317500">
              <a:lnSpc>
                <a:spcPct val="115000"/>
              </a:lnSpc>
              <a:spcBef>
                <a:spcPts val="0"/>
              </a:spcBef>
              <a:spcAft>
                <a:spcPts val="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260975" y="0"/>
            <a:ext cx="9697800" cy="642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800" b="1">
                <a:solidFill>
                  <a:srgbClr val="00FFFF"/>
                </a:solidFill>
              </a:rPr>
              <a:t>CHURCH “MEMBERSHIP”</a:t>
            </a:r>
            <a:endParaRPr sz="5800" b="1">
              <a:solidFill>
                <a:srgbClr val="00FFFF"/>
              </a:solidFill>
            </a:endParaRPr>
          </a:p>
        </p:txBody>
      </p:sp>
      <p:sp>
        <p:nvSpPr>
          <p:cNvPr id="55" name="Google Shape;55;p13"/>
          <p:cNvSpPr txBox="1">
            <a:spLocks noGrp="1"/>
          </p:cNvSpPr>
          <p:nvPr>
            <p:ph type="subTitle" idx="1"/>
          </p:nvPr>
        </p:nvSpPr>
        <p:spPr>
          <a:xfrm>
            <a:off x="0" y="642600"/>
            <a:ext cx="9184200" cy="45006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SzPts val="853"/>
              <a:buNone/>
            </a:pPr>
            <a:r>
              <a:rPr lang="en" sz="2200" b="1" u="sng">
                <a:solidFill>
                  <a:srgbClr val="FFFF00"/>
                </a:solidFill>
              </a:rPr>
              <a:t>Acts 9:19-28 </a:t>
            </a:r>
            <a:r>
              <a:rPr lang="en" sz="2200">
                <a:solidFill>
                  <a:srgbClr val="00FFFF"/>
                </a:solidFill>
              </a:rPr>
              <a:t>(NKJV)</a:t>
            </a:r>
            <a:r>
              <a:rPr lang="en" sz="2200"/>
              <a:t> </a:t>
            </a:r>
            <a:r>
              <a:rPr lang="en" sz="2200" i="1">
                <a:solidFill>
                  <a:schemeClr val="dk1"/>
                </a:solidFill>
              </a:rPr>
              <a:t>“So when he </a:t>
            </a:r>
            <a:r>
              <a:rPr lang="en" sz="2200">
                <a:solidFill>
                  <a:srgbClr val="FFFF00"/>
                </a:solidFill>
              </a:rPr>
              <a:t>(Saul)</a:t>
            </a:r>
            <a:r>
              <a:rPr lang="en" sz="2200" i="1">
                <a:solidFill>
                  <a:schemeClr val="dk1"/>
                </a:solidFill>
              </a:rPr>
              <a:t> had received food, he was strengthened. </a:t>
            </a:r>
            <a:r>
              <a:rPr lang="en" sz="2200" i="1" u="sng">
                <a:solidFill>
                  <a:schemeClr val="dk1"/>
                </a:solidFill>
              </a:rPr>
              <a:t>Then Saul spent some days with the disciples at Damascus</a:t>
            </a:r>
            <a:r>
              <a:rPr lang="en" sz="2200" i="1">
                <a:solidFill>
                  <a:schemeClr val="dk1"/>
                </a:solidFill>
              </a:rPr>
              <a:t>. 20 Immediately he preached the Christ in the synagogues, that He is the Son of God. 21 Then all who heard were amazed, and said, “Is this not he who destroyed those who called on this name in Jerusalem, and has come here for that purpose, so that he might bring them bound to the chief priests?”... 25 Then the disciples took him by night and let him down through the wall in a large basket. 26 </a:t>
            </a:r>
            <a:r>
              <a:rPr lang="en" sz="2200" i="1" u="sng">
                <a:solidFill>
                  <a:schemeClr val="dk1"/>
                </a:solidFill>
              </a:rPr>
              <a:t>And when Saul had come to Jerusalem, he tried to join the disciples</a:t>
            </a:r>
            <a:r>
              <a:rPr lang="en" sz="2200" i="1">
                <a:solidFill>
                  <a:schemeClr val="dk1"/>
                </a:solidFill>
              </a:rPr>
              <a:t>; but they were all afraid of him, and did not believe that he was a disciple. 27 But Barnabas took him and brought him to the apostles. And he declared to them how he had seen the Lord on the road, and that He had spoken to him, and how he had preached boldly at Damascus in the name of Jesus. 28 </a:t>
            </a:r>
            <a:r>
              <a:rPr lang="en" sz="2200" i="1" u="sng">
                <a:solidFill>
                  <a:schemeClr val="dk1"/>
                </a:solidFill>
              </a:rPr>
              <a:t>So he was with them at Jerusalem, coming in and going out</a:t>
            </a:r>
            <a:r>
              <a:rPr lang="en" sz="2200" i="1">
                <a:solidFill>
                  <a:schemeClr val="dk1"/>
                </a:solidFill>
              </a:rPr>
              <a:t>.”</a:t>
            </a:r>
            <a:endParaRPr sz="2200" i="1">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a:spLocks noGrp="1"/>
          </p:cNvSpPr>
          <p:nvPr>
            <p:ph type="ctrTitle"/>
          </p:nvPr>
        </p:nvSpPr>
        <p:spPr>
          <a:xfrm>
            <a:off x="-260975" y="0"/>
            <a:ext cx="9697800" cy="51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00FFFF"/>
                </a:solidFill>
              </a:rPr>
              <a:t>A SUGGESTED “PROCESS”?</a:t>
            </a:r>
            <a:endParaRPr sz="5000" b="1">
              <a:solidFill>
                <a:srgbClr val="00FFFF"/>
              </a:solidFill>
            </a:endParaRPr>
          </a:p>
        </p:txBody>
      </p:sp>
      <p:sp>
        <p:nvSpPr>
          <p:cNvPr id="109" name="Google Shape;109;p22"/>
          <p:cNvSpPr txBox="1">
            <a:spLocks noGrp="1"/>
          </p:cNvSpPr>
          <p:nvPr>
            <p:ph type="subTitle" idx="1"/>
          </p:nvPr>
        </p:nvSpPr>
        <p:spPr>
          <a:xfrm>
            <a:off x="-174025" y="387725"/>
            <a:ext cx="9415200" cy="4755600"/>
          </a:xfrm>
          <a:prstGeom prst="rect">
            <a:avLst/>
          </a:prstGeom>
        </p:spPr>
        <p:txBody>
          <a:bodyPr spcFirstLastPara="1" wrap="square" lIns="91425" tIns="91425" rIns="91425" bIns="91425" anchor="t" anchorCtr="0">
            <a:noAutofit/>
          </a:bodyPr>
          <a:lstStyle/>
          <a:p>
            <a:pPr marL="457200" lvl="0" indent="-355600" algn="l" rtl="0">
              <a:lnSpc>
                <a:spcPct val="90000"/>
              </a:lnSpc>
              <a:spcBef>
                <a:spcPts val="0"/>
              </a:spcBef>
              <a:spcAft>
                <a:spcPts val="0"/>
              </a:spcAft>
              <a:buClr>
                <a:srgbClr val="FFFF00"/>
              </a:buClr>
              <a:buSzPts val="2000"/>
              <a:buChar char="●"/>
            </a:pPr>
            <a:r>
              <a:rPr lang="en" sz="2000" dirty="0">
                <a:solidFill>
                  <a:srgbClr val="FFFF00"/>
                </a:solidFill>
              </a:rPr>
              <a:t>I think it would be wise (but not scripturally binding) for groups to have a “traditional” process in which Christians become members of a local group.</a:t>
            </a:r>
            <a:endParaRPr sz="2000" dirty="0">
              <a:solidFill>
                <a:srgbClr val="FFFF00"/>
              </a:solidFill>
            </a:endParaRPr>
          </a:p>
          <a:p>
            <a:pPr marL="457200" lvl="0" indent="-355600" algn="l" rtl="0">
              <a:lnSpc>
                <a:spcPct val="90000"/>
              </a:lnSpc>
              <a:spcBef>
                <a:spcPts val="0"/>
              </a:spcBef>
              <a:spcAft>
                <a:spcPts val="0"/>
              </a:spcAft>
              <a:buClr>
                <a:schemeClr val="dk1"/>
              </a:buClr>
              <a:buSzPts val="2000"/>
              <a:buChar char="●"/>
            </a:pPr>
            <a:r>
              <a:rPr lang="en" sz="2000" dirty="0">
                <a:solidFill>
                  <a:schemeClr val="dk1"/>
                </a:solidFill>
              </a:rPr>
              <a:t>I feel that this could happen, generally, with a series of questions, like these:</a:t>
            </a:r>
            <a:endParaRPr sz="2000" dirty="0">
              <a:solidFill>
                <a:schemeClr val="dk1"/>
              </a:solidFill>
            </a:endParaRPr>
          </a:p>
          <a:p>
            <a:pPr marL="457200" lvl="0" indent="-355600" algn="l" rtl="0">
              <a:lnSpc>
                <a:spcPct val="90000"/>
              </a:lnSpc>
              <a:spcBef>
                <a:spcPts val="0"/>
              </a:spcBef>
              <a:spcAft>
                <a:spcPts val="0"/>
              </a:spcAft>
              <a:buClr>
                <a:srgbClr val="00FFFF"/>
              </a:buClr>
              <a:buSzPts val="2000"/>
              <a:buChar char="●"/>
            </a:pPr>
            <a:r>
              <a:rPr lang="en" sz="2000" dirty="0">
                <a:solidFill>
                  <a:srgbClr val="00FFFF"/>
                </a:solidFill>
              </a:rPr>
              <a:t>Have you considered the benefits of joining this congregation as a member?</a:t>
            </a:r>
            <a:endParaRPr sz="2000" dirty="0">
              <a:solidFill>
                <a:srgbClr val="00FFFF"/>
              </a:solidFill>
            </a:endParaRPr>
          </a:p>
          <a:p>
            <a:pPr marL="457200" lvl="0" indent="-355600" algn="l" rtl="0">
              <a:lnSpc>
                <a:spcPct val="90000"/>
              </a:lnSpc>
              <a:spcBef>
                <a:spcPts val="0"/>
              </a:spcBef>
              <a:spcAft>
                <a:spcPts val="0"/>
              </a:spcAft>
              <a:buClr>
                <a:srgbClr val="FFFF00"/>
              </a:buClr>
              <a:buSzPts val="2000"/>
              <a:buChar char="●"/>
            </a:pPr>
            <a:r>
              <a:rPr lang="en" sz="2000" dirty="0">
                <a:solidFill>
                  <a:srgbClr val="FFFF00"/>
                </a:solidFill>
              </a:rPr>
              <a:t>Have you repented of your sins and been immersed in the name of Jesus to have your sins washed away?  (This prevents non-Christian members.)</a:t>
            </a:r>
            <a:endParaRPr sz="2000" dirty="0">
              <a:solidFill>
                <a:srgbClr val="FFFF00"/>
              </a:solidFill>
            </a:endParaRPr>
          </a:p>
          <a:p>
            <a:pPr marL="457200" lvl="0" indent="-355600" algn="l" rtl="0">
              <a:lnSpc>
                <a:spcPct val="90000"/>
              </a:lnSpc>
              <a:spcBef>
                <a:spcPts val="0"/>
              </a:spcBef>
              <a:spcAft>
                <a:spcPts val="0"/>
              </a:spcAft>
              <a:buClr>
                <a:schemeClr val="dk1"/>
              </a:buClr>
              <a:buSzPts val="2000"/>
              <a:buChar char="●"/>
            </a:pPr>
            <a:r>
              <a:rPr lang="en" sz="2000" dirty="0">
                <a:solidFill>
                  <a:schemeClr val="dk1"/>
                </a:solidFill>
              </a:rPr>
              <a:t>Can you please tell us about your marital history?  (This prevents a group from having fellowship with Christian adulterers, which is forbidden. </a:t>
            </a:r>
            <a:r>
              <a:rPr lang="en" sz="2000" b="1" u="sng" dirty="0">
                <a:solidFill>
                  <a:srgbClr val="FFFF00"/>
                </a:solidFill>
              </a:rPr>
              <a:t>1 Cor.5</a:t>
            </a:r>
            <a:r>
              <a:rPr lang="en" sz="2000" b="1" dirty="0">
                <a:solidFill>
                  <a:srgbClr val="FFFF00"/>
                </a:solidFill>
              </a:rPr>
              <a:t> </a:t>
            </a:r>
            <a:r>
              <a:rPr lang="en" sz="2000" dirty="0">
                <a:solidFill>
                  <a:schemeClr val="dk1"/>
                </a:solidFill>
              </a:rPr>
              <a:t>)</a:t>
            </a:r>
            <a:endParaRPr sz="2000" dirty="0">
              <a:solidFill>
                <a:schemeClr val="dk1"/>
              </a:solidFill>
            </a:endParaRPr>
          </a:p>
          <a:p>
            <a:pPr marL="457200" lvl="0" indent="-355600" algn="l" rtl="0">
              <a:lnSpc>
                <a:spcPct val="90000"/>
              </a:lnSpc>
              <a:spcBef>
                <a:spcPts val="0"/>
              </a:spcBef>
              <a:spcAft>
                <a:spcPts val="0"/>
              </a:spcAft>
              <a:buClr>
                <a:srgbClr val="00FFFF"/>
              </a:buClr>
              <a:buSzPts val="2000"/>
              <a:buChar char="●"/>
            </a:pPr>
            <a:r>
              <a:rPr lang="en" sz="2000" dirty="0">
                <a:solidFill>
                  <a:srgbClr val="00FFFF"/>
                </a:solidFill>
              </a:rPr>
              <a:t>Is there anything that took place in your previous congregation that could “follow” you to this congregation?  Is there someone at your previous congregation we could contact as a character reference?  (As Saul did.)</a:t>
            </a:r>
            <a:endParaRPr sz="2000" dirty="0">
              <a:solidFill>
                <a:srgbClr val="00FFFF"/>
              </a:solidFill>
            </a:endParaRPr>
          </a:p>
          <a:p>
            <a:pPr marL="457200" lvl="0" indent="-355600" algn="l" rtl="0">
              <a:lnSpc>
                <a:spcPct val="90000"/>
              </a:lnSpc>
              <a:spcBef>
                <a:spcPts val="0"/>
              </a:spcBef>
              <a:spcAft>
                <a:spcPts val="0"/>
              </a:spcAft>
              <a:buClr>
                <a:srgbClr val="FFFF00"/>
              </a:buClr>
              <a:buSzPts val="2000"/>
              <a:buChar char="●"/>
            </a:pPr>
            <a:r>
              <a:rPr lang="en" sz="2000" dirty="0">
                <a:solidFill>
                  <a:srgbClr val="FFFF00"/>
                </a:solidFill>
              </a:rPr>
              <a:t>Do you know what the scriptures, and the men of this congregation, expect of this group’s members?  Can you commit yourself to those?</a:t>
            </a:r>
            <a:endParaRPr sz="2000" dirty="0">
              <a:solidFill>
                <a:srgbClr val="FFFF00"/>
              </a:solidFill>
            </a:endParaRPr>
          </a:p>
          <a:p>
            <a:pPr marL="457200" lvl="0" indent="-355600" algn="l" rtl="0">
              <a:lnSpc>
                <a:spcPct val="90000"/>
              </a:lnSpc>
              <a:spcBef>
                <a:spcPts val="0"/>
              </a:spcBef>
              <a:spcAft>
                <a:spcPts val="0"/>
              </a:spcAft>
              <a:buClr>
                <a:schemeClr val="dk1"/>
              </a:buClr>
              <a:buSzPts val="2000"/>
              <a:buChar char="●"/>
            </a:pPr>
            <a:r>
              <a:rPr lang="en" sz="2000" dirty="0">
                <a:solidFill>
                  <a:schemeClr val="dk1"/>
                </a:solidFill>
              </a:rPr>
              <a:t>Do you have any problems with or questions about what is taught or practiced in this congregation?  Do you understand the sin of “causing division”? (This is to prevent false teachers from sneaking in.  </a:t>
            </a:r>
            <a:r>
              <a:rPr lang="en" sz="2000" b="1" u="sng" dirty="0">
                <a:solidFill>
                  <a:srgbClr val="FFFF00"/>
                </a:solidFill>
              </a:rPr>
              <a:t>Acts 20:29</a:t>
            </a:r>
            <a:r>
              <a:rPr lang="en" sz="2000" dirty="0">
                <a:solidFill>
                  <a:srgbClr val="FFFF00"/>
                </a:solidFill>
              </a:rPr>
              <a:t>, </a:t>
            </a:r>
            <a:r>
              <a:rPr lang="en" sz="2000" b="1" u="sng" dirty="0">
                <a:solidFill>
                  <a:srgbClr val="FFFF00"/>
                </a:solidFill>
              </a:rPr>
              <a:t>2 Pet.2</a:t>
            </a:r>
            <a:r>
              <a:rPr lang="en" sz="2000" dirty="0">
                <a:solidFill>
                  <a:srgbClr val="FFFF00"/>
                </a:solidFill>
              </a:rPr>
              <a:t>, </a:t>
            </a:r>
            <a:r>
              <a:rPr lang="en" sz="2000" b="1" u="sng" dirty="0">
                <a:solidFill>
                  <a:srgbClr val="FFFF00"/>
                </a:solidFill>
              </a:rPr>
              <a:t>Jude</a:t>
            </a:r>
            <a:r>
              <a:rPr lang="en" sz="2000" b="1" dirty="0">
                <a:solidFill>
                  <a:srgbClr val="FFFF00"/>
                </a:solidFill>
              </a:rPr>
              <a:t> </a:t>
            </a:r>
            <a:r>
              <a:rPr lang="en" sz="2000" dirty="0">
                <a:solidFill>
                  <a:schemeClr val="dk1"/>
                </a:solidFill>
              </a:rPr>
              <a:t>)</a:t>
            </a:r>
            <a:endParaRPr sz="2000" dirty="0">
              <a:solidFill>
                <a:schemeClr val="dk1"/>
              </a:solidFill>
            </a:endParaRPr>
          </a:p>
          <a:p>
            <a:pPr marL="457200" lvl="0" indent="-355600" algn="l" rtl="0">
              <a:lnSpc>
                <a:spcPct val="90000"/>
              </a:lnSpc>
              <a:spcBef>
                <a:spcPts val="0"/>
              </a:spcBef>
              <a:spcAft>
                <a:spcPts val="0"/>
              </a:spcAft>
              <a:buClr>
                <a:srgbClr val="00FFFF"/>
              </a:buClr>
              <a:buSzPts val="2000"/>
              <a:buChar char="●"/>
            </a:pPr>
            <a:r>
              <a:rPr lang="en" sz="2000" dirty="0">
                <a:solidFill>
                  <a:srgbClr val="00FFFF"/>
                </a:solidFill>
              </a:rPr>
              <a:t>Can you fully commit to loving, edifying, and helping your brethren here?</a:t>
            </a:r>
            <a:endParaRPr sz="2000" dirty="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3"/>
          <p:cNvSpPr txBox="1">
            <a:spLocks noGrp="1"/>
          </p:cNvSpPr>
          <p:nvPr>
            <p:ph type="ctrTitle"/>
          </p:nvPr>
        </p:nvSpPr>
        <p:spPr>
          <a:xfrm>
            <a:off x="-260975" y="0"/>
            <a:ext cx="9697800" cy="51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00FFFF"/>
                </a:solidFill>
              </a:rPr>
              <a:t>WHAT ABOUT YOU?</a:t>
            </a:r>
            <a:endParaRPr sz="5000" b="1">
              <a:solidFill>
                <a:srgbClr val="00FFFF"/>
              </a:solidFill>
            </a:endParaRPr>
          </a:p>
        </p:txBody>
      </p:sp>
      <p:sp>
        <p:nvSpPr>
          <p:cNvPr id="115" name="Google Shape;115;p23"/>
          <p:cNvSpPr txBox="1">
            <a:spLocks noGrp="1"/>
          </p:cNvSpPr>
          <p:nvPr>
            <p:ph type="subTitle" idx="1"/>
          </p:nvPr>
        </p:nvSpPr>
        <p:spPr>
          <a:xfrm>
            <a:off x="-146550" y="451825"/>
            <a:ext cx="9369300" cy="4691400"/>
          </a:xfrm>
          <a:prstGeom prst="rect">
            <a:avLst/>
          </a:prstGeom>
        </p:spPr>
        <p:txBody>
          <a:bodyPr spcFirstLastPara="1" wrap="square" lIns="91425" tIns="91425" rIns="91425" bIns="91425" anchor="t" anchorCtr="0">
            <a:noAutofit/>
          </a:bodyPr>
          <a:lstStyle/>
          <a:p>
            <a:pPr marL="457200" lvl="0" indent="-374650" algn="l" rtl="0">
              <a:lnSpc>
                <a:spcPct val="90000"/>
              </a:lnSpc>
              <a:spcBef>
                <a:spcPts val="0"/>
              </a:spcBef>
              <a:spcAft>
                <a:spcPts val="0"/>
              </a:spcAft>
              <a:buClr>
                <a:srgbClr val="FFFF00"/>
              </a:buClr>
              <a:buSzPts val="2300"/>
              <a:buChar char="●"/>
            </a:pPr>
            <a:r>
              <a:rPr lang="en" sz="2300" dirty="0">
                <a:solidFill>
                  <a:srgbClr val="FFFF00"/>
                </a:solidFill>
              </a:rPr>
              <a:t>To our visitors, please do not misunderstand a lesson like this.  We are SO happy to have you join in our assemblies anytime.</a:t>
            </a:r>
            <a:endParaRPr sz="2300" dirty="0">
              <a:solidFill>
                <a:srgbClr val="FFFF00"/>
              </a:solidFill>
            </a:endParaRPr>
          </a:p>
          <a:p>
            <a:pPr marL="457200" lvl="0" indent="-374650" algn="l" rtl="0">
              <a:lnSpc>
                <a:spcPct val="90000"/>
              </a:lnSpc>
              <a:spcBef>
                <a:spcPts val="0"/>
              </a:spcBef>
              <a:spcAft>
                <a:spcPts val="0"/>
              </a:spcAft>
              <a:buClr>
                <a:schemeClr val="dk1"/>
              </a:buClr>
              <a:buSzPts val="2300"/>
              <a:buChar char="●"/>
            </a:pPr>
            <a:r>
              <a:rPr lang="en" sz="2300" dirty="0">
                <a:solidFill>
                  <a:schemeClr val="dk1"/>
                </a:solidFill>
              </a:rPr>
              <a:t>But have you seriously considered how much better it would be for you, and perhaps how much more you could do in the Lord’s service, if you became a member of this congregation?</a:t>
            </a:r>
            <a:endParaRPr sz="2300" dirty="0">
              <a:solidFill>
                <a:schemeClr val="dk1"/>
              </a:solidFill>
            </a:endParaRPr>
          </a:p>
          <a:p>
            <a:pPr marL="457200" lvl="0" indent="-374650" algn="l" rtl="0">
              <a:lnSpc>
                <a:spcPct val="90000"/>
              </a:lnSpc>
              <a:spcBef>
                <a:spcPts val="0"/>
              </a:spcBef>
              <a:spcAft>
                <a:spcPts val="0"/>
              </a:spcAft>
              <a:buClr>
                <a:srgbClr val="00FFFF"/>
              </a:buClr>
              <a:buSzPts val="2300"/>
              <a:buChar char="●"/>
            </a:pPr>
            <a:r>
              <a:rPr lang="en" sz="2300" dirty="0">
                <a:solidFill>
                  <a:srgbClr val="00FFFF"/>
                </a:solidFill>
              </a:rPr>
              <a:t>This is the pattern that Paul gave us and all other Christians in the book of Acts.  Forming and gathering in local churches as members of those new spiritual families.</a:t>
            </a:r>
            <a:endParaRPr sz="2300" dirty="0">
              <a:solidFill>
                <a:srgbClr val="00FFFF"/>
              </a:solidFill>
            </a:endParaRPr>
          </a:p>
          <a:p>
            <a:pPr marL="457200" lvl="0" indent="-374650" algn="l" rtl="0">
              <a:lnSpc>
                <a:spcPct val="90000"/>
              </a:lnSpc>
              <a:spcBef>
                <a:spcPts val="0"/>
              </a:spcBef>
              <a:spcAft>
                <a:spcPts val="0"/>
              </a:spcAft>
              <a:buClr>
                <a:srgbClr val="FFFF00"/>
              </a:buClr>
              <a:buSzPts val="2300"/>
              <a:buChar char="●"/>
            </a:pPr>
            <a:r>
              <a:rPr lang="en" sz="2300" dirty="0">
                <a:solidFill>
                  <a:srgbClr val="FFFF00"/>
                </a:solidFill>
              </a:rPr>
              <a:t>For our existing members, are you fulfilling the expectations of the Lord and of this congregation? And what are your thoughts on a “process” to determine members, going forward?</a:t>
            </a:r>
            <a:endParaRPr sz="2300" dirty="0">
              <a:solidFill>
                <a:srgbClr val="FFFF00"/>
              </a:solidFill>
            </a:endParaRPr>
          </a:p>
          <a:p>
            <a:pPr marL="457200" lvl="0" indent="-374650" algn="l" rtl="0">
              <a:lnSpc>
                <a:spcPct val="90000"/>
              </a:lnSpc>
              <a:spcBef>
                <a:spcPts val="0"/>
              </a:spcBef>
              <a:spcAft>
                <a:spcPts val="0"/>
              </a:spcAft>
              <a:buClr>
                <a:srgbClr val="00FFFF"/>
              </a:buClr>
              <a:buSzPts val="2300"/>
              <a:buChar char="●"/>
            </a:pPr>
            <a:r>
              <a:rPr lang="en" sz="2300" dirty="0">
                <a:solidFill>
                  <a:srgbClr val="00FFFF"/>
                </a:solidFill>
              </a:rPr>
              <a:t>If you are not a Christian at all, WHY NOT?  How can we help?</a:t>
            </a:r>
            <a:endParaRPr sz="2300" dirty="0">
              <a:solidFill>
                <a:srgbClr val="00FFFF"/>
              </a:solidFill>
            </a:endParaRPr>
          </a:p>
          <a:p>
            <a:pPr marL="457200" lvl="0" indent="-374650" algn="l" rtl="0">
              <a:lnSpc>
                <a:spcPct val="90000"/>
              </a:lnSpc>
              <a:spcBef>
                <a:spcPts val="0"/>
              </a:spcBef>
              <a:spcAft>
                <a:spcPts val="0"/>
              </a:spcAft>
              <a:buClr>
                <a:srgbClr val="FFFF00"/>
              </a:buClr>
              <a:buSzPts val="2300"/>
              <a:buChar char="●"/>
            </a:pPr>
            <a:r>
              <a:rPr lang="en" sz="2300" b="1" u="sng" dirty="0">
                <a:solidFill>
                  <a:srgbClr val="FFFF00"/>
                </a:solidFill>
              </a:rPr>
              <a:t>1 Thess.5:14</a:t>
            </a:r>
            <a:r>
              <a:rPr lang="en" sz="2300" dirty="0">
                <a:solidFill>
                  <a:srgbClr val="00FFFF"/>
                </a:solidFill>
              </a:rPr>
              <a:t> </a:t>
            </a:r>
            <a:r>
              <a:rPr lang="en" sz="2300" i="1" dirty="0">
                <a:solidFill>
                  <a:schemeClr val="dk1"/>
                </a:solidFill>
              </a:rPr>
              <a:t>“we </a:t>
            </a:r>
            <a:r>
              <a:rPr lang="en" sz="2300" i="1" u="sng" dirty="0">
                <a:solidFill>
                  <a:schemeClr val="dk1"/>
                </a:solidFill>
              </a:rPr>
              <a:t>exhort</a:t>
            </a:r>
            <a:r>
              <a:rPr lang="en" sz="2300" i="1" dirty="0">
                <a:solidFill>
                  <a:schemeClr val="dk1"/>
                </a:solidFill>
              </a:rPr>
              <a:t> you, brethren, </a:t>
            </a:r>
            <a:r>
              <a:rPr lang="en" sz="2300" i="1" u="sng" dirty="0">
                <a:solidFill>
                  <a:schemeClr val="dk1"/>
                </a:solidFill>
              </a:rPr>
              <a:t>warn</a:t>
            </a:r>
            <a:r>
              <a:rPr lang="en" sz="2300" i="1" dirty="0">
                <a:solidFill>
                  <a:schemeClr val="dk1"/>
                </a:solidFill>
              </a:rPr>
              <a:t> those who are unruly, </a:t>
            </a:r>
            <a:r>
              <a:rPr lang="en" sz="2300" i="1" u="sng" dirty="0">
                <a:solidFill>
                  <a:schemeClr val="dk1"/>
                </a:solidFill>
              </a:rPr>
              <a:t>comfort</a:t>
            </a:r>
            <a:r>
              <a:rPr lang="en" sz="2300" i="1" dirty="0">
                <a:solidFill>
                  <a:schemeClr val="dk1"/>
                </a:solidFill>
              </a:rPr>
              <a:t> the fainthearted, </a:t>
            </a:r>
            <a:r>
              <a:rPr lang="en" sz="2300" i="1" u="sng" dirty="0">
                <a:solidFill>
                  <a:schemeClr val="dk1"/>
                </a:solidFill>
              </a:rPr>
              <a:t>uphold</a:t>
            </a:r>
            <a:r>
              <a:rPr lang="en" sz="2300" i="1" dirty="0">
                <a:solidFill>
                  <a:schemeClr val="dk1"/>
                </a:solidFill>
              </a:rPr>
              <a:t> the weak, </a:t>
            </a:r>
            <a:r>
              <a:rPr lang="en" sz="2300" i="1" u="sng" dirty="0">
                <a:solidFill>
                  <a:schemeClr val="dk1"/>
                </a:solidFill>
              </a:rPr>
              <a:t>be patient</a:t>
            </a:r>
            <a:r>
              <a:rPr lang="en" sz="2300" i="1" dirty="0">
                <a:solidFill>
                  <a:schemeClr val="dk1"/>
                </a:solidFill>
              </a:rPr>
              <a:t> with all.”</a:t>
            </a:r>
            <a:endParaRPr sz="2300" i="1"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ctrTitle"/>
          </p:nvPr>
        </p:nvSpPr>
        <p:spPr>
          <a:xfrm>
            <a:off x="-260975" y="0"/>
            <a:ext cx="9697800" cy="542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00FFFF"/>
                </a:solidFill>
              </a:rPr>
              <a:t>Following his example</a:t>
            </a:r>
            <a:endParaRPr sz="5000" b="1">
              <a:solidFill>
                <a:srgbClr val="00FFFF"/>
              </a:solidFill>
            </a:endParaRPr>
          </a:p>
        </p:txBody>
      </p:sp>
      <p:sp>
        <p:nvSpPr>
          <p:cNvPr id="61" name="Google Shape;61;p14"/>
          <p:cNvSpPr txBox="1">
            <a:spLocks noGrp="1"/>
          </p:cNvSpPr>
          <p:nvPr>
            <p:ph type="subTitle" idx="1"/>
          </p:nvPr>
        </p:nvSpPr>
        <p:spPr>
          <a:xfrm>
            <a:off x="-126275" y="496375"/>
            <a:ext cx="9310500" cy="4646700"/>
          </a:xfrm>
          <a:prstGeom prst="rect">
            <a:avLst/>
          </a:prstGeom>
        </p:spPr>
        <p:txBody>
          <a:bodyPr spcFirstLastPara="1" wrap="square" lIns="91425" tIns="91425" rIns="91425" bIns="91425" anchor="t" anchorCtr="0">
            <a:noAutofit/>
          </a:bodyPr>
          <a:lstStyle/>
          <a:p>
            <a:pPr marL="457200" lvl="0" indent="-368300" algn="l" rtl="0">
              <a:lnSpc>
                <a:spcPct val="90000"/>
              </a:lnSpc>
              <a:spcBef>
                <a:spcPts val="0"/>
              </a:spcBef>
              <a:spcAft>
                <a:spcPts val="0"/>
              </a:spcAft>
              <a:buClr>
                <a:srgbClr val="FFFF00"/>
              </a:buClr>
              <a:buSzPts val="2200"/>
              <a:buChar char="●"/>
            </a:pPr>
            <a:r>
              <a:rPr lang="en" sz="2200">
                <a:solidFill>
                  <a:srgbClr val="FFFF00"/>
                </a:solidFill>
              </a:rPr>
              <a:t>Saul of Tarsus, later renamed Paul, an apostle of Jesus, wrote in</a:t>
            </a:r>
            <a:r>
              <a:rPr lang="en" sz="2200">
                <a:solidFill>
                  <a:schemeClr val="dk1"/>
                </a:solidFill>
              </a:rPr>
              <a:t> </a:t>
            </a:r>
            <a:r>
              <a:rPr lang="en" sz="2200" b="1" u="sng">
                <a:solidFill>
                  <a:srgbClr val="FFFF00"/>
                </a:solidFill>
              </a:rPr>
              <a:t>Phil.3:17</a:t>
            </a:r>
            <a:r>
              <a:rPr lang="en" sz="2200">
                <a:solidFill>
                  <a:schemeClr val="dk1"/>
                </a:solidFill>
              </a:rPr>
              <a:t> </a:t>
            </a:r>
            <a:r>
              <a:rPr lang="en" sz="2200" i="1">
                <a:solidFill>
                  <a:schemeClr val="dk1"/>
                </a:solidFill>
              </a:rPr>
              <a:t>“Brethren, </a:t>
            </a:r>
            <a:r>
              <a:rPr lang="en" sz="2200" i="1" u="sng">
                <a:solidFill>
                  <a:schemeClr val="dk1"/>
                </a:solidFill>
              </a:rPr>
              <a:t>join in following my example</a:t>
            </a:r>
            <a:r>
              <a:rPr lang="en" sz="2200" i="1">
                <a:solidFill>
                  <a:schemeClr val="dk1"/>
                </a:solidFill>
              </a:rPr>
              <a:t>, and note those who so walk, </a:t>
            </a:r>
            <a:r>
              <a:rPr lang="en" sz="2200" i="1" u="sng">
                <a:solidFill>
                  <a:schemeClr val="dk1"/>
                </a:solidFill>
              </a:rPr>
              <a:t>as you have us for a pattern</a:t>
            </a:r>
            <a:r>
              <a:rPr lang="en" sz="2200" i="1">
                <a:solidFill>
                  <a:schemeClr val="dk1"/>
                </a:solidFill>
              </a:rPr>
              <a:t>.”</a:t>
            </a:r>
            <a:endParaRPr sz="2200" i="1">
              <a:solidFill>
                <a:schemeClr val="dk1"/>
              </a:solidFill>
            </a:endParaRPr>
          </a:p>
          <a:p>
            <a:pPr marL="457200" lvl="0" indent="-368300" algn="l" rtl="0">
              <a:lnSpc>
                <a:spcPct val="90000"/>
              </a:lnSpc>
              <a:spcBef>
                <a:spcPts val="0"/>
              </a:spcBef>
              <a:spcAft>
                <a:spcPts val="0"/>
              </a:spcAft>
              <a:buClr>
                <a:srgbClr val="FFFF00"/>
              </a:buClr>
              <a:buSzPts val="2200"/>
              <a:buChar char="●"/>
            </a:pPr>
            <a:r>
              <a:rPr lang="en" sz="2200">
                <a:solidFill>
                  <a:srgbClr val="FFFF00"/>
                </a:solidFill>
              </a:rPr>
              <a:t>He also wrote to Timothy in </a:t>
            </a:r>
            <a:r>
              <a:rPr lang="en" sz="2200" b="1" u="sng">
                <a:solidFill>
                  <a:srgbClr val="FFFF00"/>
                </a:solidFill>
              </a:rPr>
              <a:t>1 Tim.1:16</a:t>
            </a:r>
            <a:r>
              <a:rPr lang="en" sz="2200">
                <a:solidFill>
                  <a:schemeClr val="dk1"/>
                </a:solidFill>
              </a:rPr>
              <a:t> </a:t>
            </a:r>
            <a:r>
              <a:rPr lang="en" sz="2200" i="1">
                <a:solidFill>
                  <a:schemeClr val="dk1"/>
                </a:solidFill>
              </a:rPr>
              <a:t>“However, for this reason I obtained mercy, that in me first Jesus Christ might show all longsuffering, </a:t>
            </a:r>
            <a:r>
              <a:rPr lang="en" sz="2200" i="1" u="sng">
                <a:solidFill>
                  <a:schemeClr val="dk1"/>
                </a:solidFill>
              </a:rPr>
              <a:t>as a pattern to those who are going to believe on Him for everlasting life</a:t>
            </a:r>
            <a:r>
              <a:rPr lang="en" sz="2200" i="1">
                <a:solidFill>
                  <a:schemeClr val="dk1"/>
                </a:solidFill>
              </a:rPr>
              <a:t>.”</a:t>
            </a:r>
            <a:endParaRPr sz="2200" i="1">
              <a:solidFill>
                <a:schemeClr val="dk1"/>
              </a:solidFill>
            </a:endParaRPr>
          </a:p>
          <a:p>
            <a:pPr marL="457200" lvl="0" indent="-368300" algn="l" rtl="0">
              <a:lnSpc>
                <a:spcPct val="90000"/>
              </a:lnSpc>
              <a:spcBef>
                <a:spcPts val="0"/>
              </a:spcBef>
              <a:spcAft>
                <a:spcPts val="0"/>
              </a:spcAft>
              <a:buClr>
                <a:srgbClr val="00FFFF"/>
              </a:buClr>
              <a:buSzPts val="2200"/>
              <a:buChar char="●"/>
            </a:pPr>
            <a:r>
              <a:rPr lang="en" sz="2200">
                <a:solidFill>
                  <a:srgbClr val="00FFFF"/>
                </a:solidFill>
              </a:rPr>
              <a:t>We follow Paul’s example not only in his conversion, how he was saved, but also in HOW HE LIVED AFTER THAT!  And what we plainly see in his life and the life of EVERY Christian in scripture is that, whenever possible, they assembled and worshipped together with their fellow Christians.  No one can reasonably dispute this, and indeed history and archaeology also clearly bear this out.</a:t>
            </a:r>
            <a:endParaRPr sz="2200">
              <a:solidFill>
                <a:srgbClr val="00FFFF"/>
              </a:solidFill>
            </a:endParaRPr>
          </a:p>
          <a:p>
            <a:pPr marL="457200" lvl="0" indent="-368300" algn="l" rtl="0">
              <a:lnSpc>
                <a:spcPct val="90000"/>
              </a:lnSpc>
              <a:spcBef>
                <a:spcPts val="0"/>
              </a:spcBef>
              <a:spcAft>
                <a:spcPts val="0"/>
              </a:spcAft>
              <a:buClr>
                <a:srgbClr val="FFFF00"/>
              </a:buClr>
              <a:buSzPts val="2200"/>
              <a:buChar char="●"/>
            </a:pPr>
            <a:r>
              <a:rPr lang="en" sz="2200">
                <a:solidFill>
                  <a:srgbClr val="FFFF00"/>
                </a:solidFill>
              </a:rPr>
              <a:t>Faithful Christians NEVER want to serve the Lord in isolation from other Christians, despite what false teachers today may be saying.</a:t>
            </a:r>
            <a:endParaRPr sz="220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ctrTitle"/>
          </p:nvPr>
        </p:nvSpPr>
        <p:spPr>
          <a:xfrm>
            <a:off x="-260975" y="0"/>
            <a:ext cx="9697800" cy="542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00FFFF"/>
                </a:solidFill>
              </a:rPr>
              <a:t>“THE” church vs “A” church</a:t>
            </a:r>
            <a:endParaRPr sz="5000" b="1">
              <a:solidFill>
                <a:srgbClr val="00FFFF"/>
              </a:solidFill>
            </a:endParaRPr>
          </a:p>
        </p:txBody>
      </p:sp>
      <p:sp>
        <p:nvSpPr>
          <p:cNvPr id="67" name="Google Shape;67;p15"/>
          <p:cNvSpPr txBox="1">
            <a:spLocks noGrp="1"/>
          </p:cNvSpPr>
          <p:nvPr>
            <p:ph type="subTitle" idx="1"/>
          </p:nvPr>
        </p:nvSpPr>
        <p:spPr>
          <a:xfrm>
            <a:off x="-126275" y="459850"/>
            <a:ext cx="9310500" cy="4683300"/>
          </a:xfrm>
          <a:prstGeom prst="rect">
            <a:avLst/>
          </a:prstGeom>
        </p:spPr>
        <p:txBody>
          <a:bodyPr spcFirstLastPara="1" wrap="square" lIns="91425" tIns="91425" rIns="91425" bIns="91425" anchor="t" anchorCtr="0">
            <a:noAutofit/>
          </a:bodyPr>
          <a:lstStyle/>
          <a:p>
            <a:pPr marL="457200" lvl="0" indent="-368300" algn="l" rtl="0">
              <a:lnSpc>
                <a:spcPct val="90000"/>
              </a:lnSpc>
              <a:spcBef>
                <a:spcPts val="0"/>
              </a:spcBef>
              <a:spcAft>
                <a:spcPts val="0"/>
              </a:spcAft>
              <a:buClr>
                <a:srgbClr val="FFFF00"/>
              </a:buClr>
              <a:buSzPts val="2200"/>
              <a:buChar char="●"/>
            </a:pPr>
            <a:r>
              <a:rPr lang="en" sz="2200" dirty="0">
                <a:solidFill>
                  <a:srgbClr val="FFFF00"/>
                </a:solidFill>
              </a:rPr>
              <a:t>Let’s first acknowledge the difference in these two terms, because it is very important.</a:t>
            </a:r>
            <a:endParaRPr sz="2200" dirty="0">
              <a:solidFill>
                <a:srgbClr val="FFFF00"/>
              </a:solidFill>
            </a:endParaRPr>
          </a:p>
          <a:p>
            <a:pPr marL="457200" lvl="0" indent="-368300" algn="l" rtl="0">
              <a:lnSpc>
                <a:spcPct val="90000"/>
              </a:lnSpc>
              <a:spcBef>
                <a:spcPts val="0"/>
              </a:spcBef>
              <a:spcAft>
                <a:spcPts val="0"/>
              </a:spcAft>
              <a:buClr>
                <a:srgbClr val="00FFFF"/>
              </a:buClr>
              <a:buSzPts val="2200"/>
              <a:buChar char="●"/>
            </a:pPr>
            <a:r>
              <a:rPr lang="en" sz="2200" dirty="0">
                <a:solidFill>
                  <a:srgbClr val="00FFFF"/>
                </a:solidFill>
              </a:rPr>
              <a:t>Just as Jesus plainly said, He built ONE church (“assembly”), not several churches.  </a:t>
            </a:r>
            <a:r>
              <a:rPr lang="en" sz="2200" dirty="0">
                <a:solidFill>
                  <a:srgbClr val="FFFF00"/>
                </a:solidFill>
              </a:rPr>
              <a:t>(</a:t>
            </a:r>
            <a:r>
              <a:rPr lang="en" sz="2200" b="1" u="sng" dirty="0">
                <a:solidFill>
                  <a:srgbClr val="FFFF00"/>
                </a:solidFill>
              </a:rPr>
              <a:t>Matt.16:18</a:t>
            </a:r>
            <a:r>
              <a:rPr lang="en" sz="2200" dirty="0">
                <a:solidFill>
                  <a:srgbClr val="FFFF00"/>
                </a:solidFill>
              </a:rPr>
              <a:t>)</a:t>
            </a:r>
            <a:r>
              <a:rPr lang="en" sz="2200" dirty="0">
                <a:solidFill>
                  <a:srgbClr val="00FFFF"/>
                </a:solidFill>
              </a:rPr>
              <a:t> Jesus is THE way, not one of several ways.</a:t>
            </a:r>
            <a:r>
              <a:rPr lang="en" sz="2200" dirty="0">
                <a:solidFill>
                  <a:schemeClr val="dk1"/>
                </a:solidFill>
              </a:rPr>
              <a:t> </a:t>
            </a:r>
            <a:r>
              <a:rPr lang="en" sz="2200" dirty="0">
                <a:solidFill>
                  <a:srgbClr val="FFFF00"/>
                </a:solidFill>
              </a:rPr>
              <a:t>(</a:t>
            </a:r>
            <a:r>
              <a:rPr lang="en" sz="2200" b="1" u="sng" dirty="0">
                <a:solidFill>
                  <a:srgbClr val="FFFF00"/>
                </a:solidFill>
              </a:rPr>
              <a:t>Jn.14:6</a:t>
            </a:r>
            <a:r>
              <a:rPr lang="en" sz="2200" dirty="0">
                <a:solidFill>
                  <a:srgbClr val="FFFF00"/>
                </a:solidFill>
              </a:rPr>
              <a:t>) </a:t>
            </a:r>
            <a:r>
              <a:rPr lang="en" sz="2200" dirty="0">
                <a:solidFill>
                  <a:srgbClr val="00FFFF"/>
                </a:solidFill>
              </a:rPr>
              <a:t>The church is THE bride of Christ, not one of several brides.</a:t>
            </a:r>
            <a:r>
              <a:rPr lang="en" sz="2200" dirty="0">
                <a:solidFill>
                  <a:schemeClr val="dk1"/>
                </a:solidFill>
              </a:rPr>
              <a:t> </a:t>
            </a:r>
            <a:r>
              <a:rPr lang="en" sz="2200" dirty="0">
                <a:solidFill>
                  <a:srgbClr val="FFFF00"/>
                </a:solidFill>
              </a:rPr>
              <a:t>(</a:t>
            </a:r>
            <a:r>
              <a:rPr lang="en" sz="2200" b="1" u="sng" dirty="0">
                <a:solidFill>
                  <a:srgbClr val="FFFF00"/>
                </a:solidFill>
              </a:rPr>
              <a:t>Eph.5:22-33</a:t>
            </a:r>
            <a:r>
              <a:rPr lang="en" sz="2200" dirty="0">
                <a:solidFill>
                  <a:srgbClr val="FFFF00"/>
                </a:solidFill>
              </a:rPr>
              <a:t>)</a:t>
            </a:r>
            <a:r>
              <a:rPr lang="en" sz="2200" dirty="0">
                <a:solidFill>
                  <a:schemeClr val="dk1"/>
                </a:solidFill>
              </a:rPr>
              <a:t> </a:t>
            </a:r>
            <a:r>
              <a:rPr lang="en" sz="2200" dirty="0">
                <a:solidFill>
                  <a:srgbClr val="00FFFF"/>
                </a:solidFill>
              </a:rPr>
              <a:t>That one church is His ONE body, believes ONE faith, and teaches and practices ONE baptism. </a:t>
            </a:r>
            <a:r>
              <a:rPr lang="en" sz="2200" dirty="0">
                <a:solidFill>
                  <a:srgbClr val="FFFF00"/>
                </a:solidFill>
              </a:rPr>
              <a:t>(</a:t>
            </a:r>
            <a:r>
              <a:rPr lang="en" sz="2200" b="1" u="sng" dirty="0">
                <a:solidFill>
                  <a:srgbClr val="FFFF00"/>
                </a:solidFill>
              </a:rPr>
              <a:t>Eph.4:4-6</a:t>
            </a:r>
            <a:r>
              <a:rPr lang="en" sz="2200" dirty="0">
                <a:solidFill>
                  <a:srgbClr val="FFFF00"/>
                </a:solidFill>
              </a:rPr>
              <a:t>)</a:t>
            </a:r>
            <a:endParaRPr sz="2200" dirty="0">
              <a:solidFill>
                <a:srgbClr val="FFFF00"/>
              </a:solidFill>
            </a:endParaRPr>
          </a:p>
          <a:p>
            <a:pPr marL="457200" lvl="0" indent="-368300" algn="l" rtl="0">
              <a:lnSpc>
                <a:spcPct val="90000"/>
              </a:lnSpc>
              <a:spcBef>
                <a:spcPts val="0"/>
              </a:spcBef>
              <a:spcAft>
                <a:spcPts val="0"/>
              </a:spcAft>
              <a:buClr>
                <a:srgbClr val="FFFF00"/>
              </a:buClr>
              <a:buSzPts val="2200"/>
              <a:buChar char="●"/>
            </a:pPr>
            <a:r>
              <a:rPr lang="en" sz="2200" dirty="0">
                <a:solidFill>
                  <a:srgbClr val="FFFF00"/>
                </a:solidFill>
              </a:rPr>
              <a:t>His church is not comprised of different denominations.  In fact it is ALSO not comprised of congregations either.  It includes all individual faithful Christians wherever they might be.  (</a:t>
            </a:r>
            <a:r>
              <a:rPr lang="en" sz="2200" b="1" u="sng" dirty="0">
                <a:solidFill>
                  <a:srgbClr val="FFFF00"/>
                </a:solidFill>
              </a:rPr>
              <a:t>Eph.3:15</a:t>
            </a:r>
            <a:r>
              <a:rPr lang="en" sz="2200" dirty="0">
                <a:solidFill>
                  <a:srgbClr val="FFFF00"/>
                </a:solidFill>
              </a:rPr>
              <a:t>, </a:t>
            </a:r>
            <a:r>
              <a:rPr lang="en" sz="2200" b="1" u="sng" dirty="0">
                <a:solidFill>
                  <a:srgbClr val="FFFF00"/>
                </a:solidFill>
              </a:rPr>
              <a:t>Heb.12:22-24</a:t>
            </a:r>
            <a:r>
              <a:rPr lang="en" sz="2200" dirty="0">
                <a:solidFill>
                  <a:srgbClr val="FFFF00"/>
                </a:solidFill>
              </a:rPr>
              <a:t>)</a:t>
            </a:r>
            <a:endParaRPr sz="2200" dirty="0">
              <a:solidFill>
                <a:srgbClr val="FFFF00"/>
              </a:solidFill>
            </a:endParaRPr>
          </a:p>
          <a:p>
            <a:pPr marL="457200" lvl="0" indent="-368300" algn="l" rtl="0">
              <a:lnSpc>
                <a:spcPct val="90000"/>
              </a:lnSpc>
              <a:spcBef>
                <a:spcPts val="0"/>
              </a:spcBef>
              <a:spcAft>
                <a:spcPts val="0"/>
              </a:spcAft>
              <a:buClr>
                <a:srgbClr val="00FFFF"/>
              </a:buClr>
              <a:buSzPts val="2200"/>
              <a:buChar char="●"/>
            </a:pPr>
            <a:r>
              <a:rPr lang="en" sz="2200" dirty="0">
                <a:solidFill>
                  <a:srgbClr val="00FFFF"/>
                </a:solidFill>
              </a:rPr>
              <a:t>For simplicity of understanding, we traditionally call this the “universal” church, meaning ALL those redeemed by Christ on earth.</a:t>
            </a:r>
            <a:endParaRPr sz="2200" dirty="0">
              <a:solidFill>
                <a:srgbClr val="00FFFF"/>
              </a:solidFill>
            </a:endParaRPr>
          </a:p>
          <a:p>
            <a:pPr marL="457200" lvl="0" indent="-368300" algn="l" rtl="0">
              <a:lnSpc>
                <a:spcPct val="90000"/>
              </a:lnSpc>
              <a:spcBef>
                <a:spcPts val="0"/>
              </a:spcBef>
              <a:spcAft>
                <a:spcPts val="0"/>
              </a:spcAft>
              <a:buClr>
                <a:srgbClr val="FFFF00"/>
              </a:buClr>
              <a:buSzPts val="2200"/>
              <a:buChar char="●"/>
            </a:pPr>
            <a:r>
              <a:rPr lang="en" sz="2200" dirty="0">
                <a:solidFill>
                  <a:srgbClr val="FFFF00"/>
                </a:solidFill>
              </a:rPr>
              <a:t>No congregation nor any Christian nor any group of Christians gets to decide who is in Christ’s universal church.  Only He can add them, and only He can remove them.  (</a:t>
            </a:r>
            <a:r>
              <a:rPr lang="en" sz="2200" b="1" u="sng" dirty="0">
                <a:solidFill>
                  <a:srgbClr val="FFFF00"/>
                </a:solidFill>
              </a:rPr>
              <a:t>Acts 2:47</a:t>
            </a:r>
            <a:r>
              <a:rPr lang="en" sz="2200" dirty="0">
                <a:solidFill>
                  <a:srgbClr val="FFFF00"/>
                </a:solidFill>
              </a:rPr>
              <a:t>)  This is “THE” church.</a:t>
            </a:r>
            <a:endParaRPr sz="22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ctrTitle"/>
          </p:nvPr>
        </p:nvSpPr>
        <p:spPr>
          <a:xfrm>
            <a:off x="-260975" y="0"/>
            <a:ext cx="9697800" cy="542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00FFFF"/>
                </a:solidFill>
              </a:rPr>
              <a:t>So why are there “churches”?</a:t>
            </a:r>
            <a:endParaRPr sz="5000" b="1">
              <a:solidFill>
                <a:srgbClr val="00FFFF"/>
              </a:solidFill>
            </a:endParaRPr>
          </a:p>
        </p:txBody>
      </p:sp>
      <p:sp>
        <p:nvSpPr>
          <p:cNvPr id="73" name="Google Shape;73;p16"/>
          <p:cNvSpPr txBox="1">
            <a:spLocks noGrp="1"/>
          </p:cNvSpPr>
          <p:nvPr>
            <p:ph type="subTitle" idx="1"/>
          </p:nvPr>
        </p:nvSpPr>
        <p:spPr>
          <a:xfrm>
            <a:off x="-201072" y="488700"/>
            <a:ext cx="9345072" cy="4654800"/>
          </a:xfrm>
          <a:prstGeom prst="rect">
            <a:avLst/>
          </a:prstGeom>
        </p:spPr>
        <p:txBody>
          <a:bodyPr spcFirstLastPara="1" wrap="square" lIns="91425" tIns="91425" rIns="91425" bIns="91425" anchor="t" anchorCtr="0">
            <a:noAutofit/>
          </a:bodyPr>
          <a:lstStyle/>
          <a:p>
            <a:pPr marL="457200" lvl="0" indent="-368300" algn="l" rtl="0">
              <a:lnSpc>
                <a:spcPct val="90000"/>
              </a:lnSpc>
              <a:spcBef>
                <a:spcPts val="0"/>
              </a:spcBef>
              <a:spcAft>
                <a:spcPts val="0"/>
              </a:spcAft>
              <a:buClr>
                <a:srgbClr val="FFFF00"/>
              </a:buClr>
              <a:buSzPts val="2200"/>
              <a:buChar char="●"/>
            </a:pPr>
            <a:r>
              <a:rPr lang="en" sz="2200" dirty="0">
                <a:solidFill>
                  <a:srgbClr val="FFFF00"/>
                </a:solidFill>
              </a:rPr>
              <a:t>Having determined that, then why does Paul write, for example, in </a:t>
            </a:r>
            <a:r>
              <a:rPr lang="en" sz="2200" b="1" u="sng" dirty="0">
                <a:solidFill>
                  <a:srgbClr val="FFFF00"/>
                </a:solidFill>
              </a:rPr>
              <a:t>Rom.16:16</a:t>
            </a:r>
            <a:r>
              <a:rPr lang="en" sz="2200" dirty="0">
                <a:solidFill>
                  <a:srgbClr val="FFFF00"/>
                </a:solidFill>
              </a:rPr>
              <a:t> </a:t>
            </a:r>
            <a:r>
              <a:rPr lang="en" sz="2200" i="1" dirty="0">
                <a:solidFill>
                  <a:schemeClr val="dk1"/>
                </a:solidFill>
              </a:rPr>
              <a:t>“The CHURCHES</a:t>
            </a:r>
            <a:r>
              <a:rPr lang="en" sz="2200" dirty="0">
                <a:solidFill>
                  <a:srgbClr val="FFFF00"/>
                </a:solidFill>
              </a:rPr>
              <a:t> (plural) </a:t>
            </a:r>
            <a:r>
              <a:rPr lang="en" sz="2200" i="1" dirty="0">
                <a:solidFill>
                  <a:schemeClr val="dk1"/>
                </a:solidFill>
              </a:rPr>
              <a:t>of Christ greet you.”</a:t>
            </a:r>
            <a:endParaRPr sz="2200" i="1" dirty="0">
              <a:solidFill>
                <a:schemeClr val="dk1"/>
              </a:solidFill>
            </a:endParaRPr>
          </a:p>
          <a:p>
            <a:pPr marL="457200" lvl="0" indent="-368300" algn="l" rtl="0">
              <a:lnSpc>
                <a:spcPct val="90000"/>
              </a:lnSpc>
              <a:spcBef>
                <a:spcPts val="0"/>
              </a:spcBef>
              <a:spcAft>
                <a:spcPts val="0"/>
              </a:spcAft>
              <a:buClr>
                <a:srgbClr val="00FFFF"/>
              </a:buClr>
              <a:buSzPts val="2200"/>
              <a:buChar char="●"/>
            </a:pPr>
            <a:r>
              <a:rPr lang="en" sz="2200" dirty="0">
                <a:solidFill>
                  <a:srgbClr val="00FFFF"/>
                </a:solidFill>
              </a:rPr>
              <a:t>The answer is very simple, and most people today understand the difference.  Just as Jesus views the “assembly” of all faithful Christians as His one church, individual Christians were taught to form their own local “assemblies” (churches) where they lived.</a:t>
            </a:r>
            <a:endParaRPr sz="2200" dirty="0">
              <a:solidFill>
                <a:srgbClr val="00FFFF"/>
              </a:solidFill>
            </a:endParaRPr>
          </a:p>
          <a:p>
            <a:pPr marL="457200" lvl="0" indent="-368300" algn="l" rtl="0">
              <a:lnSpc>
                <a:spcPct val="90000"/>
              </a:lnSpc>
              <a:spcBef>
                <a:spcPts val="0"/>
              </a:spcBef>
              <a:spcAft>
                <a:spcPts val="0"/>
              </a:spcAft>
              <a:buClr>
                <a:srgbClr val="FFFF00"/>
              </a:buClr>
              <a:buSzPts val="2200"/>
              <a:buChar char="●"/>
            </a:pPr>
            <a:r>
              <a:rPr lang="en" sz="2200" b="1" u="sng" dirty="0">
                <a:solidFill>
                  <a:srgbClr val="FFFF00"/>
                </a:solidFill>
              </a:rPr>
              <a:t>Acts 13:1</a:t>
            </a:r>
            <a:r>
              <a:rPr lang="en" sz="2200" dirty="0">
                <a:solidFill>
                  <a:schemeClr val="dk1"/>
                </a:solidFill>
              </a:rPr>
              <a:t> </a:t>
            </a:r>
            <a:r>
              <a:rPr lang="en" sz="2200" i="1" dirty="0">
                <a:solidFill>
                  <a:schemeClr val="dk1"/>
                </a:solidFill>
              </a:rPr>
              <a:t>“in the church </a:t>
            </a:r>
            <a:r>
              <a:rPr lang="en" sz="2200" i="1" u="sng" dirty="0">
                <a:solidFill>
                  <a:schemeClr val="dk1"/>
                </a:solidFill>
              </a:rPr>
              <a:t>that was at Antioch</a:t>
            </a:r>
            <a:r>
              <a:rPr lang="en" sz="2200" i="1" dirty="0">
                <a:solidFill>
                  <a:schemeClr val="dk1"/>
                </a:solidFill>
              </a:rPr>
              <a:t>”</a:t>
            </a:r>
            <a:endParaRPr sz="2200" i="1" dirty="0">
              <a:solidFill>
                <a:schemeClr val="dk1"/>
              </a:solidFill>
            </a:endParaRPr>
          </a:p>
          <a:p>
            <a:pPr marL="457200" lvl="0" indent="-368300" algn="l" rtl="0">
              <a:lnSpc>
                <a:spcPct val="90000"/>
              </a:lnSpc>
              <a:spcBef>
                <a:spcPts val="0"/>
              </a:spcBef>
              <a:spcAft>
                <a:spcPts val="0"/>
              </a:spcAft>
              <a:buClr>
                <a:srgbClr val="FFFF00"/>
              </a:buClr>
              <a:buSzPts val="2200"/>
              <a:buChar char="●"/>
            </a:pPr>
            <a:r>
              <a:rPr lang="en" sz="2200" b="1" u="sng" dirty="0">
                <a:solidFill>
                  <a:srgbClr val="FFFF00"/>
                </a:solidFill>
              </a:rPr>
              <a:t>Acts 14:23</a:t>
            </a:r>
            <a:r>
              <a:rPr lang="en" sz="2200" dirty="0">
                <a:solidFill>
                  <a:schemeClr val="dk1"/>
                </a:solidFill>
              </a:rPr>
              <a:t> </a:t>
            </a:r>
            <a:r>
              <a:rPr lang="en" sz="2200" i="1" dirty="0">
                <a:solidFill>
                  <a:schemeClr val="dk1"/>
                </a:solidFill>
              </a:rPr>
              <a:t>“So when they had appointed elders </a:t>
            </a:r>
            <a:r>
              <a:rPr lang="en" sz="2200" i="1" u="sng" dirty="0">
                <a:solidFill>
                  <a:schemeClr val="dk1"/>
                </a:solidFill>
              </a:rPr>
              <a:t>in every church</a:t>
            </a:r>
            <a:r>
              <a:rPr lang="en" sz="2200" i="1" dirty="0">
                <a:solidFill>
                  <a:schemeClr val="dk1"/>
                </a:solidFill>
              </a:rPr>
              <a:t>,”</a:t>
            </a:r>
            <a:endParaRPr sz="2200" i="1" dirty="0">
              <a:solidFill>
                <a:schemeClr val="dk1"/>
              </a:solidFill>
            </a:endParaRPr>
          </a:p>
          <a:p>
            <a:pPr marL="457200" lvl="0" indent="-368300" algn="l" rtl="0">
              <a:lnSpc>
                <a:spcPct val="90000"/>
              </a:lnSpc>
              <a:spcBef>
                <a:spcPts val="0"/>
              </a:spcBef>
              <a:spcAft>
                <a:spcPts val="0"/>
              </a:spcAft>
              <a:buClr>
                <a:srgbClr val="FFFF00"/>
              </a:buClr>
              <a:buSzPts val="2200"/>
              <a:buChar char="●"/>
            </a:pPr>
            <a:r>
              <a:rPr lang="en" sz="2200" b="1" u="sng" dirty="0">
                <a:solidFill>
                  <a:srgbClr val="FFFF00"/>
                </a:solidFill>
              </a:rPr>
              <a:t>Acts 15:22</a:t>
            </a:r>
            <a:r>
              <a:rPr lang="en" sz="2200" dirty="0">
                <a:solidFill>
                  <a:schemeClr val="dk1"/>
                </a:solidFill>
              </a:rPr>
              <a:t> </a:t>
            </a:r>
            <a:r>
              <a:rPr lang="en" sz="2200" i="1" dirty="0">
                <a:solidFill>
                  <a:schemeClr val="dk1"/>
                </a:solidFill>
              </a:rPr>
              <a:t>“Then it pleased the apostles and elders, </a:t>
            </a:r>
            <a:r>
              <a:rPr lang="en" sz="2200" i="1" u="sng" dirty="0">
                <a:solidFill>
                  <a:schemeClr val="dk1"/>
                </a:solidFill>
              </a:rPr>
              <a:t>with the whole church</a:t>
            </a:r>
            <a:r>
              <a:rPr lang="en" sz="2200" i="1" dirty="0">
                <a:solidFill>
                  <a:schemeClr val="dk1"/>
                </a:solidFill>
              </a:rPr>
              <a:t>,”</a:t>
            </a:r>
            <a:endParaRPr sz="2200" i="1" dirty="0">
              <a:solidFill>
                <a:schemeClr val="dk1"/>
              </a:solidFill>
            </a:endParaRPr>
          </a:p>
          <a:p>
            <a:pPr marL="457200" lvl="0" indent="-368300" algn="l" rtl="0">
              <a:lnSpc>
                <a:spcPct val="90000"/>
              </a:lnSpc>
              <a:spcBef>
                <a:spcPts val="0"/>
              </a:spcBef>
              <a:spcAft>
                <a:spcPts val="0"/>
              </a:spcAft>
              <a:buClr>
                <a:srgbClr val="FFFF00"/>
              </a:buClr>
              <a:buSzPts val="2200"/>
              <a:buChar char="●"/>
            </a:pPr>
            <a:r>
              <a:rPr lang="en" sz="2200" b="1" u="sng" dirty="0">
                <a:solidFill>
                  <a:srgbClr val="FFFF00"/>
                </a:solidFill>
              </a:rPr>
              <a:t>Acts 16:5</a:t>
            </a:r>
            <a:r>
              <a:rPr lang="en" sz="2200" dirty="0">
                <a:solidFill>
                  <a:schemeClr val="dk1"/>
                </a:solidFill>
              </a:rPr>
              <a:t> </a:t>
            </a:r>
            <a:r>
              <a:rPr lang="en" sz="2200" i="1" dirty="0">
                <a:solidFill>
                  <a:schemeClr val="dk1"/>
                </a:solidFill>
              </a:rPr>
              <a:t>“So </a:t>
            </a:r>
            <a:r>
              <a:rPr lang="en" sz="2200" i="1" u="sng" dirty="0">
                <a:solidFill>
                  <a:schemeClr val="dk1"/>
                </a:solidFill>
              </a:rPr>
              <a:t>the churches</a:t>
            </a:r>
            <a:r>
              <a:rPr lang="en" sz="2200" i="1" dirty="0">
                <a:solidFill>
                  <a:schemeClr val="dk1"/>
                </a:solidFill>
              </a:rPr>
              <a:t> were strengthened in the faith, and increased in number daily.” </a:t>
            </a:r>
            <a:r>
              <a:rPr lang="en" sz="2200" dirty="0">
                <a:solidFill>
                  <a:schemeClr val="dk1"/>
                </a:solidFill>
              </a:rPr>
              <a:t> </a:t>
            </a:r>
            <a:r>
              <a:rPr lang="en" sz="2200" dirty="0">
                <a:solidFill>
                  <a:srgbClr val="FFFF00"/>
                </a:solidFill>
              </a:rPr>
              <a:t>Etc.  Dozens of examples in scripture.</a:t>
            </a:r>
            <a:endParaRPr sz="2200" dirty="0">
              <a:solidFill>
                <a:srgbClr val="FFFF00"/>
              </a:solidFill>
            </a:endParaRPr>
          </a:p>
          <a:p>
            <a:pPr marL="457200" lvl="0" indent="-368300" algn="l" rtl="0">
              <a:lnSpc>
                <a:spcPct val="90000"/>
              </a:lnSpc>
              <a:spcBef>
                <a:spcPts val="0"/>
              </a:spcBef>
              <a:spcAft>
                <a:spcPts val="0"/>
              </a:spcAft>
              <a:buClr>
                <a:srgbClr val="00FFFF"/>
              </a:buClr>
              <a:buSzPts val="2200"/>
              <a:buChar char="●"/>
            </a:pPr>
            <a:r>
              <a:rPr lang="en" sz="2200" dirty="0">
                <a:solidFill>
                  <a:srgbClr val="00FFFF"/>
                </a:solidFill>
              </a:rPr>
              <a:t>Again, these are not denominations.  These are Christians in a specific place assembling and working together with their brethren for the common goal of edification of the saints and spreading the gospel.</a:t>
            </a:r>
            <a:endParaRPr sz="2200" dirty="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ctrTitle"/>
          </p:nvPr>
        </p:nvSpPr>
        <p:spPr>
          <a:xfrm>
            <a:off x="-260975" y="0"/>
            <a:ext cx="9697800" cy="542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00FFFF"/>
                </a:solidFill>
              </a:rPr>
              <a:t>Churches have “members”</a:t>
            </a:r>
            <a:endParaRPr sz="5000" b="1">
              <a:solidFill>
                <a:srgbClr val="00FFFF"/>
              </a:solidFill>
            </a:endParaRPr>
          </a:p>
        </p:txBody>
      </p:sp>
      <p:sp>
        <p:nvSpPr>
          <p:cNvPr id="79" name="Google Shape;79;p17"/>
          <p:cNvSpPr txBox="1">
            <a:spLocks noGrp="1"/>
          </p:cNvSpPr>
          <p:nvPr>
            <p:ph type="subTitle" idx="1"/>
          </p:nvPr>
        </p:nvSpPr>
        <p:spPr>
          <a:xfrm>
            <a:off x="-146175" y="459850"/>
            <a:ext cx="9373500" cy="4683600"/>
          </a:xfrm>
          <a:prstGeom prst="rect">
            <a:avLst/>
          </a:prstGeom>
        </p:spPr>
        <p:txBody>
          <a:bodyPr spcFirstLastPara="1" wrap="square" lIns="91425" tIns="91425" rIns="91425" bIns="91425" anchor="t" anchorCtr="0">
            <a:noAutofit/>
          </a:bodyPr>
          <a:lstStyle/>
          <a:p>
            <a:pPr marL="457200" lvl="0" indent="-352425" algn="l" rtl="0">
              <a:lnSpc>
                <a:spcPct val="90000"/>
              </a:lnSpc>
              <a:spcBef>
                <a:spcPts val="0"/>
              </a:spcBef>
              <a:spcAft>
                <a:spcPts val="0"/>
              </a:spcAft>
              <a:buClr>
                <a:srgbClr val="FFFF00"/>
              </a:buClr>
              <a:buSzPts val="1950"/>
              <a:buChar char="●"/>
            </a:pPr>
            <a:r>
              <a:rPr lang="en" sz="1950" dirty="0">
                <a:solidFill>
                  <a:srgbClr val="FFFF00"/>
                </a:solidFill>
              </a:rPr>
              <a:t>Saul of Tarsus was saved and added, by Jesus, to His church the moment he was baptized and had his sins washed away. (</a:t>
            </a:r>
            <a:r>
              <a:rPr lang="en" sz="1950" b="1" u="sng" dirty="0">
                <a:solidFill>
                  <a:srgbClr val="FFFF00"/>
                </a:solidFill>
              </a:rPr>
              <a:t>Acts 22:16</a:t>
            </a:r>
            <a:r>
              <a:rPr lang="en" sz="1950" dirty="0">
                <a:solidFill>
                  <a:srgbClr val="FFFF00"/>
                </a:solidFill>
              </a:rPr>
              <a:t>)  But what did he then do?  He joined himself to the group of saints in Damascus.  (</a:t>
            </a:r>
            <a:r>
              <a:rPr lang="en" sz="1950" b="1" u="sng" dirty="0">
                <a:solidFill>
                  <a:srgbClr val="FFFF00"/>
                </a:solidFill>
              </a:rPr>
              <a:t>Acts 9:19</a:t>
            </a:r>
            <a:r>
              <a:rPr lang="en" sz="1950" dirty="0">
                <a:solidFill>
                  <a:srgbClr val="FFFF00"/>
                </a:solidFill>
              </a:rPr>
              <a:t>)  That’s where Paul lived at the time, so that is whom he assembled with.</a:t>
            </a:r>
            <a:endParaRPr sz="1950" dirty="0">
              <a:solidFill>
                <a:srgbClr val="FFFF00"/>
              </a:solidFill>
            </a:endParaRPr>
          </a:p>
          <a:p>
            <a:pPr marL="457200" lvl="0" indent="-352425" algn="l" rtl="0">
              <a:lnSpc>
                <a:spcPct val="90000"/>
              </a:lnSpc>
              <a:spcBef>
                <a:spcPts val="0"/>
              </a:spcBef>
              <a:spcAft>
                <a:spcPts val="0"/>
              </a:spcAft>
              <a:buClr>
                <a:srgbClr val="00FFFF"/>
              </a:buClr>
              <a:buSzPts val="1950"/>
              <a:buChar char="●"/>
            </a:pPr>
            <a:r>
              <a:rPr lang="en" sz="1950" dirty="0">
                <a:solidFill>
                  <a:srgbClr val="00FFFF"/>
                </a:solidFill>
              </a:rPr>
              <a:t>But when Saul (Paul) had to flee Damascus to save his life, he eventually came to Jerusalem, where the Lord’s church first began in </a:t>
            </a:r>
            <a:r>
              <a:rPr lang="en" sz="1950" b="1" u="sng" dirty="0">
                <a:solidFill>
                  <a:srgbClr val="FFFF00"/>
                </a:solidFill>
              </a:rPr>
              <a:t>Acts 2</a:t>
            </a:r>
            <a:r>
              <a:rPr lang="en" sz="1950" dirty="0">
                <a:solidFill>
                  <a:srgbClr val="FFFF00"/>
                </a:solidFill>
              </a:rPr>
              <a:t>.  </a:t>
            </a:r>
            <a:r>
              <a:rPr lang="en" sz="1950" dirty="0">
                <a:solidFill>
                  <a:srgbClr val="00FFFF"/>
                </a:solidFill>
              </a:rPr>
              <a:t>Scripture says</a:t>
            </a:r>
            <a:r>
              <a:rPr lang="en" sz="1950" dirty="0">
                <a:solidFill>
                  <a:srgbClr val="FFFF00"/>
                </a:solidFill>
              </a:rPr>
              <a:t> </a:t>
            </a:r>
            <a:r>
              <a:rPr lang="en" sz="1950" i="1" dirty="0">
                <a:solidFill>
                  <a:schemeClr val="dk1"/>
                </a:solidFill>
              </a:rPr>
              <a:t>“</a:t>
            </a:r>
            <a:r>
              <a:rPr lang="en" sz="1950" i="1" u="sng" dirty="0">
                <a:solidFill>
                  <a:schemeClr val="dk1"/>
                </a:solidFill>
              </a:rPr>
              <a:t>He tried to join the disciples</a:t>
            </a:r>
            <a:r>
              <a:rPr lang="en" sz="1950" i="1" dirty="0">
                <a:solidFill>
                  <a:schemeClr val="dk1"/>
                </a:solidFill>
              </a:rPr>
              <a:t>.”</a:t>
            </a:r>
            <a:r>
              <a:rPr lang="en" sz="1950" dirty="0">
                <a:solidFill>
                  <a:srgbClr val="FFFF00"/>
                </a:solidFill>
              </a:rPr>
              <a:t>  </a:t>
            </a:r>
            <a:r>
              <a:rPr lang="en" sz="1950" dirty="0">
                <a:solidFill>
                  <a:srgbClr val="00FFFF"/>
                </a:solidFill>
              </a:rPr>
              <a:t>Why?  He already was a Christian.  But it was important to the Lord and to Paul that he be with his brethren.  After getting Barnabas’s help, he was</a:t>
            </a:r>
            <a:r>
              <a:rPr lang="en" sz="1950" dirty="0">
                <a:solidFill>
                  <a:srgbClr val="FFFF00"/>
                </a:solidFill>
              </a:rPr>
              <a:t> </a:t>
            </a:r>
            <a:r>
              <a:rPr lang="en" sz="1950" i="1" dirty="0">
                <a:solidFill>
                  <a:schemeClr val="dk1"/>
                </a:solidFill>
              </a:rPr>
              <a:t>“</a:t>
            </a:r>
            <a:r>
              <a:rPr lang="en" sz="1950" i="1" u="sng" dirty="0">
                <a:solidFill>
                  <a:schemeClr val="dk1"/>
                </a:solidFill>
              </a:rPr>
              <a:t>with them</a:t>
            </a:r>
            <a:r>
              <a:rPr lang="en" sz="1950" i="1" dirty="0">
                <a:solidFill>
                  <a:schemeClr val="dk1"/>
                </a:solidFill>
              </a:rPr>
              <a:t> at Jerusalem, </a:t>
            </a:r>
            <a:r>
              <a:rPr lang="en" sz="1950" i="1" u="sng" dirty="0">
                <a:solidFill>
                  <a:schemeClr val="dk1"/>
                </a:solidFill>
              </a:rPr>
              <a:t>coming in and going out</a:t>
            </a:r>
            <a:r>
              <a:rPr lang="en" sz="1950" i="1" dirty="0">
                <a:solidFill>
                  <a:schemeClr val="dk1"/>
                </a:solidFill>
              </a:rPr>
              <a:t>.”</a:t>
            </a:r>
            <a:endParaRPr sz="1950" i="1" dirty="0">
              <a:solidFill>
                <a:schemeClr val="dk1"/>
              </a:solidFill>
            </a:endParaRPr>
          </a:p>
          <a:p>
            <a:pPr marL="457200" lvl="0" indent="-352425" algn="l" rtl="0">
              <a:lnSpc>
                <a:spcPct val="90000"/>
              </a:lnSpc>
              <a:spcBef>
                <a:spcPts val="0"/>
              </a:spcBef>
              <a:spcAft>
                <a:spcPts val="0"/>
              </a:spcAft>
              <a:buClr>
                <a:srgbClr val="FFFF00"/>
              </a:buClr>
              <a:buSzPts val="1950"/>
              <a:buChar char="●"/>
            </a:pPr>
            <a:r>
              <a:rPr lang="en" sz="1950" dirty="0">
                <a:solidFill>
                  <a:srgbClr val="FFFF00"/>
                </a:solidFill>
              </a:rPr>
              <a:t>Calling Christians “members” IS biblical!  </a:t>
            </a:r>
            <a:r>
              <a:rPr lang="en" sz="1950" b="1" u="sng" dirty="0">
                <a:solidFill>
                  <a:srgbClr val="FFFF00"/>
                </a:solidFill>
              </a:rPr>
              <a:t>Rom.12:4-5</a:t>
            </a:r>
            <a:r>
              <a:rPr lang="en" sz="1950" dirty="0">
                <a:solidFill>
                  <a:srgbClr val="FFFF00"/>
                </a:solidFill>
              </a:rPr>
              <a:t> </a:t>
            </a:r>
            <a:r>
              <a:rPr lang="en" sz="1950" i="1" dirty="0">
                <a:solidFill>
                  <a:schemeClr val="dk1"/>
                </a:solidFill>
              </a:rPr>
              <a:t>“For as we have many members in one body, but all the members do not have the same function, 5 so we, being many, are one body in Christ, </a:t>
            </a:r>
            <a:r>
              <a:rPr lang="en" sz="1950" i="1" u="sng" dirty="0">
                <a:solidFill>
                  <a:schemeClr val="dk1"/>
                </a:solidFill>
              </a:rPr>
              <a:t>and individually members of one another</a:t>
            </a:r>
            <a:r>
              <a:rPr lang="en" sz="1950" i="1" dirty="0">
                <a:solidFill>
                  <a:schemeClr val="dk1"/>
                </a:solidFill>
              </a:rPr>
              <a:t>.”</a:t>
            </a:r>
            <a:r>
              <a:rPr lang="en" sz="1950" dirty="0">
                <a:solidFill>
                  <a:srgbClr val="FFFF00"/>
                </a:solidFill>
              </a:rPr>
              <a:t>  </a:t>
            </a:r>
            <a:r>
              <a:rPr lang="en" sz="1950" b="1" u="sng" dirty="0">
                <a:solidFill>
                  <a:srgbClr val="FFFF00"/>
                </a:solidFill>
              </a:rPr>
              <a:t>1 Cor.12:25-27</a:t>
            </a:r>
            <a:r>
              <a:rPr lang="en" sz="1950" dirty="0">
                <a:solidFill>
                  <a:srgbClr val="FFFF00"/>
                </a:solidFill>
              </a:rPr>
              <a:t> </a:t>
            </a:r>
            <a:r>
              <a:rPr lang="en" sz="1950" i="1" dirty="0">
                <a:solidFill>
                  <a:schemeClr val="dk1"/>
                </a:solidFill>
              </a:rPr>
              <a:t>“that there should be no schism in the body, but that the members should have the same care for one another. 26 And </a:t>
            </a:r>
            <a:r>
              <a:rPr lang="en" sz="1950" i="1" u="sng" dirty="0">
                <a:solidFill>
                  <a:schemeClr val="dk1"/>
                </a:solidFill>
              </a:rPr>
              <a:t>if one member suffers, all the members suffer with it</a:t>
            </a:r>
            <a:r>
              <a:rPr lang="en" sz="1950" i="1" dirty="0">
                <a:solidFill>
                  <a:schemeClr val="dk1"/>
                </a:solidFill>
              </a:rPr>
              <a:t>; or if one member is honored, all the members rejoice with it. 27 Now you are the body of Christ, </a:t>
            </a:r>
            <a:r>
              <a:rPr lang="en" sz="1950" i="1" u="sng" dirty="0">
                <a:solidFill>
                  <a:schemeClr val="dk1"/>
                </a:solidFill>
              </a:rPr>
              <a:t>and members individually</a:t>
            </a:r>
            <a:r>
              <a:rPr lang="en" sz="1950" i="1" dirty="0">
                <a:solidFill>
                  <a:schemeClr val="dk1"/>
                </a:solidFill>
              </a:rPr>
              <a:t>.” </a:t>
            </a:r>
            <a:r>
              <a:rPr lang="en" sz="1950" dirty="0">
                <a:solidFill>
                  <a:srgbClr val="FFFF00"/>
                </a:solidFill>
              </a:rPr>
              <a:t> </a:t>
            </a:r>
            <a:r>
              <a:rPr lang="en" sz="1950" b="1" u="sng" dirty="0">
                <a:solidFill>
                  <a:srgbClr val="FFFF00"/>
                </a:solidFill>
              </a:rPr>
              <a:t>Eph.4:25</a:t>
            </a:r>
            <a:r>
              <a:rPr lang="en" sz="1950" dirty="0">
                <a:solidFill>
                  <a:srgbClr val="FFFF00"/>
                </a:solidFill>
              </a:rPr>
              <a:t> </a:t>
            </a:r>
            <a:r>
              <a:rPr lang="en" sz="1950" i="1" dirty="0">
                <a:solidFill>
                  <a:schemeClr val="dk1"/>
                </a:solidFill>
              </a:rPr>
              <a:t>“...for we are </a:t>
            </a:r>
            <a:r>
              <a:rPr lang="en" sz="1950" i="1" u="sng" dirty="0">
                <a:solidFill>
                  <a:schemeClr val="dk1"/>
                </a:solidFill>
              </a:rPr>
              <a:t>members of one another</a:t>
            </a:r>
            <a:r>
              <a:rPr lang="en" sz="1950" i="1" dirty="0">
                <a:solidFill>
                  <a:schemeClr val="dk1"/>
                </a:solidFill>
              </a:rPr>
              <a:t>.”</a:t>
            </a:r>
            <a:endParaRPr sz="1950" i="1" dirty="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ctrTitle"/>
          </p:nvPr>
        </p:nvSpPr>
        <p:spPr>
          <a:xfrm>
            <a:off x="-260975" y="0"/>
            <a:ext cx="9697800" cy="51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00FFFF"/>
                </a:solidFill>
              </a:rPr>
              <a:t>What do local members do?</a:t>
            </a:r>
            <a:endParaRPr sz="5000" b="1">
              <a:solidFill>
                <a:srgbClr val="00FFFF"/>
              </a:solidFill>
            </a:endParaRPr>
          </a:p>
        </p:txBody>
      </p:sp>
      <p:sp>
        <p:nvSpPr>
          <p:cNvPr id="85" name="Google Shape;85;p18"/>
          <p:cNvSpPr txBox="1">
            <a:spLocks noGrp="1"/>
          </p:cNvSpPr>
          <p:nvPr>
            <p:ph type="subTitle" idx="1"/>
          </p:nvPr>
        </p:nvSpPr>
        <p:spPr>
          <a:xfrm>
            <a:off x="-146175" y="387725"/>
            <a:ext cx="9373500" cy="4755600"/>
          </a:xfrm>
          <a:prstGeom prst="rect">
            <a:avLst/>
          </a:prstGeom>
        </p:spPr>
        <p:txBody>
          <a:bodyPr spcFirstLastPara="1" wrap="square" lIns="91425" tIns="91425" rIns="91425" bIns="91425" anchor="t" anchorCtr="0">
            <a:noAutofit/>
          </a:bodyPr>
          <a:lstStyle/>
          <a:p>
            <a:pPr marL="457200" lvl="0" indent="-355600" algn="l" rtl="0">
              <a:lnSpc>
                <a:spcPct val="90000"/>
              </a:lnSpc>
              <a:spcBef>
                <a:spcPts val="0"/>
              </a:spcBef>
              <a:spcAft>
                <a:spcPts val="0"/>
              </a:spcAft>
              <a:buClr>
                <a:srgbClr val="FFFF00"/>
              </a:buClr>
              <a:buSzPts val="2000"/>
              <a:buChar char="●"/>
            </a:pPr>
            <a:r>
              <a:rPr lang="en" sz="2000">
                <a:solidFill>
                  <a:srgbClr val="FFFF00"/>
                </a:solidFill>
              </a:rPr>
              <a:t>To put it simply, they work together to accomplish the purpose of a local congregation - glorifying God, teaching the lost, building up (edifying, strengthening) each other, and taking care of the physical needs of each other. </a:t>
            </a:r>
            <a:endParaRPr sz="2000">
              <a:solidFill>
                <a:srgbClr val="FFFF00"/>
              </a:solidFill>
            </a:endParaRPr>
          </a:p>
          <a:p>
            <a:pPr marL="457200" lvl="0" indent="-355600" algn="l" rtl="0">
              <a:lnSpc>
                <a:spcPct val="90000"/>
              </a:lnSpc>
              <a:spcBef>
                <a:spcPts val="0"/>
              </a:spcBef>
              <a:spcAft>
                <a:spcPts val="0"/>
              </a:spcAft>
              <a:buClr>
                <a:schemeClr val="dk1"/>
              </a:buClr>
              <a:buSzPts val="2000"/>
              <a:buChar char="●"/>
            </a:pPr>
            <a:r>
              <a:rPr lang="en" sz="2000">
                <a:solidFill>
                  <a:schemeClr val="dk1"/>
                </a:solidFill>
              </a:rPr>
              <a:t>The ONLY cases in scripture where a faithful Christian did NOT assemble with a local body of believers is when they were physically PREVENTED from doing so - either through illness, incarceration, or there being no local church in that area (yet).</a:t>
            </a:r>
            <a:endParaRPr sz="2000">
              <a:solidFill>
                <a:schemeClr val="dk1"/>
              </a:solidFill>
            </a:endParaRPr>
          </a:p>
          <a:p>
            <a:pPr marL="457200" lvl="0" indent="-355600" algn="l" rtl="0">
              <a:lnSpc>
                <a:spcPct val="90000"/>
              </a:lnSpc>
              <a:spcBef>
                <a:spcPts val="0"/>
              </a:spcBef>
              <a:spcAft>
                <a:spcPts val="0"/>
              </a:spcAft>
              <a:buClr>
                <a:srgbClr val="00FFFF"/>
              </a:buClr>
              <a:buSzPts val="2000"/>
              <a:buChar char="●"/>
            </a:pPr>
            <a:r>
              <a:rPr lang="en" sz="2000">
                <a:solidFill>
                  <a:srgbClr val="00FFFF"/>
                </a:solidFill>
              </a:rPr>
              <a:t>In the local church, members practice all the </a:t>
            </a:r>
            <a:r>
              <a:rPr lang="en" sz="2000" i="1">
                <a:solidFill>
                  <a:schemeClr val="dk1"/>
                </a:solidFill>
              </a:rPr>
              <a:t>“one another” </a:t>
            </a:r>
            <a:r>
              <a:rPr lang="en" sz="2000">
                <a:solidFill>
                  <a:srgbClr val="00FFFF"/>
                </a:solidFill>
              </a:rPr>
              <a:t>commands in the New Testament - Teach, learn from, encourage, correct, discipline/judge, pray with/for, sing with, be an example toward, assist, partake of the Lord’s Supper with, contribute to the needs of, praise God with, be at peace with, greet, love, rejoice with, weep with, suffer with, assemble with, honor, be hospitable toward, serve, confess their trespasses to, give preference to, be of one mind with, bear each others’ burdens, comfort, forgive, consider, edify, lead, warn. (scriptures available upon request)</a:t>
            </a:r>
            <a:endParaRPr sz="2000">
              <a:solidFill>
                <a:srgbClr val="00FFFF"/>
              </a:solidFill>
            </a:endParaRPr>
          </a:p>
          <a:p>
            <a:pPr marL="457200" lvl="0" indent="-355600" algn="l" rtl="0">
              <a:lnSpc>
                <a:spcPct val="90000"/>
              </a:lnSpc>
              <a:spcBef>
                <a:spcPts val="0"/>
              </a:spcBef>
              <a:spcAft>
                <a:spcPts val="0"/>
              </a:spcAft>
              <a:buClr>
                <a:srgbClr val="FFFF00"/>
              </a:buClr>
              <a:buSzPts val="2000"/>
              <a:buChar char="●"/>
            </a:pPr>
            <a:r>
              <a:rPr lang="en" sz="2000">
                <a:solidFill>
                  <a:srgbClr val="FFFF00"/>
                </a:solidFill>
              </a:rPr>
              <a:t>And I may have missed some!  THAT is our responsibility to each other here!</a:t>
            </a:r>
            <a:endParaRPr sz="200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ctrTitle"/>
          </p:nvPr>
        </p:nvSpPr>
        <p:spPr>
          <a:xfrm>
            <a:off x="-260975" y="0"/>
            <a:ext cx="9697800" cy="51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00FFFF"/>
                </a:solidFill>
              </a:rPr>
              <a:t>“COSTS” ANALYSIS</a:t>
            </a:r>
            <a:endParaRPr sz="5000" b="1">
              <a:solidFill>
                <a:srgbClr val="00FFFF"/>
              </a:solidFill>
            </a:endParaRPr>
          </a:p>
        </p:txBody>
      </p:sp>
      <p:sp>
        <p:nvSpPr>
          <p:cNvPr id="91" name="Google Shape;91;p19"/>
          <p:cNvSpPr txBox="1">
            <a:spLocks noGrp="1"/>
          </p:cNvSpPr>
          <p:nvPr>
            <p:ph type="subTitle" idx="1"/>
          </p:nvPr>
        </p:nvSpPr>
        <p:spPr>
          <a:xfrm>
            <a:off x="-186710" y="387725"/>
            <a:ext cx="9414035" cy="4755600"/>
          </a:xfrm>
          <a:prstGeom prst="rect">
            <a:avLst/>
          </a:prstGeom>
        </p:spPr>
        <p:txBody>
          <a:bodyPr spcFirstLastPara="1" wrap="square" lIns="91425" tIns="91425" rIns="91425" bIns="91425" anchor="t" anchorCtr="0">
            <a:noAutofit/>
          </a:bodyPr>
          <a:lstStyle/>
          <a:p>
            <a:pPr marL="457200" lvl="0" indent="-355600" algn="l" rtl="0">
              <a:lnSpc>
                <a:spcPct val="90000"/>
              </a:lnSpc>
              <a:spcBef>
                <a:spcPts val="0"/>
              </a:spcBef>
              <a:spcAft>
                <a:spcPts val="0"/>
              </a:spcAft>
              <a:buClr>
                <a:srgbClr val="FFFF00"/>
              </a:buClr>
              <a:buSzPts val="2000"/>
              <a:buChar char="●"/>
            </a:pPr>
            <a:r>
              <a:rPr lang="en" sz="2000" dirty="0">
                <a:solidFill>
                  <a:srgbClr val="FFFF00"/>
                </a:solidFill>
              </a:rPr>
              <a:t>There are some people out there who either 1) Never want to become Christians at all, or 2) Want to become Christians, but don’t want to be part of a local church because of the perceived “costs”.  Let’s address that.</a:t>
            </a:r>
            <a:endParaRPr sz="2000" dirty="0">
              <a:solidFill>
                <a:srgbClr val="FFFF00"/>
              </a:solidFill>
            </a:endParaRPr>
          </a:p>
          <a:p>
            <a:pPr marL="457200" lvl="0" indent="-361950" algn="l" rtl="0">
              <a:lnSpc>
                <a:spcPct val="90000"/>
              </a:lnSpc>
              <a:spcBef>
                <a:spcPts val="0"/>
              </a:spcBef>
              <a:spcAft>
                <a:spcPts val="0"/>
              </a:spcAft>
              <a:buClr>
                <a:schemeClr val="dk1"/>
              </a:buClr>
              <a:buSzPts val="2100"/>
              <a:buChar char="●"/>
            </a:pPr>
            <a:r>
              <a:rPr lang="en" sz="2100" b="1" u="sng" dirty="0">
                <a:solidFill>
                  <a:schemeClr val="dk1"/>
                </a:solidFill>
              </a:rPr>
              <a:t>MONEY</a:t>
            </a:r>
            <a:r>
              <a:rPr lang="en" sz="2100" dirty="0">
                <a:solidFill>
                  <a:schemeClr val="dk1"/>
                </a:solidFill>
              </a:rPr>
              <a:t> - Some Christians are scared to join a local congregation for fear that their financial giving will be evaluated by the congregation.  I can’t promise that it doesn’t happen elsewhere, but I CAN promise that it does not happen HERE, at Chatham Heights.  I strongly believe now, and teach publicly, that the weekly contribution of Christians was and is a FREEWILL offering, not a TAX upon members!  Those who give can see the fruits of their labors in the Lord’s church.  But not everyone can do this, or at least not all the time.  Please DO NOT let a fear of a financial burden stop you from becoming a member of a congregation!</a:t>
            </a:r>
            <a:endParaRPr sz="2100" dirty="0">
              <a:solidFill>
                <a:schemeClr val="dk1"/>
              </a:solidFill>
            </a:endParaRPr>
          </a:p>
          <a:p>
            <a:pPr marL="457200" lvl="0" indent="-361950" algn="l" rtl="0">
              <a:lnSpc>
                <a:spcPct val="90000"/>
              </a:lnSpc>
              <a:spcBef>
                <a:spcPts val="0"/>
              </a:spcBef>
              <a:spcAft>
                <a:spcPts val="0"/>
              </a:spcAft>
              <a:buClr>
                <a:srgbClr val="00FFFF"/>
              </a:buClr>
              <a:buSzPts val="2100"/>
              <a:buChar char="●"/>
            </a:pPr>
            <a:r>
              <a:rPr lang="en" sz="2100" b="1" u="sng" dirty="0">
                <a:solidFill>
                  <a:srgbClr val="00FFFF"/>
                </a:solidFill>
              </a:rPr>
              <a:t>INTERPERSONAL ISSUES</a:t>
            </a:r>
            <a:r>
              <a:rPr lang="en" sz="2100" dirty="0">
                <a:solidFill>
                  <a:srgbClr val="00FFFF"/>
                </a:solidFill>
              </a:rPr>
              <a:t> - Many say “I’m not a people-person.”  I’m sure many in the first century felt the same way.  But nowhere in scripture are those with anxiety about such matters exempted from helping their brethren. Will this be a reason that some do not become Christians?  Yes!</a:t>
            </a:r>
            <a:endParaRPr sz="2100" dirty="0">
              <a:solidFill>
                <a:srgbClr val="00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ctrTitle"/>
          </p:nvPr>
        </p:nvSpPr>
        <p:spPr>
          <a:xfrm>
            <a:off x="-260975" y="0"/>
            <a:ext cx="9697800" cy="51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00FFFF"/>
                </a:solidFill>
              </a:rPr>
              <a:t>“BENEFITS” ANALYSIS</a:t>
            </a:r>
            <a:endParaRPr sz="5000" b="1">
              <a:solidFill>
                <a:srgbClr val="00FFFF"/>
              </a:solidFill>
            </a:endParaRPr>
          </a:p>
        </p:txBody>
      </p:sp>
      <p:sp>
        <p:nvSpPr>
          <p:cNvPr id="97" name="Google Shape;97;p20"/>
          <p:cNvSpPr txBox="1">
            <a:spLocks noGrp="1"/>
          </p:cNvSpPr>
          <p:nvPr>
            <p:ph type="subTitle" idx="1"/>
          </p:nvPr>
        </p:nvSpPr>
        <p:spPr>
          <a:xfrm>
            <a:off x="-146175" y="514500"/>
            <a:ext cx="9373500" cy="4628700"/>
          </a:xfrm>
          <a:prstGeom prst="rect">
            <a:avLst/>
          </a:prstGeom>
        </p:spPr>
        <p:txBody>
          <a:bodyPr spcFirstLastPara="1" wrap="square" lIns="91425" tIns="91425" rIns="91425" bIns="91425" anchor="t" anchorCtr="0">
            <a:noAutofit/>
          </a:bodyPr>
          <a:lstStyle/>
          <a:p>
            <a:pPr marL="457200" lvl="0" indent="-349250" algn="l" rtl="0">
              <a:lnSpc>
                <a:spcPct val="90000"/>
              </a:lnSpc>
              <a:spcBef>
                <a:spcPts val="0"/>
              </a:spcBef>
              <a:spcAft>
                <a:spcPts val="0"/>
              </a:spcAft>
              <a:buClr>
                <a:srgbClr val="FFFF00"/>
              </a:buClr>
              <a:buSzPts val="1900"/>
              <a:buChar char="●"/>
            </a:pPr>
            <a:r>
              <a:rPr lang="en" sz="1800" b="1" u="sng" dirty="0">
                <a:solidFill>
                  <a:srgbClr val="FFFF00"/>
                </a:solidFill>
              </a:rPr>
              <a:t>ACCOUNTABILITY</a:t>
            </a:r>
            <a:r>
              <a:rPr lang="en" sz="1800" dirty="0">
                <a:solidFill>
                  <a:srgbClr val="FFFF00"/>
                </a:solidFill>
              </a:rPr>
              <a:t> - Far too many Christians see this as a cost rather than a benefit, but they are not thinking it through.  By “accountability”, we mean that if a member is overtaken in sin, we are going to lovingly TELL THEM that they are putting their soul, and the soul of others, at risk.  And if they refuse to repent, they will no longer be considered members of this congregation.</a:t>
            </a:r>
            <a:endParaRPr sz="1800" dirty="0">
              <a:solidFill>
                <a:srgbClr val="FFFF00"/>
              </a:solidFill>
            </a:endParaRPr>
          </a:p>
          <a:p>
            <a:pPr marL="457200" lvl="0" indent="-342900" algn="l" rtl="0">
              <a:lnSpc>
                <a:spcPct val="90000"/>
              </a:lnSpc>
              <a:spcBef>
                <a:spcPts val="0"/>
              </a:spcBef>
              <a:spcAft>
                <a:spcPts val="0"/>
              </a:spcAft>
              <a:buClr>
                <a:schemeClr val="dk1"/>
              </a:buClr>
              <a:buSzPts val="1800"/>
              <a:buChar char="●"/>
            </a:pPr>
            <a:r>
              <a:rPr lang="en" sz="1800" dirty="0">
                <a:solidFill>
                  <a:schemeClr val="dk1"/>
                </a:solidFill>
              </a:rPr>
              <a:t>That might sound “bad”, but do we see that this is actually a GREAT thing?  This world and everything that is in it, the devil and his demons, the lost, the unbelievers, the deceived, will be actively TEMPTING you to sin!  To know that there is a spiritual family who will try to SAVE you rather than destroy you is a BENEFIT, not a burden.  This is what family does for family.  This is also needed to purify the body so that these “cancers” do not spread to others.</a:t>
            </a:r>
            <a:endParaRPr sz="1800" dirty="0">
              <a:solidFill>
                <a:schemeClr val="dk1"/>
              </a:solidFill>
            </a:endParaRPr>
          </a:p>
          <a:p>
            <a:pPr marL="457200" lvl="0" indent="-342900" algn="l" rtl="0">
              <a:lnSpc>
                <a:spcPct val="90000"/>
              </a:lnSpc>
              <a:spcBef>
                <a:spcPts val="0"/>
              </a:spcBef>
              <a:spcAft>
                <a:spcPts val="0"/>
              </a:spcAft>
              <a:buClr>
                <a:srgbClr val="00FFFF"/>
              </a:buClr>
              <a:buSzPts val="1800"/>
              <a:buChar char="●"/>
            </a:pPr>
            <a:r>
              <a:rPr lang="en" sz="1800" b="1" u="sng" dirty="0">
                <a:solidFill>
                  <a:srgbClr val="00FFFF"/>
                </a:solidFill>
              </a:rPr>
              <a:t>A LOVING FAMILY</a:t>
            </a:r>
            <a:r>
              <a:rPr lang="en" sz="1800" dirty="0">
                <a:solidFill>
                  <a:srgbClr val="00FFFF"/>
                </a:solidFill>
              </a:rPr>
              <a:t> - This is hard to grasp for those whose experience with their “family” in this world is “toxic”.  These people question the motives of anyone who says they want to “help”, because their experience has shown that everyone is just out for themselves.  But all those “one another” commands that you obey in giving out, you also RECEIVE from your brethren when you are the one who needs those the most.  There is nothing like it here on earth!</a:t>
            </a:r>
            <a:endParaRPr sz="1800" dirty="0">
              <a:solidFill>
                <a:srgbClr val="00FFFF"/>
              </a:solidFill>
            </a:endParaRPr>
          </a:p>
          <a:p>
            <a:pPr marL="457200" lvl="0" indent="-349250" algn="l" rtl="0">
              <a:lnSpc>
                <a:spcPct val="90000"/>
              </a:lnSpc>
              <a:spcBef>
                <a:spcPts val="0"/>
              </a:spcBef>
              <a:spcAft>
                <a:spcPts val="0"/>
              </a:spcAft>
              <a:buClr>
                <a:srgbClr val="FFFF00"/>
              </a:buClr>
              <a:buSzPts val="1900"/>
              <a:buChar char="●"/>
            </a:pPr>
            <a:r>
              <a:rPr lang="en" sz="1800" b="1" u="sng" dirty="0">
                <a:solidFill>
                  <a:srgbClr val="FFFF00"/>
                </a:solidFill>
              </a:rPr>
              <a:t>GROWTH</a:t>
            </a:r>
            <a:r>
              <a:rPr lang="en" sz="1900" dirty="0">
                <a:solidFill>
                  <a:srgbClr val="FFFF00"/>
                </a:solidFill>
              </a:rPr>
              <a:t> - Members have opportunities to serve in ways that “visitors” do not.</a:t>
            </a:r>
            <a:endParaRPr sz="19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ctrTitle"/>
          </p:nvPr>
        </p:nvSpPr>
        <p:spPr>
          <a:xfrm>
            <a:off x="-260975" y="0"/>
            <a:ext cx="9697800" cy="51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b="1">
                <a:solidFill>
                  <a:srgbClr val="00FFFF"/>
                </a:solidFill>
              </a:rPr>
              <a:t>WHO ARE OUR “MEMBERS”?</a:t>
            </a:r>
            <a:endParaRPr sz="5000" b="1">
              <a:solidFill>
                <a:srgbClr val="00FFFF"/>
              </a:solidFill>
            </a:endParaRPr>
          </a:p>
        </p:txBody>
      </p:sp>
      <p:sp>
        <p:nvSpPr>
          <p:cNvPr id="103" name="Google Shape;103;p21"/>
          <p:cNvSpPr txBox="1">
            <a:spLocks noGrp="1"/>
          </p:cNvSpPr>
          <p:nvPr>
            <p:ph type="subTitle" idx="1"/>
          </p:nvPr>
        </p:nvSpPr>
        <p:spPr>
          <a:xfrm>
            <a:off x="-174025" y="387725"/>
            <a:ext cx="9415200" cy="4755600"/>
          </a:xfrm>
          <a:prstGeom prst="rect">
            <a:avLst/>
          </a:prstGeom>
        </p:spPr>
        <p:txBody>
          <a:bodyPr spcFirstLastPara="1" wrap="square" lIns="91425" tIns="91425" rIns="91425" bIns="91425" anchor="t" anchorCtr="0">
            <a:noAutofit/>
          </a:bodyPr>
          <a:lstStyle/>
          <a:p>
            <a:pPr marL="457200" lvl="0" indent="-355600" algn="l" rtl="0">
              <a:lnSpc>
                <a:spcPct val="90000"/>
              </a:lnSpc>
              <a:spcBef>
                <a:spcPts val="0"/>
              </a:spcBef>
              <a:spcAft>
                <a:spcPts val="0"/>
              </a:spcAft>
              <a:buClr>
                <a:srgbClr val="FFFF00"/>
              </a:buClr>
              <a:buSzPts val="2000"/>
              <a:buChar char="●"/>
            </a:pPr>
            <a:r>
              <a:rPr lang="en" sz="2000" dirty="0">
                <a:solidFill>
                  <a:srgbClr val="FFFF00"/>
                </a:solidFill>
              </a:rPr>
              <a:t>I hope we can see how important it is that a group know who its members are.  Elders, as shepherds, must know which sheep are of their own flock.  (</a:t>
            </a:r>
            <a:r>
              <a:rPr lang="en" sz="2000" b="1" u="sng" dirty="0">
                <a:solidFill>
                  <a:srgbClr val="FFFF00"/>
                </a:solidFill>
              </a:rPr>
              <a:t>Acts 20:28</a:t>
            </a:r>
            <a:r>
              <a:rPr lang="en" sz="2000" dirty="0">
                <a:solidFill>
                  <a:srgbClr val="FFFF00"/>
                </a:solidFill>
              </a:rPr>
              <a:t>, </a:t>
            </a:r>
            <a:r>
              <a:rPr lang="en" sz="2000" b="1" u="sng" dirty="0">
                <a:solidFill>
                  <a:srgbClr val="FFFF00"/>
                </a:solidFill>
              </a:rPr>
              <a:t>Heb.13:17</a:t>
            </a:r>
            <a:r>
              <a:rPr lang="en" sz="2000" dirty="0">
                <a:solidFill>
                  <a:srgbClr val="FFFF00"/>
                </a:solidFill>
              </a:rPr>
              <a:t>, </a:t>
            </a:r>
            <a:r>
              <a:rPr lang="en" sz="2000" b="1" u="sng" dirty="0">
                <a:solidFill>
                  <a:srgbClr val="FFFF00"/>
                </a:solidFill>
              </a:rPr>
              <a:t>1 Pet.5:1-5</a:t>
            </a:r>
            <a:r>
              <a:rPr lang="en" sz="2000" dirty="0">
                <a:solidFill>
                  <a:srgbClr val="FFFF00"/>
                </a:solidFill>
              </a:rPr>
              <a:t>)  In like manner, in the absence of elders, we need to know who has committed themselves to work with this group.</a:t>
            </a:r>
            <a:endParaRPr sz="2000" dirty="0">
              <a:solidFill>
                <a:srgbClr val="FFFF00"/>
              </a:solidFill>
            </a:endParaRPr>
          </a:p>
          <a:p>
            <a:pPr marL="457200" lvl="0" indent="-355600" algn="l" rtl="0">
              <a:lnSpc>
                <a:spcPct val="90000"/>
              </a:lnSpc>
              <a:spcBef>
                <a:spcPts val="0"/>
              </a:spcBef>
              <a:spcAft>
                <a:spcPts val="0"/>
              </a:spcAft>
              <a:buClr>
                <a:schemeClr val="dk1"/>
              </a:buClr>
              <a:buSzPts val="2000"/>
              <a:buChar char="●"/>
            </a:pPr>
            <a:r>
              <a:rPr lang="en" sz="2000" dirty="0">
                <a:solidFill>
                  <a:schemeClr val="dk1"/>
                </a:solidFill>
              </a:rPr>
              <a:t>With both my wife and I having been raised “in the church”, as we say, from birth, there is something that we have observed -  “Assumed membership.”</a:t>
            </a:r>
            <a:endParaRPr sz="2000" dirty="0">
              <a:solidFill>
                <a:schemeClr val="dk1"/>
              </a:solidFill>
            </a:endParaRPr>
          </a:p>
          <a:p>
            <a:pPr marL="457200" lvl="0" indent="-355600" algn="l" rtl="0">
              <a:lnSpc>
                <a:spcPct val="90000"/>
              </a:lnSpc>
              <a:spcBef>
                <a:spcPts val="0"/>
              </a:spcBef>
              <a:spcAft>
                <a:spcPts val="0"/>
              </a:spcAft>
              <a:buClr>
                <a:srgbClr val="00FFFF"/>
              </a:buClr>
              <a:buSzPts val="2000"/>
              <a:buChar char="●"/>
            </a:pPr>
            <a:r>
              <a:rPr lang="en" sz="2000" dirty="0">
                <a:solidFill>
                  <a:srgbClr val="00FFFF"/>
                </a:solidFill>
              </a:rPr>
              <a:t>This usually occurs in 3 ways.  1) The child or relative of an existing member is baptized.  They continue to come to assemblies with their family.  The group “assumes” they have joined themself to that work, but no one actually asked them this.  2) The spouse of an existing member is baptized, and the exact same thing occurs.  3) Someone in the community is baptized and attends here, or existing Christians begin to attend our assemblies, and the same assumptions occur.  This is not wise, and can cause “problems” later.</a:t>
            </a:r>
            <a:endParaRPr sz="2000" dirty="0">
              <a:solidFill>
                <a:srgbClr val="00FFFF"/>
              </a:solidFill>
            </a:endParaRPr>
          </a:p>
          <a:p>
            <a:pPr marL="457200" lvl="0" indent="-355600" algn="l" rtl="0">
              <a:lnSpc>
                <a:spcPct val="90000"/>
              </a:lnSpc>
              <a:spcBef>
                <a:spcPts val="0"/>
              </a:spcBef>
              <a:spcAft>
                <a:spcPts val="0"/>
              </a:spcAft>
              <a:buClr>
                <a:srgbClr val="FFFF00"/>
              </a:buClr>
              <a:buSzPts val="2000"/>
              <a:buChar char="●"/>
            </a:pPr>
            <a:r>
              <a:rPr lang="en" sz="2000" dirty="0">
                <a:solidFill>
                  <a:srgbClr val="FFFF00"/>
                </a:solidFill>
              </a:rPr>
              <a:t>Did it occur to anyone - their parents, spouse, family, the elders, the evangelist, to have a study, like this, and then ask them which congregation they would like to join themselves to?  Do YOU know which supposed members at Chatham Heights specifically said they wanted to be members?</a:t>
            </a:r>
            <a:endParaRPr sz="20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2585</Words>
  <Application>Microsoft Office PowerPoint</Application>
  <PresentationFormat>On-screen Show (16:9)</PresentationFormat>
  <Paragraphs>61</Paragraphs>
  <Slides>11</Slides>
  <Notes>11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11</vt:i4>
      </vt:variant>
    </vt:vector>
  </HeadingPairs>
  <TitlesOfParts>
    <vt:vector size="13" baseType="lpstr">
      <vt:lpstr>Arial</vt:lpstr>
      <vt:lpstr>Simple Dark</vt:lpstr>
      <vt:lpstr>CHURCH “MEMBERSHIP”</vt:lpstr>
      <vt:lpstr>Following his example</vt:lpstr>
      <vt:lpstr>“THE” church vs “A” church</vt:lpstr>
      <vt:lpstr>So why are there “churches”?</vt:lpstr>
      <vt:lpstr>Churches have “members”</vt:lpstr>
      <vt:lpstr>What do local members do?</vt:lpstr>
      <vt:lpstr>“COSTS” ANALYSIS</vt:lpstr>
      <vt:lpstr>“BENEFITS” ANALYSIS</vt:lpstr>
      <vt:lpstr>WHO ARE OUR “MEMBERS”?</vt:lpstr>
      <vt:lpstr>A SUGGESTED “PROCESS”?</vt:lpstr>
      <vt:lpstr>WHAT ABOUT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Eric Bridge</dc:creator>
  <cp:lastModifiedBy>Eric Bridge</cp:lastModifiedBy>
  <cp:revision>1</cp:revision>
  <dcterms:modified xsi:type="dcterms:W3CDTF">2026-08-16T04:29:40Z</dcterms:modified>
</cp:coreProperties>
</file>