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9" d="100"/>
          <a:sy n="199" d="100"/>
        </p:scale>
        <p:origin x="3222" y="1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f6a488337c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f6a488337c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6a488337c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6a488337c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f6a488337c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f6a488337c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6a488337c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6a488337c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f6a488337c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f6a488337c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f6a488337c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f6a488337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f6a488337c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f6a488337c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f6a488337c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f6a488337c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f6a488337c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f6a488337c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f6a488337c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f6a488337c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f6a488337c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f6a488337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44125" y="0"/>
            <a:ext cx="9613500" cy="128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A </a:t>
            </a:r>
            <a:r>
              <a:rPr lang="en" sz="5000" b="1" u="sng">
                <a:solidFill>
                  <a:srgbClr val="00FFFF"/>
                </a:solidFill>
              </a:rPr>
              <a:t>MULTITUDE</a:t>
            </a:r>
            <a:r>
              <a:rPr lang="en" sz="5000" b="1">
                <a:solidFill>
                  <a:srgbClr val="00FFFF"/>
                </a:solidFill>
              </a:rPr>
              <a:t> OF COUNSELORS!</a:t>
            </a:r>
            <a:endParaRPr sz="5000" b="1">
              <a:solidFill>
                <a:srgbClr val="00FFFF"/>
              </a:solidFill>
            </a:endParaRPr>
          </a:p>
        </p:txBody>
      </p:sp>
      <p:sp>
        <p:nvSpPr>
          <p:cNvPr id="55" name="Google Shape;55;p13"/>
          <p:cNvSpPr txBox="1">
            <a:spLocks noGrp="1"/>
          </p:cNvSpPr>
          <p:nvPr>
            <p:ph type="subTitle" idx="1"/>
          </p:nvPr>
        </p:nvSpPr>
        <p:spPr>
          <a:xfrm>
            <a:off x="0" y="1288200"/>
            <a:ext cx="9217800" cy="38550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SzPts val="935"/>
              <a:buNone/>
            </a:pPr>
            <a:r>
              <a:rPr lang="en" sz="2125" b="1" u="sng">
                <a:solidFill>
                  <a:srgbClr val="FFFF00"/>
                </a:solidFill>
              </a:rPr>
              <a:t>Neh.8:2-8</a:t>
            </a:r>
            <a:r>
              <a:rPr lang="en" sz="2125"/>
              <a:t> </a:t>
            </a:r>
            <a:r>
              <a:rPr lang="en" sz="2125">
                <a:solidFill>
                  <a:srgbClr val="00FFFF"/>
                </a:solidFill>
              </a:rPr>
              <a:t>(NKJV)</a:t>
            </a:r>
            <a:r>
              <a:rPr lang="en" sz="2125"/>
              <a:t> </a:t>
            </a:r>
            <a:r>
              <a:rPr lang="en" sz="2125" i="1">
                <a:solidFill>
                  <a:schemeClr val="dk1"/>
                </a:solidFill>
              </a:rPr>
              <a:t>“So Ezra the priest brought the Law before the assembly of men and women and all who could hear with understanding on the first day of the seventh month.  Then he read from it in the open square that was in front of the Water Gate from morning until midday, before the men and women and those who could understand; </a:t>
            </a:r>
            <a:r>
              <a:rPr lang="en" sz="2125" i="1" u="sng">
                <a:solidFill>
                  <a:schemeClr val="dk1"/>
                </a:solidFill>
              </a:rPr>
              <a:t>and the ears of all the people were attentive to the Book of the Law</a:t>
            </a:r>
            <a:r>
              <a:rPr lang="en" sz="2125" i="1">
                <a:solidFill>
                  <a:schemeClr val="dk1"/>
                </a:solidFill>
              </a:rPr>
              <a:t>. </a:t>
            </a:r>
            <a:r>
              <a:rPr lang="en" sz="2125">
                <a:solidFill>
                  <a:srgbClr val="FFFF00"/>
                </a:solidFill>
              </a:rPr>
              <a:t>(names)</a:t>
            </a:r>
            <a:r>
              <a:rPr lang="en" sz="2125" i="1">
                <a:solidFill>
                  <a:schemeClr val="dk1"/>
                </a:solidFill>
              </a:rPr>
              <a:t>… 5 And Ezra opened the book in the sight of all the people, for he was standing above all the people; and when he opened it, </a:t>
            </a:r>
            <a:r>
              <a:rPr lang="en" sz="2125" i="1" u="sng">
                <a:solidFill>
                  <a:schemeClr val="dk1"/>
                </a:solidFill>
              </a:rPr>
              <a:t>all the people stood up</a:t>
            </a:r>
            <a:r>
              <a:rPr lang="en" sz="2125" i="1">
                <a:solidFill>
                  <a:schemeClr val="dk1"/>
                </a:solidFill>
              </a:rPr>
              <a:t>. 6 And Ezra blessed the Lord, the great God. </a:t>
            </a:r>
            <a:r>
              <a:rPr lang="en" sz="2125" i="1" u="sng">
                <a:solidFill>
                  <a:schemeClr val="dk1"/>
                </a:solidFill>
              </a:rPr>
              <a:t>Then all the people answered, “Amen, Amen</a:t>
            </a:r>
            <a:r>
              <a:rPr lang="en" sz="2125" i="1">
                <a:solidFill>
                  <a:schemeClr val="dk1"/>
                </a:solidFill>
              </a:rPr>
              <a:t>!” while lifting up their hands. And they bowed their heads and worshiped the Lord with their faces to the ground…. </a:t>
            </a:r>
            <a:r>
              <a:rPr lang="en" sz="2125">
                <a:solidFill>
                  <a:srgbClr val="FFFF00"/>
                </a:solidFill>
              </a:rPr>
              <a:t>(more names)</a:t>
            </a:r>
            <a:r>
              <a:rPr lang="en" sz="2125"/>
              <a:t> </a:t>
            </a:r>
            <a:r>
              <a:rPr lang="en" sz="2125" i="1">
                <a:solidFill>
                  <a:schemeClr val="dk1"/>
                </a:solidFill>
              </a:rPr>
              <a:t>and the Levites, </a:t>
            </a:r>
            <a:r>
              <a:rPr lang="en" sz="2125" i="1" u="sng">
                <a:solidFill>
                  <a:srgbClr val="FFFF00"/>
                </a:solidFill>
              </a:rPr>
              <a:t>helped the people to understand the Law</a:t>
            </a:r>
            <a:r>
              <a:rPr lang="en" sz="2125" i="1">
                <a:solidFill>
                  <a:schemeClr val="dk1"/>
                </a:solidFill>
              </a:rPr>
              <a:t>; and the people stood in their place. 8 So </a:t>
            </a:r>
            <a:r>
              <a:rPr lang="en" sz="2125" i="1" u="sng">
                <a:solidFill>
                  <a:schemeClr val="dk1"/>
                </a:solidFill>
              </a:rPr>
              <a:t>they read distinctly from the book</a:t>
            </a:r>
            <a:r>
              <a:rPr lang="en" sz="2125" i="1">
                <a:solidFill>
                  <a:schemeClr val="dk1"/>
                </a:solidFill>
              </a:rPr>
              <a:t>, in the Law of God; </a:t>
            </a:r>
            <a:r>
              <a:rPr lang="en" sz="2125" i="1" u="sng">
                <a:solidFill>
                  <a:srgbClr val="FFFF00"/>
                </a:solidFill>
              </a:rPr>
              <a:t>and they gave the sense, and helped them to understand the reading</a:t>
            </a:r>
            <a:r>
              <a:rPr lang="en" sz="2125" i="1">
                <a:solidFill>
                  <a:schemeClr val="dk1"/>
                </a:solidFill>
              </a:rPr>
              <a:t>.”</a:t>
            </a:r>
            <a:endParaRPr sz="2125" i="1">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0" y="0"/>
            <a:ext cx="9144000" cy="47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b="1">
                <a:solidFill>
                  <a:srgbClr val="00FFFF"/>
                </a:solidFill>
              </a:rPr>
              <a:t>IN THE BOOK OF ACTS</a:t>
            </a:r>
            <a:endParaRPr sz="4500" b="1">
              <a:solidFill>
                <a:srgbClr val="00FFFF"/>
              </a:solidFill>
            </a:endParaRPr>
          </a:p>
        </p:txBody>
      </p:sp>
      <p:sp>
        <p:nvSpPr>
          <p:cNvPr id="109" name="Google Shape;109;p22"/>
          <p:cNvSpPr txBox="1">
            <a:spLocks noGrp="1"/>
          </p:cNvSpPr>
          <p:nvPr>
            <p:ph type="body" idx="1"/>
          </p:nvPr>
        </p:nvSpPr>
        <p:spPr>
          <a:xfrm>
            <a:off x="-201072" y="353250"/>
            <a:ext cx="9419097" cy="4790100"/>
          </a:xfrm>
          <a:prstGeom prst="rect">
            <a:avLst/>
          </a:prstGeom>
        </p:spPr>
        <p:txBody>
          <a:bodyPr spcFirstLastPara="1" wrap="square" lIns="91425" tIns="91425" rIns="91425" bIns="91425" anchor="t" anchorCtr="0">
            <a:noAutofit/>
          </a:bodyPr>
          <a:lstStyle/>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In </a:t>
            </a:r>
            <a:r>
              <a:rPr lang="en" sz="1900" b="1" u="sng" dirty="0">
                <a:solidFill>
                  <a:srgbClr val="FFFF00"/>
                </a:solidFill>
              </a:rPr>
              <a:t>Acts 2</a:t>
            </a:r>
            <a:r>
              <a:rPr lang="en" sz="1900" dirty="0">
                <a:solidFill>
                  <a:srgbClr val="FFFF00"/>
                </a:solidFill>
              </a:rPr>
              <a:t>, </a:t>
            </a:r>
            <a:r>
              <a:rPr lang="en" sz="1900" b="1" u="sng" dirty="0">
                <a:solidFill>
                  <a:srgbClr val="FFFF00"/>
                </a:solidFill>
              </a:rPr>
              <a:t>3</a:t>
            </a:r>
            <a:r>
              <a:rPr lang="en" sz="1900" dirty="0">
                <a:solidFill>
                  <a:srgbClr val="FFFF00"/>
                </a:solidFill>
              </a:rPr>
              <a:t> and </a:t>
            </a:r>
            <a:r>
              <a:rPr lang="en" sz="1900" b="1" u="sng" dirty="0">
                <a:solidFill>
                  <a:srgbClr val="FFFF00"/>
                </a:solidFill>
              </a:rPr>
              <a:t>10</a:t>
            </a:r>
            <a:r>
              <a:rPr lang="en" sz="1900" dirty="0">
                <a:solidFill>
                  <a:srgbClr val="FFFF00"/>
                </a:solidFill>
              </a:rPr>
              <a:t> the apostle Peter refers to the prophecies that Jesus fulfilled, proving that He is the Christ and our judge.</a:t>
            </a:r>
            <a:endParaRPr sz="1900" dirty="0">
              <a:solidFill>
                <a:srgbClr val="FFFF00"/>
              </a:solidFill>
            </a:endParaRPr>
          </a:p>
          <a:p>
            <a:pPr marL="457200" lvl="0" indent="-349250" algn="l" rtl="0">
              <a:lnSpc>
                <a:spcPct val="90000"/>
              </a:lnSpc>
              <a:spcBef>
                <a:spcPts val="0"/>
              </a:spcBef>
              <a:spcAft>
                <a:spcPts val="0"/>
              </a:spcAft>
              <a:buClr>
                <a:schemeClr val="dk1"/>
              </a:buClr>
              <a:buSzPts val="1900"/>
              <a:buChar char="●"/>
            </a:pPr>
            <a:r>
              <a:rPr lang="en" sz="1900" dirty="0">
                <a:solidFill>
                  <a:schemeClr val="dk1"/>
                </a:solidFill>
              </a:rPr>
              <a:t>In</a:t>
            </a:r>
            <a:r>
              <a:rPr lang="en" sz="1900" dirty="0">
                <a:solidFill>
                  <a:srgbClr val="FFFF00"/>
                </a:solidFill>
              </a:rPr>
              <a:t> </a:t>
            </a:r>
            <a:r>
              <a:rPr lang="en" sz="1900" b="1" u="sng" dirty="0">
                <a:solidFill>
                  <a:srgbClr val="FFFF00"/>
                </a:solidFill>
              </a:rPr>
              <a:t>Acts 4:11</a:t>
            </a:r>
            <a:r>
              <a:rPr lang="en" sz="1900" dirty="0">
                <a:solidFill>
                  <a:srgbClr val="FFFF00"/>
                </a:solidFill>
              </a:rPr>
              <a:t>, </a:t>
            </a:r>
            <a:r>
              <a:rPr lang="en" sz="1900" dirty="0">
                <a:solidFill>
                  <a:schemeClr val="dk1"/>
                </a:solidFill>
              </a:rPr>
              <a:t>Peter referred the Sanhedrin Council to what was prophesied about Jesus in</a:t>
            </a:r>
            <a:r>
              <a:rPr lang="en" sz="1900" dirty="0">
                <a:solidFill>
                  <a:srgbClr val="FFFF00"/>
                </a:solidFill>
              </a:rPr>
              <a:t> </a:t>
            </a:r>
            <a:r>
              <a:rPr lang="en" sz="1900" b="1" u="sng" dirty="0">
                <a:solidFill>
                  <a:srgbClr val="FFFF00"/>
                </a:solidFill>
              </a:rPr>
              <a:t>Psalm 110</a:t>
            </a:r>
            <a:r>
              <a:rPr lang="en" sz="1900" dirty="0">
                <a:solidFill>
                  <a:srgbClr val="FFFF00"/>
                </a:solidFill>
              </a:rPr>
              <a:t>.</a:t>
            </a:r>
            <a:endParaRPr sz="1900" dirty="0">
              <a:solidFill>
                <a:srgbClr val="FFFF00"/>
              </a:solidFill>
            </a:endParaRPr>
          </a:p>
          <a:p>
            <a:pPr marL="457200" lvl="0" indent="-349250" algn="l" rtl="0">
              <a:lnSpc>
                <a:spcPct val="90000"/>
              </a:lnSpc>
              <a:spcBef>
                <a:spcPts val="0"/>
              </a:spcBef>
              <a:spcAft>
                <a:spcPts val="0"/>
              </a:spcAft>
              <a:buClr>
                <a:srgbClr val="00FFFF"/>
              </a:buClr>
              <a:buSzPts val="1900"/>
              <a:buChar char="●"/>
            </a:pPr>
            <a:r>
              <a:rPr lang="en" sz="1900" dirty="0">
                <a:solidFill>
                  <a:srgbClr val="00FFFF"/>
                </a:solidFill>
              </a:rPr>
              <a:t>In</a:t>
            </a:r>
            <a:r>
              <a:rPr lang="en" sz="1900" dirty="0">
                <a:solidFill>
                  <a:srgbClr val="FFFF00"/>
                </a:solidFill>
              </a:rPr>
              <a:t> </a:t>
            </a:r>
            <a:r>
              <a:rPr lang="en" sz="1900" b="1" u="sng" dirty="0">
                <a:solidFill>
                  <a:srgbClr val="FFFF00"/>
                </a:solidFill>
              </a:rPr>
              <a:t>Acts 8:27-31</a:t>
            </a:r>
            <a:r>
              <a:rPr lang="en" sz="1900" dirty="0">
                <a:solidFill>
                  <a:srgbClr val="FFFF00"/>
                </a:solidFill>
              </a:rPr>
              <a:t>, </a:t>
            </a:r>
            <a:r>
              <a:rPr lang="en" sz="1900" dirty="0">
                <a:solidFill>
                  <a:srgbClr val="00FFFF"/>
                </a:solidFill>
              </a:rPr>
              <a:t>Philip was asked by an Ethiopian eunuch to ride with him and explain</a:t>
            </a:r>
            <a:r>
              <a:rPr lang="en" sz="1900" dirty="0">
                <a:solidFill>
                  <a:srgbClr val="FFFF00"/>
                </a:solidFill>
              </a:rPr>
              <a:t> </a:t>
            </a:r>
            <a:r>
              <a:rPr lang="en" sz="1900" b="1" u="sng" dirty="0">
                <a:solidFill>
                  <a:srgbClr val="FFFF00"/>
                </a:solidFill>
              </a:rPr>
              <a:t>Isaiah 53</a:t>
            </a:r>
            <a:r>
              <a:rPr lang="en" sz="1900" dirty="0">
                <a:solidFill>
                  <a:srgbClr val="FFFF00"/>
                </a:solidFill>
              </a:rPr>
              <a:t>, </a:t>
            </a:r>
            <a:r>
              <a:rPr lang="en" sz="1900" dirty="0">
                <a:solidFill>
                  <a:srgbClr val="00FFFF"/>
                </a:solidFill>
              </a:rPr>
              <a:t>resulting in the eunuch’s salvation.</a:t>
            </a:r>
            <a:endParaRPr sz="1900" dirty="0">
              <a:solidFill>
                <a:srgbClr val="00FFFF"/>
              </a:solidFill>
            </a:endParaRPr>
          </a:p>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In </a:t>
            </a:r>
            <a:r>
              <a:rPr lang="en" sz="1900" b="1" u="sng" dirty="0">
                <a:solidFill>
                  <a:srgbClr val="FFFF00"/>
                </a:solidFill>
              </a:rPr>
              <a:t>Acts 13:14-41</a:t>
            </a:r>
            <a:r>
              <a:rPr lang="en" sz="1900" dirty="0">
                <a:solidFill>
                  <a:srgbClr val="FFFF00"/>
                </a:solidFill>
              </a:rPr>
              <a:t>, after attending the reading of the Law in the local synagogue, Paul showed them, from the Old Testament scriptures, that Jesus was the Christ.</a:t>
            </a:r>
            <a:endParaRPr sz="1900" dirty="0">
              <a:solidFill>
                <a:srgbClr val="FFFF00"/>
              </a:solidFill>
            </a:endParaRPr>
          </a:p>
          <a:p>
            <a:pPr marL="457200" lvl="0" indent="-349250" algn="l" rtl="0">
              <a:lnSpc>
                <a:spcPct val="90000"/>
              </a:lnSpc>
              <a:spcBef>
                <a:spcPts val="0"/>
              </a:spcBef>
              <a:spcAft>
                <a:spcPts val="0"/>
              </a:spcAft>
              <a:buClr>
                <a:schemeClr val="dk1"/>
              </a:buClr>
              <a:buSzPts val="1900"/>
              <a:buChar char="●"/>
            </a:pPr>
            <a:r>
              <a:rPr lang="en" sz="1900" dirty="0">
                <a:solidFill>
                  <a:schemeClr val="dk1"/>
                </a:solidFill>
              </a:rPr>
              <a:t>In</a:t>
            </a:r>
            <a:r>
              <a:rPr lang="en" sz="1900" dirty="0">
                <a:solidFill>
                  <a:srgbClr val="FFFF00"/>
                </a:solidFill>
              </a:rPr>
              <a:t> </a:t>
            </a:r>
            <a:r>
              <a:rPr lang="en" sz="1900" b="1" u="sng" dirty="0">
                <a:solidFill>
                  <a:srgbClr val="FFFF00"/>
                </a:solidFill>
              </a:rPr>
              <a:t>Acts 15:12-17</a:t>
            </a:r>
            <a:r>
              <a:rPr lang="en" sz="1900" dirty="0">
                <a:solidFill>
                  <a:srgbClr val="FFFF00"/>
                </a:solidFill>
              </a:rPr>
              <a:t>, </a:t>
            </a:r>
            <a:r>
              <a:rPr lang="en" sz="1900" dirty="0">
                <a:solidFill>
                  <a:schemeClr val="dk1"/>
                </a:solidFill>
              </a:rPr>
              <a:t>in a debate about whether Gentiles needed to keep the Law of Moses to be saved, James answered with Old Testament prophecy.</a:t>
            </a:r>
            <a:endParaRPr sz="1900" dirty="0">
              <a:solidFill>
                <a:schemeClr val="dk1"/>
              </a:solidFill>
            </a:endParaRPr>
          </a:p>
          <a:p>
            <a:pPr marL="457200" lvl="0" indent="-349250" algn="l" rtl="0">
              <a:lnSpc>
                <a:spcPct val="90000"/>
              </a:lnSpc>
              <a:spcBef>
                <a:spcPts val="0"/>
              </a:spcBef>
              <a:spcAft>
                <a:spcPts val="0"/>
              </a:spcAft>
              <a:buClr>
                <a:srgbClr val="00FFFF"/>
              </a:buClr>
              <a:buSzPts val="1900"/>
              <a:buChar char="●"/>
            </a:pPr>
            <a:r>
              <a:rPr lang="en" sz="1900" dirty="0">
                <a:solidFill>
                  <a:srgbClr val="00FFFF"/>
                </a:solidFill>
              </a:rPr>
              <a:t>In</a:t>
            </a:r>
            <a:r>
              <a:rPr lang="en" sz="1900" dirty="0">
                <a:solidFill>
                  <a:srgbClr val="FFFF00"/>
                </a:solidFill>
              </a:rPr>
              <a:t> </a:t>
            </a:r>
            <a:r>
              <a:rPr lang="en" sz="1900" b="1" u="sng" dirty="0">
                <a:solidFill>
                  <a:srgbClr val="FFFF00"/>
                </a:solidFill>
              </a:rPr>
              <a:t>Acts 17:10-12</a:t>
            </a:r>
            <a:r>
              <a:rPr lang="en" sz="1900" dirty="0">
                <a:solidFill>
                  <a:srgbClr val="FFFF00"/>
                </a:solidFill>
              </a:rPr>
              <a:t>, </a:t>
            </a:r>
            <a:r>
              <a:rPr lang="en" sz="1900" dirty="0">
                <a:solidFill>
                  <a:srgbClr val="00FFFF"/>
                </a:solidFill>
              </a:rPr>
              <a:t>those in Berea searched those Old Testament scrolls every day to confirm that what Paul was teaching about Jesus was true.</a:t>
            </a:r>
            <a:endParaRPr sz="1900" dirty="0">
              <a:solidFill>
                <a:srgbClr val="00FFFF"/>
              </a:solidFill>
            </a:endParaRPr>
          </a:p>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In </a:t>
            </a:r>
            <a:r>
              <a:rPr lang="en" sz="1900" b="1" u="sng" dirty="0">
                <a:solidFill>
                  <a:srgbClr val="FFFF00"/>
                </a:solidFill>
              </a:rPr>
              <a:t>Acts 18:24-28</a:t>
            </a:r>
            <a:r>
              <a:rPr lang="en" sz="1900" dirty="0">
                <a:solidFill>
                  <a:srgbClr val="FFFF00"/>
                </a:solidFill>
              </a:rPr>
              <a:t>, a well-intentioned man named Apollos was accidentally teaching incomplete information about the Christ.  Aquila and Priscilla heard this and taught him the truth.  And Apollos went on with this new knowledge to teach many others the gospel, from the scriptures, in places like Corinth.</a:t>
            </a:r>
            <a:endParaRPr sz="1900" dirty="0">
              <a:solidFill>
                <a:srgbClr val="FFFF00"/>
              </a:solidFill>
            </a:endParaRPr>
          </a:p>
          <a:p>
            <a:pPr marL="457200" lvl="0" indent="-349250" algn="l" rtl="0">
              <a:lnSpc>
                <a:spcPct val="90000"/>
              </a:lnSpc>
              <a:spcBef>
                <a:spcPts val="0"/>
              </a:spcBef>
              <a:spcAft>
                <a:spcPts val="0"/>
              </a:spcAft>
              <a:buClr>
                <a:schemeClr val="dk1"/>
              </a:buClr>
              <a:buSzPts val="1900"/>
              <a:buChar char="●"/>
            </a:pPr>
            <a:r>
              <a:rPr lang="en" sz="1900" dirty="0">
                <a:solidFill>
                  <a:schemeClr val="dk1"/>
                </a:solidFill>
              </a:rPr>
              <a:t>In</a:t>
            </a:r>
            <a:r>
              <a:rPr lang="en" sz="1900" dirty="0">
                <a:solidFill>
                  <a:srgbClr val="FFFF00"/>
                </a:solidFill>
              </a:rPr>
              <a:t> </a:t>
            </a:r>
            <a:r>
              <a:rPr lang="en" sz="1900" b="1" u="sng" dirty="0">
                <a:solidFill>
                  <a:srgbClr val="FFFF00"/>
                </a:solidFill>
              </a:rPr>
              <a:t>Acts 28:23-29</a:t>
            </a:r>
            <a:r>
              <a:rPr lang="en" sz="1900" dirty="0">
                <a:solidFill>
                  <a:srgbClr val="FFFF00"/>
                </a:solidFill>
              </a:rPr>
              <a:t>, </a:t>
            </a:r>
            <a:r>
              <a:rPr lang="en" sz="1900" dirty="0">
                <a:solidFill>
                  <a:schemeClr val="dk1"/>
                </a:solidFill>
              </a:rPr>
              <a:t>Paul, imprisoned, studied prophecies with many visiting Jews.  Some of them were converted and saved because of their presence there!</a:t>
            </a:r>
            <a:endParaRPr sz="19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0" y="0"/>
            <a:ext cx="9144000" cy="47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WHAT ABOUT </a:t>
            </a:r>
            <a:r>
              <a:rPr lang="en" sz="5000" b="1" u="sng">
                <a:solidFill>
                  <a:srgbClr val="00FFFF"/>
                </a:solidFill>
              </a:rPr>
              <a:t>YOU</a:t>
            </a:r>
            <a:r>
              <a:rPr lang="en" sz="5000" b="1">
                <a:solidFill>
                  <a:srgbClr val="00FFFF"/>
                </a:solidFill>
              </a:rPr>
              <a:t>?</a:t>
            </a:r>
            <a:endParaRPr sz="5000" b="1">
              <a:solidFill>
                <a:srgbClr val="00FFFF"/>
              </a:solidFill>
            </a:endParaRPr>
          </a:p>
        </p:txBody>
      </p:sp>
      <p:sp>
        <p:nvSpPr>
          <p:cNvPr id="115" name="Google Shape;115;p23"/>
          <p:cNvSpPr txBox="1">
            <a:spLocks noGrp="1"/>
          </p:cNvSpPr>
          <p:nvPr>
            <p:ph type="body" idx="1"/>
          </p:nvPr>
        </p:nvSpPr>
        <p:spPr>
          <a:xfrm>
            <a:off x="-146175" y="511600"/>
            <a:ext cx="9364200" cy="46317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Do YOU see the immense benefit and blessing that comes from us opening the word and trying to understand it together?</a:t>
            </a:r>
            <a:endParaRPr sz="2200">
              <a:solidFill>
                <a:srgbClr val="FFFF00"/>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What does God’s word say about those who are not willing to listen to instruction?</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Prov.15:32</a:t>
            </a:r>
            <a:r>
              <a:rPr lang="en" sz="2200">
                <a:solidFill>
                  <a:srgbClr val="FFFF00"/>
                </a:solidFill>
              </a:rPr>
              <a:t> </a:t>
            </a:r>
            <a:r>
              <a:rPr lang="en" sz="2200" i="1">
                <a:solidFill>
                  <a:schemeClr val="dk1"/>
                </a:solidFill>
              </a:rPr>
              <a:t>“He who disdains instruction </a:t>
            </a:r>
            <a:r>
              <a:rPr lang="en" sz="2200" i="1" u="sng">
                <a:solidFill>
                  <a:schemeClr val="dk1"/>
                </a:solidFill>
              </a:rPr>
              <a:t>despises his own soul</a:t>
            </a:r>
            <a:r>
              <a:rPr lang="en" sz="2200" i="1">
                <a:solidFill>
                  <a:schemeClr val="dk1"/>
                </a:solidFill>
              </a:rPr>
              <a:t>, but he who heeds rebuke gets understanding.”</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In </a:t>
            </a:r>
            <a:r>
              <a:rPr lang="en" sz="2200" b="1" u="sng">
                <a:solidFill>
                  <a:srgbClr val="FFFF00"/>
                </a:solidFill>
              </a:rPr>
              <a:t>Proverbs 5</a:t>
            </a:r>
            <a:r>
              <a:rPr lang="en" sz="2200">
                <a:solidFill>
                  <a:srgbClr val="FFFF00"/>
                </a:solidFill>
              </a:rPr>
              <a:t>, the foolish ones realizes, too late, what they missed out on.  </a:t>
            </a:r>
            <a:r>
              <a:rPr lang="en" sz="2200" b="1" u="sng">
                <a:solidFill>
                  <a:srgbClr val="FFFF00"/>
                </a:solidFill>
              </a:rPr>
              <a:t>Prov.5:12</a:t>
            </a:r>
            <a:r>
              <a:rPr lang="en" sz="2200">
                <a:solidFill>
                  <a:srgbClr val="FFFF00"/>
                </a:solidFill>
              </a:rPr>
              <a:t> </a:t>
            </a:r>
            <a:r>
              <a:rPr lang="en" sz="2200" i="1">
                <a:solidFill>
                  <a:schemeClr val="dk1"/>
                </a:solidFill>
              </a:rPr>
              <a:t>“And say: “</a:t>
            </a:r>
            <a:r>
              <a:rPr lang="en" sz="2200" i="1" u="sng">
                <a:solidFill>
                  <a:schemeClr val="dk1"/>
                </a:solidFill>
              </a:rPr>
              <a:t>How I have hated instruction</a:t>
            </a:r>
            <a:r>
              <a:rPr lang="en" sz="2200" i="1">
                <a:solidFill>
                  <a:schemeClr val="dk1"/>
                </a:solidFill>
              </a:rPr>
              <a:t>, and my heart despised correction!”</a:t>
            </a:r>
            <a:r>
              <a:rPr lang="en" sz="2200">
                <a:solidFill>
                  <a:srgbClr val="FFFF00"/>
                </a:solidFill>
              </a:rPr>
              <a:t>  </a:t>
            </a:r>
            <a:r>
              <a:rPr lang="en" sz="2200" b="1" u="sng">
                <a:solidFill>
                  <a:srgbClr val="FFFF00"/>
                </a:solidFill>
              </a:rPr>
              <a:t>Prov.5:23</a:t>
            </a:r>
            <a:r>
              <a:rPr lang="en" sz="2200">
                <a:solidFill>
                  <a:srgbClr val="FFFF00"/>
                </a:solidFill>
              </a:rPr>
              <a:t> </a:t>
            </a:r>
            <a:r>
              <a:rPr lang="en" sz="2200" i="1">
                <a:solidFill>
                  <a:schemeClr val="dk1"/>
                </a:solidFill>
              </a:rPr>
              <a:t>“</a:t>
            </a:r>
            <a:r>
              <a:rPr lang="en" sz="2200" i="1" u="sng">
                <a:solidFill>
                  <a:schemeClr val="dk1"/>
                </a:solidFill>
              </a:rPr>
              <a:t>He shall die for lack of instruction</a:t>
            </a:r>
            <a:r>
              <a:rPr lang="en" sz="2200" i="1">
                <a:solidFill>
                  <a:schemeClr val="dk1"/>
                </a:solidFill>
              </a:rPr>
              <a:t>, and in the greatness of his folly he shall go astray.”</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Prov.19:27</a:t>
            </a:r>
            <a:r>
              <a:rPr lang="en" sz="2200">
                <a:solidFill>
                  <a:srgbClr val="FFFF00"/>
                </a:solidFill>
              </a:rPr>
              <a:t> </a:t>
            </a:r>
            <a:r>
              <a:rPr lang="en" sz="2200" i="1">
                <a:solidFill>
                  <a:schemeClr val="dk1"/>
                </a:solidFill>
              </a:rPr>
              <a:t>“Cease listening to instruction, my son, and </a:t>
            </a:r>
            <a:r>
              <a:rPr lang="en" sz="2200" i="1" u="sng">
                <a:solidFill>
                  <a:schemeClr val="dk1"/>
                </a:solidFill>
              </a:rPr>
              <a:t>you will stray from the words of knowledge</a:t>
            </a:r>
            <a:r>
              <a:rPr lang="en" sz="2200" i="1">
                <a:solidFill>
                  <a:schemeClr val="dk1"/>
                </a:solidFill>
              </a:rPr>
              <a:t>.”</a:t>
            </a:r>
            <a:endParaRPr sz="2200" i="1">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Why do some people find what Jesus teaches so hard to understand?</a:t>
            </a:r>
            <a:r>
              <a:rPr lang="en" sz="2200">
                <a:solidFill>
                  <a:srgbClr val="FFFF00"/>
                </a:solidFill>
              </a:rPr>
              <a:t>  </a:t>
            </a:r>
            <a:r>
              <a:rPr lang="en" sz="2200" b="1" u="sng">
                <a:solidFill>
                  <a:srgbClr val="FFFF00"/>
                </a:solidFill>
              </a:rPr>
              <a:t>Jn.8:43</a:t>
            </a:r>
            <a:r>
              <a:rPr lang="en" sz="2200">
                <a:solidFill>
                  <a:srgbClr val="FFFF00"/>
                </a:solidFill>
              </a:rPr>
              <a:t> </a:t>
            </a:r>
            <a:r>
              <a:rPr lang="en" sz="2200" i="1">
                <a:solidFill>
                  <a:schemeClr val="dk1"/>
                </a:solidFill>
              </a:rPr>
              <a:t>“Why do you not understand My speech? Because </a:t>
            </a:r>
            <a:r>
              <a:rPr lang="en" sz="2200" i="1" u="sng">
                <a:solidFill>
                  <a:schemeClr val="dk1"/>
                </a:solidFill>
              </a:rPr>
              <a:t>you are not able to listen to My word</a:t>
            </a:r>
            <a:r>
              <a:rPr lang="en" sz="2200" i="1">
                <a:solidFill>
                  <a:schemeClr val="dk1"/>
                </a:solidFill>
              </a:rPr>
              <a:t>.”</a:t>
            </a:r>
            <a:r>
              <a:rPr lang="en" sz="2200">
                <a:solidFill>
                  <a:srgbClr val="FFFF00"/>
                </a:solidFill>
              </a:rPr>
              <a:t>  </a:t>
            </a:r>
            <a:r>
              <a:rPr lang="en" sz="2200">
                <a:solidFill>
                  <a:srgbClr val="00FFFF"/>
                </a:solidFill>
              </a:rPr>
              <a:t>Can this be said of YOU?</a:t>
            </a:r>
            <a:endParaRPr sz="22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146175" y="0"/>
            <a:ext cx="9448200" cy="51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OPPORTUNITY OR BURDEN?</a:t>
            </a:r>
            <a:endParaRPr sz="7800" b="1">
              <a:solidFill>
                <a:srgbClr val="00FFFF"/>
              </a:solidFill>
            </a:endParaRPr>
          </a:p>
        </p:txBody>
      </p:sp>
      <p:sp>
        <p:nvSpPr>
          <p:cNvPr id="121" name="Google Shape;121;p24"/>
          <p:cNvSpPr txBox="1">
            <a:spLocks noGrp="1"/>
          </p:cNvSpPr>
          <p:nvPr>
            <p:ph type="body" idx="1"/>
          </p:nvPr>
        </p:nvSpPr>
        <p:spPr>
          <a:xfrm>
            <a:off x="-182725" y="383700"/>
            <a:ext cx="9400800" cy="47598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a:solidFill>
                  <a:srgbClr val="FFFF00"/>
                </a:solidFill>
              </a:rPr>
              <a:t>I think some Christians here are somehow under the impression that this congregation assembles together only 1 hour per week - 10:30 AM Sundays.</a:t>
            </a:r>
            <a:endParaRPr sz="200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Wrong.  The leaders of this congregation, from the moment it was established over 50 years ago, asked its members to assemble SEVERAL hours per week, for bible study.  In fact for much of that time I believe they also had a Sunday evening assembly too.</a:t>
            </a:r>
            <a:endParaRPr sz="200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a:solidFill>
                  <a:srgbClr val="00FFFF"/>
                </a:solidFill>
              </a:rPr>
              <a:t>The problem isn’t just you are not here for those studies.  The bigger problem is that you don’t WANT to be here, or at least not as much as you want something else more.  And what are our children and new Christians seeing?</a:t>
            </a:r>
            <a:endParaRPr sz="200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a:solidFill>
                  <a:srgbClr val="FFFF00"/>
                </a:solidFill>
              </a:rPr>
              <a:t>When you pray to God, and you know that your brethren were studying scripture together and you were not there, do you tell God the reason?  Do you have good reason, from scripture, to believe that He accepts that reason?  Be honest - When ELSE during the week do you crack open your bible?</a:t>
            </a:r>
            <a:endParaRPr sz="2000">
              <a:solidFill>
                <a:srgbClr val="FFFF00"/>
              </a:solidFill>
            </a:endParaRPr>
          </a:p>
          <a:p>
            <a:pPr marL="457200" lvl="0" indent="-355600" algn="l" rtl="0">
              <a:lnSpc>
                <a:spcPct val="90000"/>
              </a:lnSpc>
              <a:spcBef>
                <a:spcPts val="0"/>
              </a:spcBef>
              <a:spcAft>
                <a:spcPts val="0"/>
              </a:spcAft>
              <a:buClr>
                <a:srgbClr val="FFFF00"/>
              </a:buClr>
              <a:buSzPts val="2000"/>
              <a:buChar char="●"/>
            </a:pPr>
            <a:r>
              <a:rPr lang="en" sz="2000" b="1" u="sng">
                <a:solidFill>
                  <a:srgbClr val="FFFF00"/>
                </a:solidFill>
              </a:rPr>
              <a:t>Matt.26:40</a:t>
            </a:r>
            <a:r>
              <a:rPr lang="en" sz="2000">
                <a:solidFill>
                  <a:srgbClr val="FFFF00"/>
                </a:solidFill>
              </a:rPr>
              <a:t> </a:t>
            </a:r>
            <a:r>
              <a:rPr lang="en" sz="2000" i="1">
                <a:solidFill>
                  <a:schemeClr val="dk1"/>
                </a:solidFill>
              </a:rPr>
              <a:t>“Then He came to the disciples and </a:t>
            </a:r>
            <a:r>
              <a:rPr lang="en" sz="2000" i="1" u="sng">
                <a:solidFill>
                  <a:schemeClr val="dk1"/>
                </a:solidFill>
              </a:rPr>
              <a:t>found them sleeping</a:t>
            </a:r>
            <a:r>
              <a:rPr lang="en" sz="2000" i="1">
                <a:solidFill>
                  <a:schemeClr val="dk1"/>
                </a:solidFill>
              </a:rPr>
              <a:t>, and said to Peter, “What! </a:t>
            </a:r>
            <a:r>
              <a:rPr lang="en" sz="2000" i="1" u="sng">
                <a:solidFill>
                  <a:schemeClr val="dk1"/>
                </a:solidFill>
              </a:rPr>
              <a:t>Could you not watch with Me one hour</a:t>
            </a:r>
            <a:r>
              <a:rPr lang="en" sz="2000" i="1">
                <a:solidFill>
                  <a:schemeClr val="dk1"/>
                </a:solidFill>
              </a:rPr>
              <a:t>?”</a:t>
            </a:r>
            <a:endParaRPr sz="2000" i="1">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a:solidFill>
                  <a:srgbClr val="00FFFF"/>
                </a:solidFill>
              </a:rPr>
              <a:t>We’ll watch/read books, shows, sports, concerts, games, videos for </a:t>
            </a:r>
            <a:r>
              <a:rPr lang="en" sz="2000" b="1">
                <a:solidFill>
                  <a:srgbClr val="00FFFF"/>
                </a:solidFill>
              </a:rPr>
              <a:t>HOURS</a:t>
            </a:r>
            <a:r>
              <a:rPr lang="en" sz="2000">
                <a:solidFill>
                  <a:srgbClr val="00FFFF"/>
                </a:solidFill>
              </a:rPr>
              <a:t>!</a:t>
            </a:r>
            <a:endParaRPr sz="200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a:solidFill>
                  <a:srgbClr val="FFFF00"/>
                </a:solidFill>
              </a:rPr>
              <a:t>Would you want Jesus to return during our hour of study that you missed?</a:t>
            </a:r>
            <a:endParaRPr sz="20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0" y="0"/>
            <a:ext cx="9144000" cy="132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HOW IMPORTANT IS </a:t>
            </a:r>
            <a:r>
              <a:rPr lang="en" sz="5000" b="1" u="sng">
                <a:solidFill>
                  <a:srgbClr val="00FFFF"/>
                </a:solidFill>
              </a:rPr>
              <a:t>GROUP</a:t>
            </a:r>
            <a:r>
              <a:rPr lang="en" sz="5000" b="1">
                <a:solidFill>
                  <a:srgbClr val="00FFFF"/>
                </a:solidFill>
              </a:rPr>
              <a:t> BIBLE STUDY?</a:t>
            </a:r>
            <a:endParaRPr sz="5000" b="1">
              <a:solidFill>
                <a:srgbClr val="00FFFF"/>
              </a:solidFill>
            </a:endParaRPr>
          </a:p>
        </p:txBody>
      </p:sp>
      <p:sp>
        <p:nvSpPr>
          <p:cNvPr id="61" name="Google Shape;61;p14"/>
          <p:cNvSpPr txBox="1">
            <a:spLocks noGrp="1"/>
          </p:cNvSpPr>
          <p:nvPr>
            <p:ph type="body" idx="1"/>
          </p:nvPr>
        </p:nvSpPr>
        <p:spPr>
          <a:xfrm>
            <a:off x="-146175" y="1245525"/>
            <a:ext cx="9290100" cy="3897900"/>
          </a:xfrm>
          <a:prstGeom prst="rect">
            <a:avLst/>
          </a:prstGeom>
        </p:spPr>
        <p:txBody>
          <a:bodyPr spcFirstLastPara="1" wrap="square" lIns="91425" tIns="91425" rIns="91425" bIns="91425" anchor="t" anchorCtr="0">
            <a:noAutofit/>
          </a:bodyPr>
          <a:lstStyle/>
          <a:p>
            <a:pPr marL="457200" lvl="0" indent="-374650" algn="l" rtl="0">
              <a:lnSpc>
                <a:spcPct val="90000"/>
              </a:lnSpc>
              <a:spcBef>
                <a:spcPts val="0"/>
              </a:spcBef>
              <a:spcAft>
                <a:spcPts val="0"/>
              </a:spcAft>
              <a:buClr>
                <a:srgbClr val="FFFF00"/>
              </a:buClr>
              <a:buSzPts val="2300"/>
              <a:buChar char="●"/>
            </a:pPr>
            <a:r>
              <a:rPr lang="en" sz="2300" b="1" u="sng">
                <a:solidFill>
                  <a:srgbClr val="FFFF00"/>
                </a:solidFill>
              </a:rPr>
              <a:t>Prov.11:14</a:t>
            </a:r>
            <a:r>
              <a:rPr lang="en" sz="2300"/>
              <a:t> </a:t>
            </a:r>
            <a:r>
              <a:rPr lang="en" sz="2300" i="1">
                <a:solidFill>
                  <a:schemeClr val="dk1"/>
                </a:solidFill>
              </a:rPr>
              <a:t>“Where there is no counsel, the people fall; but </a:t>
            </a:r>
            <a:r>
              <a:rPr lang="en" sz="2300" i="1" u="sng">
                <a:solidFill>
                  <a:schemeClr val="dk1"/>
                </a:solidFill>
              </a:rPr>
              <a:t>in the multitude of counselors there is safety</a:t>
            </a:r>
            <a:r>
              <a:rPr lang="en" sz="2300" i="1">
                <a:solidFill>
                  <a:schemeClr val="dk1"/>
                </a:solidFill>
              </a:rPr>
              <a:t>.”</a:t>
            </a:r>
            <a:endParaRPr sz="2300" i="1">
              <a:solidFill>
                <a:schemeClr val="dk1"/>
              </a:solidFill>
            </a:endParaRPr>
          </a:p>
          <a:p>
            <a:pPr marL="457200" lvl="0" indent="-374650" algn="l" rtl="0">
              <a:lnSpc>
                <a:spcPct val="90000"/>
              </a:lnSpc>
              <a:spcBef>
                <a:spcPts val="0"/>
              </a:spcBef>
              <a:spcAft>
                <a:spcPts val="0"/>
              </a:spcAft>
              <a:buClr>
                <a:srgbClr val="00FFFF"/>
              </a:buClr>
              <a:buSzPts val="2300"/>
              <a:buChar char="●"/>
            </a:pPr>
            <a:r>
              <a:rPr lang="en" sz="2300">
                <a:solidFill>
                  <a:srgbClr val="00FFFF"/>
                </a:solidFill>
              </a:rPr>
              <a:t>Too often we only think of verses like this in political terms, or someone being willing to ask advice from others before making a decision.  But doesn’t it apply to learning the God’s will together also?</a:t>
            </a:r>
            <a:endParaRPr sz="2300">
              <a:solidFill>
                <a:srgbClr val="00FFFF"/>
              </a:solidFill>
            </a:endParaRPr>
          </a:p>
          <a:p>
            <a:pPr marL="457200" lvl="0" indent="-374650" algn="l" rtl="0">
              <a:lnSpc>
                <a:spcPct val="90000"/>
              </a:lnSpc>
              <a:spcBef>
                <a:spcPts val="0"/>
              </a:spcBef>
              <a:spcAft>
                <a:spcPts val="0"/>
              </a:spcAft>
              <a:buClr>
                <a:srgbClr val="FFFF00"/>
              </a:buClr>
              <a:buSzPts val="2300"/>
              <a:buChar char="●"/>
            </a:pPr>
            <a:r>
              <a:rPr lang="en" sz="2300" b="1" u="sng">
                <a:solidFill>
                  <a:srgbClr val="FFFF00"/>
                </a:solidFill>
              </a:rPr>
              <a:t>Prov.15:22</a:t>
            </a:r>
            <a:r>
              <a:rPr lang="en" sz="2300">
                <a:solidFill>
                  <a:srgbClr val="00FFFF"/>
                </a:solidFill>
              </a:rPr>
              <a:t> </a:t>
            </a:r>
            <a:r>
              <a:rPr lang="en" sz="2300" i="1">
                <a:solidFill>
                  <a:schemeClr val="dk1"/>
                </a:solidFill>
              </a:rPr>
              <a:t>“</a:t>
            </a:r>
            <a:r>
              <a:rPr lang="en" sz="2300" i="1" u="sng">
                <a:solidFill>
                  <a:schemeClr val="dk1"/>
                </a:solidFill>
              </a:rPr>
              <a:t>Without counsel, plans go awry</a:t>
            </a:r>
            <a:r>
              <a:rPr lang="en" sz="2300" i="1">
                <a:solidFill>
                  <a:schemeClr val="dk1"/>
                </a:solidFill>
              </a:rPr>
              <a:t>, but in the multitude of counselors they are established.”</a:t>
            </a:r>
            <a:endParaRPr sz="2300" i="1">
              <a:solidFill>
                <a:schemeClr val="dk1"/>
              </a:solidFill>
            </a:endParaRPr>
          </a:p>
          <a:p>
            <a:pPr marL="457200" lvl="0" indent="-374650" algn="l" rtl="0">
              <a:lnSpc>
                <a:spcPct val="90000"/>
              </a:lnSpc>
              <a:spcBef>
                <a:spcPts val="0"/>
              </a:spcBef>
              <a:spcAft>
                <a:spcPts val="0"/>
              </a:spcAft>
              <a:buClr>
                <a:srgbClr val="FFFF00"/>
              </a:buClr>
              <a:buSzPts val="2300"/>
              <a:buChar char="●"/>
            </a:pPr>
            <a:r>
              <a:rPr lang="en" sz="2300" b="1" u="sng">
                <a:solidFill>
                  <a:srgbClr val="FFFF00"/>
                </a:solidFill>
              </a:rPr>
              <a:t>Prov.19:20</a:t>
            </a:r>
            <a:r>
              <a:rPr lang="en" sz="2300">
                <a:solidFill>
                  <a:srgbClr val="FFFF00"/>
                </a:solidFill>
              </a:rPr>
              <a:t> </a:t>
            </a:r>
            <a:r>
              <a:rPr lang="en" sz="2300" i="1">
                <a:solidFill>
                  <a:schemeClr val="dk1"/>
                </a:solidFill>
              </a:rPr>
              <a:t>“</a:t>
            </a:r>
            <a:r>
              <a:rPr lang="en" sz="2300" i="1" u="sng">
                <a:solidFill>
                  <a:schemeClr val="dk1"/>
                </a:solidFill>
              </a:rPr>
              <a:t>Listen to counsel and receive instruction</a:t>
            </a:r>
            <a:r>
              <a:rPr lang="en" sz="2300" i="1">
                <a:solidFill>
                  <a:schemeClr val="dk1"/>
                </a:solidFill>
              </a:rPr>
              <a:t>, that you may be wise in your latter days.”</a:t>
            </a:r>
            <a:endParaRPr sz="2300" i="1">
              <a:solidFill>
                <a:schemeClr val="dk1"/>
              </a:solidFill>
            </a:endParaRPr>
          </a:p>
          <a:p>
            <a:pPr marL="457200" lvl="0" indent="-374650" algn="l" rtl="0">
              <a:lnSpc>
                <a:spcPct val="90000"/>
              </a:lnSpc>
              <a:spcBef>
                <a:spcPts val="0"/>
              </a:spcBef>
              <a:spcAft>
                <a:spcPts val="0"/>
              </a:spcAft>
              <a:buClr>
                <a:srgbClr val="FFFF00"/>
              </a:buClr>
              <a:buSzPts val="2300"/>
              <a:buChar char="●"/>
            </a:pPr>
            <a:r>
              <a:rPr lang="en" sz="2300" b="1" u="sng">
                <a:solidFill>
                  <a:srgbClr val="FFFF00"/>
                </a:solidFill>
              </a:rPr>
              <a:t>Prov.12:15</a:t>
            </a:r>
            <a:r>
              <a:rPr lang="en" sz="2300">
                <a:solidFill>
                  <a:srgbClr val="00FFFF"/>
                </a:solidFill>
              </a:rPr>
              <a:t> </a:t>
            </a:r>
            <a:r>
              <a:rPr lang="en" sz="2300" i="1">
                <a:solidFill>
                  <a:schemeClr val="dk1"/>
                </a:solidFill>
              </a:rPr>
              <a:t>“The way of a fool is right in his own eyes, but </a:t>
            </a:r>
            <a:r>
              <a:rPr lang="en" sz="2300" i="1" u="sng">
                <a:solidFill>
                  <a:schemeClr val="dk1"/>
                </a:solidFill>
              </a:rPr>
              <a:t>he who heeds counsel is wise</a:t>
            </a:r>
            <a:r>
              <a:rPr lang="en" sz="2300" i="1">
                <a:solidFill>
                  <a:schemeClr val="dk1"/>
                </a:solidFill>
              </a:rPr>
              <a:t>.”</a:t>
            </a:r>
            <a:endParaRPr sz="23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A SIMPLE FACT</a:t>
            </a:r>
            <a:endParaRPr sz="5000" b="1">
              <a:solidFill>
                <a:srgbClr val="00FFFF"/>
              </a:solidFill>
            </a:endParaRPr>
          </a:p>
        </p:txBody>
      </p:sp>
      <p:sp>
        <p:nvSpPr>
          <p:cNvPr id="67" name="Google Shape;67;p15"/>
          <p:cNvSpPr txBox="1">
            <a:spLocks noGrp="1"/>
          </p:cNvSpPr>
          <p:nvPr>
            <p:ph type="body" idx="1"/>
          </p:nvPr>
        </p:nvSpPr>
        <p:spPr>
          <a:xfrm>
            <a:off x="-146175" y="414150"/>
            <a:ext cx="9290100" cy="47292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a:solidFill>
                  <a:srgbClr val="FFFF00"/>
                </a:solidFill>
              </a:rPr>
              <a:t>On ANY difficult problem, not just a hard to understand bible verse, is someone MORE or LESS likely to understand it by asking for help from others?  It’s certainly not fool-proof, but it IS better than isolation!</a:t>
            </a:r>
            <a:endParaRPr sz="2100">
              <a:solidFill>
                <a:srgbClr val="FFFF00"/>
              </a:solidFill>
            </a:endParaRPr>
          </a:p>
          <a:p>
            <a:pPr marL="457200" lvl="0" indent="-361950" algn="l" rtl="0">
              <a:lnSpc>
                <a:spcPct val="90000"/>
              </a:lnSpc>
              <a:spcBef>
                <a:spcPts val="0"/>
              </a:spcBef>
              <a:spcAft>
                <a:spcPts val="0"/>
              </a:spcAft>
              <a:buClr>
                <a:srgbClr val="00FFFF"/>
              </a:buClr>
              <a:buSzPts val="2100"/>
              <a:buChar char="●"/>
            </a:pPr>
            <a:r>
              <a:rPr lang="en" sz="2100">
                <a:solidFill>
                  <a:srgbClr val="00FFFF"/>
                </a:solidFill>
              </a:rPr>
              <a:t>God’s word and His will for us CAN be understood!  We’re promised this!</a:t>
            </a:r>
            <a:endParaRPr sz="2100">
              <a:solidFill>
                <a:srgbClr val="00FFFF"/>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2 Cor.1:13</a:t>
            </a:r>
            <a:r>
              <a:rPr lang="en" sz="2100">
                <a:solidFill>
                  <a:schemeClr val="dk1"/>
                </a:solidFill>
              </a:rPr>
              <a:t> </a:t>
            </a:r>
            <a:r>
              <a:rPr lang="en" sz="2100" i="1">
                <a:solidFill>
                  <a:schemeClr val="dk1"/>
                </a:solidFill>
              </a:rPr>
              <a:t>“For we are not writing any other things to you than what you read or understand. Now </a:t>
            </a:r>
            <a:r>
              <a:rPr lang="en" sz="2100" i="1" u="sng">
                <a:solidFill>
                  <a:schemeClr val="dk1"/>
                </a:solidFill>
              </a:rPr>
              <a:t>I trust you will understand</a:t>
            </a:r>
            <a:r>
              <a:rPr lang="en" sz="2100" i="1">
                <a:solidFill>
                  <a:schemeClr val="dk1"/>
                </a:solidFill>
              </a:rPr>
              <a:t>, even to the end.”</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Eph.3:3-4</a:t>
            </a:r>
            <a:r>
              <a:rPr lang="en" sz="2100" b="1">
                <a:solidFill>
                  <a:schemeClr val="dk1"/>
                </a:solidFill>
              </a:rPr>
              <a:t> </a:t>
            </a:r>
            <a:r>
              <a:rPr lang="en" sz="2100" i="1">
                <a:solidFill>
                  <a:schemeClr val="dk1"/>
                </a:solidFill>
              </a:rPr>
              <a:t>“how that by revelation He made known to me </a:t>
            </a:r>
            <a:r>
              <a:rPr lang="en" sz="2100">
                <a:solidFill>
                  <a:srgbClr val="FFFF00"/>
                </a:solidFill>
              </a:rPr>
              <a:t>(Paul)</a:t>
            </a:r>
            <a:r>
              <a:rPr lang="en" sz="2100" i="1">
                <a:solidFill>
                  <a:schemeClr val="dk1"/>
                </a:solidFill>
              </a:rPr>
              <a:t> the mystery (as I have briefly written already, 4 by which, </a:t>
            </a:r>
            <a:r>
              <a:rPr lang="en" sz="2100" i="1" u="sng">
                <a:solidFill>
                  <a:schemeClr val="dk1"/>
                </a:solidFill>
              </a:rPr>
              <a:t>when you read</a:t>
            </a:r>
            <a:r>
              <a:rPr lang="en" sz="2100" i="1">
                <a:solidFill>
                  <a:schemeClr val="dk1"/>
                </a:solidFill>
              </a:rPr>
              <a:t>, </a:t>
            </a:r>
            <a:r>
              <a:rPr lang="en" sz="2100" i="1" u="sng">
                <a:solidFill>
                  <a:schemeClr val="dk1"/>
                </a:solidFill>
              </a:rPr>
              <a:t>you may understand my knowledge in the mystery of Christ</a:t>
            </a:r>
            <a:r>
              <a:rPr lang="en" sz="2100" i="1">
                <a:solidFill>
                  <a:schemeClr val="dk1"/>
                </a:solidFill>
              </a:rPr>
              <a:t>),”</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Eph.5:17</a:t>
            </a:r>
            <a:r>
              <a:rPr lang="en" sz="2100">
                <a:solidFill>
                  <a:schemeClr val="dk1"/>
                </a:solidFill>
              </a:rPr>
              <a:t> </a:t>
            </a:r>
            <a:r>
              <a:rPr lang="en" sz="2100" i="1">
                <a:solidFill>
                  <a:schemeClr val="dk1"/>
                </a:solidFill>
              </a:rPr>
              <a:t>“Therefore do not be unwise, but </a:t>
            </a:r>
            <a:r>
              <a:rPr lang="en" sz="2100" i="1" u="sng">
                <a:solidFill>
                  <a:schemeClr val="dk1"/>
                </a:solidFill>
              </a:rPr>
              <a:t>understand what the will of the Lord is</a:t>
            </a:r>
            <a:r>
              <a:rPr lang="en" sz="2100" i="1">
                <a:solidFill>
                  <a:schemeClr val="dk1"/>
                </a:solidFill>
              </a:rPr>
              <a:t>.”</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a:solidFill>
                  <a:srgbClr val="FFFF00"/>
                </a:solidFill>
              </a:rPr>
              <a:t>BUT, some of these take more effort. </a:t>
            </a:r>
            <a:r>
              <a:rPr lang="en" sz="2100" b="1">
                <a:solidFill>
                  <a:srgbClr val="FFFF00"/>
                </a:solidFill>
              </a:rPr>
              <a:t> </a:t>
            </a:r>
            <a:r>
              <a:rPr lang="en" sz="2100" b="1" u="sng">
                <a:solidFill>
                  <a:srgbClr val="FFFF00"/>
                </a:solidFill>
              </a:rPr>
              <a:t>2 Pet.3:16</a:t>
            </a:r>
            <a:r>
              <a:rPr lang="en" sz="2100">
                <a:solidFill>
                  <a:schemeClr val="dk1"/>
                </a:solidFill>
              </a:rPr>
              <a:t> </a:t>
            </a:r>
            <a:r>
              <a:rPr lang="en" sz="2100" i="1">
                <a:solidFill>
                  <a:schemeClr val="dk1"/>
                </a:solidFill>
              </a:rPr>
              <a:t>“as also in all his </a:t>
            </a:r>
            <a:r>
              <a:rPr lang="en" sz="2100">
                <a:solidFill>
                  <a:srgbClr val="FFFF00"/>
                </a:solidFill>
              </a:rPr>
              <a:t>(Paul’s)</a:t>
            </a:r>
            <a:r>
              <a:rPr lang="en" sz="2100" i="1">
                <a:solidFill>
                  <a:schemeClr val="dk1"/>
                </a:solidFill>
              </a:rPr>
              <a:t> epistles, speaking in them of these things, in which are some things hard to understand, </a:t>
            </a:r>
            <a:r>
              <a:rPr lang="en" sz="2100" i="1" u="sng">
                <a:solidFill>
                  <a:schemeClr val="dk1"/>
                </a:solidFill>
              </a:rPr>
              <a:t>which untaught and unstable people twist to their own destruction, as they do also the rest of the Scriptures</a:t>
            </a:r>
            <a:r>
              <a:rPr lang="en" sz="2100" i="1">
                <a:solidFill>
                  <a:schemeClr val="dk1"/>
                </a:solidFill>
              </a:rPr>
              <a:t>.”</a:t>
            </a:r>
            <a:endParaRPr sz="2100" i="1">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a:solidFill>
                  <a:srgbClr val="00FFFF"/>
                </a:solidFill>
              </a:rPr>
              <a:t>If you are </a:t>
            </a:r>
            <a:r>
              <a:rPr lang="en" sz="2100" i="1">
                <a:solidFill>
                  <a:schemeClr val="dk1"/>
                </a:solidFill>
              </a:rPr>
              <a:t>“untaught”</a:t>
            </a:r>
            <a:r>
              <a:rPr lang="en" sz="2100">
                <a:solidFill>
                  <a:srgbClr val="00FFFF"/>
                </a:solidFill>
              </a:rPr>
              <a:t>, you </a:t>
            </a:r>
            <a:r>
              <a:rPr lang="en" sz="2100" b="1">
                <a:solidFill>
                  <a:srgbClr val="00FFFF"/>
                </a:solidFill>
              </a:rPr>
              <a:t>WILL</a:t>
            </a:r>
            <a:r>
              <a:rPr lang="en" sz="2100">
                <a:solidFill>
                  <a:srgbClr val="00FFFF"/>
                </a:solidFill>
              </a:rPr>
              <a:t> also become </a:t>
            </a:r>
            <a:r>
              <a:rPr lang="en" sz="2100" i="1">
                <a:solidFill>
                  <a:schemeClr val="dk1"/>
                </a:solidFill>
              </a:rPr>
              <a:t>“unstable” </a:t>
            </a:r>
            <a:r>
              <a:rPr lang="en" sz="2100">
                <a:solidFill>
                  <a:srgbClr val="00FFFF"/>
                </a:solidFill>
              </a:rPr>
              <a:t>in ALL scripture!</a:t>
            </a:r>
            <a:endParaRPr sz="21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IT IS COMMANDED</a:t>
            </a:r>
            <a:endParaRPr sz="5000" b="1">
              <a:solidFill>
                <a:srgbClr val="00FFFF"/>
              </a:solidFill>
            </a:endParaRPr>
          </a:p>
        </p:txBody>
      </p:sp>
      <p:sp>
        <p:nvSpPr>
          <p:cNvPr id="73" name="Google Shape;73;p16"/>
          <p:cNvSpPr txBox="1">
            <a:spLocks noGrp="1"/>
          </p:cNvSpPr>
          <p:nvPr>
            <p:ph type="body" idx="1"/>
          </p:nvPr>
        </p:nvSpPr>
        <p:spPr>
          <a:xfrm>
            <a:off x="-146175" y="414150"/>
            <a:ext cx="9290100" cy="47292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In the first century, before our brethren had bibles, they were so excited to receive letters from God’s prophets and to read them in their assemblies.</a:t>
            </a:r>
            <a:endParaRPr sz="2200">
              <a:solidFill>
                <a:srgbClr val="FFFF00"/>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Col.4:16</a:t>
            </a:r>
            <a:r>
              <a:rPr lang="en" sz="2200" b="1">
                <a:solidFill>
                  <a:srgbClr val="FFFF00"/>
                </a:solidFill>
              </a:rPr>
              <a:t> </a:t>
            </a:r>
            <a:r>
              <a:rPr lang="en" sz="2200" i="1">
                <a:solidFill>
                  <a:schemeClr val="dk1"/>
                </a:solidFill>
              </a:rPr>
              <a:t>“Now </a:t>
            </a:r>
            <a:r>
              <a:rPr lang="en" sz="2200" i="1" u="sng">
                <a:solidFill>
                  <a:schemeClr val="dk1"/>
                </a:solidFill>
              </a:rPr>
              <a:t>when this epistle is read among you</a:t>
            </a:r>
            <a:r>
              <a:rPr lang="en" sz="2200" i="1">
                <a:solidFill>
                  <a:schemeClr val="dk1"/>
                </a:solidFill>
              </a:rPr>
              <a:t>, see that it is read also in the church of the Laodiceans, and that </a:t>
            </a:r>
            <a:r>
              <a:rPr lang="en" sz="2200" i="1" u="sng">
                <a:solidFill>
                  <a:schemeClr val="dk1"/>
                </a:solidFill>
              </a:rPr>
              <a:t>you likewise read the epistle from Laodicea</a:t>
            </a:r>
            <a:r>
              <a:rPr lang="en" sz="2200" i="1">
                <a:solidFill>
                  <a:schemeClr val="dk1"/>
                </a:solidFill>
              </a:rPr>
              <a:t>.”</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1 Thess.5:27</a:t>
            </a:r>
            <a:r>
              <a:rPr lang="en" sz="2200">
                <a:solidFill>
                  <a:srgbClr val="FFFF00"/>
                </a:solidFill>
              </a:rPr>
              <a:t> </a:t>
            </a:r>
            <a:r>
              <a:rPr lang="en" sz="2200" i="1">
                <a:solidFill>
                  <a:schemeClr val="dk1"/>
                </a:solidFill>
              </a:rPr>
              <a:t>“I charge you by the Lord </a:t>
            </a:r>
            <a:r>
              <a:rPr lang="en" sz="2200" i="1" u="sng">
                <a:solidFill>
                  <a:schemeClr val="dk1"/>
                </a:solidFill>
              </a:rPr>
              <a:t>that this epistle be read to all the holy brethren</a:t>
            </a:r>
            <a:r>
              <a:rPr lang="en" sz="2200" i="1">
                <a:solidFill>
                  <a:schemeClr val="dk1"/>
                </a:solidFill>
              </a:rPr>
              <a:t>.”  </a:t>
            </a:r>
            <a:r>
              <a:rPr lang="en" sz="2200">
                <a:solidFill>
                  <a:srgbClr val="00FFFF"/>
                </a:solidFill>
              </a:rPr>
              <a:t>To which holy brethren?  ALL of them!</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1 Tim.4:13</a:t>
            </a:r>
            <a:r>
              <a:rPr lang="en" sz="2200">
                <a:solidFill>
                  <a:srgbClr val="FFFF00"/>
                </a:solidFill>
              </a:rPr>
              <a:t> </a:t>
            </a:r>
            <a:r>
              <a:rPr lang="en" sz="2200" i="1">
                <a:solidFill>
                  <a:schemeClr val="dk1"/>
                </a:solidFill>
              </a:rPr>
              <a:t>“Till I come, </a:t>
            </a:r>
            <a:r>
              <a:rPr lang="en" sz="2200" i="1" u="sng">
                <a:solidFill>
                  <a:schemeClr val="dk1"/>
                </a:solidFill>
              </a:rPr>
              <a:t>give attention to reading</a:t>
            </a:r>
            <a:r>
              <a:rPr lang="en" sz="2200" i="1">
                <a:solidFill>
                  <a:schemeClr val="dk1"/>
                </a:solidFill>
              </a:rPr>
              <a:t>, to exhortation, to doctrine.”</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Rev.1:3</a:t>
            </a:r>
            <a:r>
              <a:rPr lang="en" sz="2200">
                <a:solidFill>
                  <a:srgbClr val="FFFF00"/>
                </a:solidFill>
              </a:rPr>
              <a:t> </a:t>
            </a:r>
            <a:r>
              <a:rPr lang="en" sz="2200" i="1">
                <a:solidFill>
                  <a:schemeClr val="dk1"/>
                </a:solidFill>
              </a:rPr>
              <a:t>“Blessed is </a:t>
            </a:r>
            <a:r>
              <a:rPr lang="en" sz="2200" i="1" u="sng">
                <a:solidFill>
                  <a:schemeClr val="dk1"/>
                </a:solidFill>
              </a:rPr>
              <a:t>he who reads and those who hear</a:t>
            </a:r>
            <a:r>
              <a:rPr lang="en" sz="2200" i="1">
                <a:solidFill>
                  <a:schemeClr val="dk1"/>
                </a:solidFill>
              </a:rPr>
              <a:t> the words of this prophecy, and </a:t>
            </a:r>
            <a:r>
              <a:rPr lang="en" sz="2200" i="1" u="sng">
                <a:solidFill>
                  <a:schemeClr val="dk1"/>
                </a:solidFill>
              </a:rPr>
              <a:t>keep those things which are written in it</a:t>
            </a:r>
            <a:r>
              <a:rPr lang="en" sz="2200" i="1">
                <a:solidFill>
                  <a:schemeClr val="dk1"/>
                </a:solidFill>
              </a:rPr>
              <a:t>; for the time is near.”</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a:solidFill>
                  <a:srgbClr val="FFFF00"/>
                </a:solidFill>
              </a:rPr>
              <a:t>Ps.119:104</a:t>
            </a:r>
            <a:r>
              <a:rPr lang="en" sz="2200">
                <a:solidFill>
                  <a:srgbClr val="00FFFF"/>
                </a:solidFill>
              </a:rPr>
              <a:t> </a:t>
            </a:r>
            <a:r>
              <a:rPr lang="en" sz="2200" i="1">
                <a:solidFill>
                  <a:schemeClr val="dk1"/>
                </a:solidFill>
              </a:rPr>
              <a:t>“</a:t>
            </a:r>
            <a:r>
              <a:rPr lang="en" sz="2200" i="1" u="sng">
                <a:solidFill>
                  <a:schemeClr val="dk1"/>
                </a:solidFill>
              </a:rPr>
              <a:t>Through Your precepts I get understanding</a:t>
            </a:r>
            <a:r>
              <a:rPr lang="en" sz="2200" i="1">
                <a:solidFill>
                  <a:schemeClr val="dk1"/>
                </a:solidFill>
              </a:rPr>
              <a:t>; Therefore I hate every false way.”</a:t>
            </a:r>
            <a:r>
              <a:rPr lang="en" sz="2200">
                <a:solidFill>
                  <a:srgbClr val="00FFFF"/>
                </a:solidFill>
              </a:rPr>
              <a:t> </a:t>
            </a:r>
            <a:r>
              <a:rPr lang="en" sz="2200">
                <a:solidFill>
                  <a:srgbClr val="FFFF00"/>
                </a:solidFill>
              </a:rPr>
              <a:t>(</a:t>
            </a:r>
            <a:r>
              <a:rPr lang="en" sz="2200" i="1">
                <a:solidFill>
                  <a:schemeClr val="dk1"/>
                </a:solidFill>
              </a:rPr>
              <a:t>“understanding” </a:t>
            </a:r>
            <a:r>
              <a:rPr lang="en" sz="2200">
                <a:solidFill>
                  <a:srgbClr val="FFFF00"/>
                </a:solidFill>
              </a:rPr>
              <a:t>appears 10 times in </a:t>
            </a:r>
            <a:r>
              <a:rPr lang="en" sz="2200" b="1" u="sng">
                <a:solidFill>
                  <a:srgbClr val="FFFF00"/>
                </a:solidFill>
              </a:rPr>
              <a:t>Ps.119</a:t>
            </a:r>
            <a:r>
              <a:rPr lang="en" sz="2200">
                <a:solidFill>
                  <a:srgbClr val="FFFF00"/>
                </a:solidFill>
              </a:rPr>
              <a:t>!)</a:t>
            </a:r>
            <a:endParaRPr sz="22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TRULY AMAZING EXAMPLES</a:t>
            </a:r>
            <a:endParaRPr sz="5000" b="1">
              <a:solidFill>
                <a:srgbClr val="00FFFF"/>
              </a:solidFill>
            </a:endParaRPr>
          </a:p>
        </p:txBody>
      </p:sp>
      <p:sp>
        <p:nvSpPr>
          <p:cNvPr id="79" name="Google Shape;79;p17"/>
          <p:cNvSpPr txBox="1">
            <a:spLocks noGrp="1"/>
          </p:cNvSpPr>
          <p:nvPr>
            <p:ph type="body" idx="1"/>
          </p:nvPr>
        </p:nvSpPr>
        <p:spPr>
          <a:xfrm>
            <a:off x="-146175" y="612100"/>
            <a:ext cx="9290100" cy="4531200"/>
          </a:xfrm>
          <a:prstGeom prst="rect">
            <a:avLst/>
          </a:prstGeom>
        </p:spPr>
        <p:txBody>
          <a:bodyPr spcFirstLastPara="1" wrap="square" lIns="91425" tIns="91425" rIns="91425" bIns="91425" anchor="t" anchorCtr="0">
            <a:noAutofit/>
          </a:bodyPr>
          <a:lstStyle/>
          <a:p>
            <a:pPr marL="457200" lvl="0" indent="-381000" algn="l" rtl="0">
              <a:lnSpc>
                <a:spcPct val="90000"/>
              </a:lnSpc>
              <a:spcBef>
                <a:spcPts val="0"/>
              </a:spcBef>
              <a:spcAft>
                <a:spcPts val="0"/>
              </a:spcAft>
              <a:buClr>
                <a:srgbClr val="FFFF00"/>
              </a:buClr>
              <a:buSzPts val="2400"/>
              <a:buChar char="●"/>
            </a:pPr>
            <a:r>
              <a:rPr lang="en" sz="2400">
                <a:solidFill>
                  <a:srgbClr val="FFFF00"/>
                </a:solidFill>
              </a:rPr>
              <a:t>I encourage you to look at all the following passages on your own time, and then decide if group reading and discussion of the scriptures is of any value.</a:t>
            </a:r>
            <a:endParaRPr sz="2400">
              <a:solidFill>
                <a:srgbClr val="FFFF00"/>
              </a:solidFill>
            </a:endParaRPr>
          </a:p>
          <a:p>
            <a:pPr marL="457200" lvl="0" indent="-381000" algn="l" rtl="0">
              <a:lnSpc>
                <a:spcPct val="90000"/>
              </a:lnSpc>
              <a:spcBef>
                <a:spcPts val="0"/>
              </a:spcBef>
              <a:spcAft>
                <a:spcPts val="0"/>
              </a:spcAft>
              <a:buClr>
                <a:schemeClr val="dk1"/>
              </a:buClr>
              <a:buSzPts val="2400"/>
              <a:buChar char="●"/>
            </a:pPr>
            <a:r>
              <a:rPr lang="en" sz="2400">
                <a:solidFill>
                  <a:schemeClr val="dk1"/>
                </a:solidFill>
              </a:rPr>
              <a:t>In </a:t>
            </a:r>
            <a:r>
              <a:rPr lang="en" sz="2400" b="1" u="sng">
                <a:solidFill>
                  <a:srgbClr val="FFFF00"/>
                </a:solidFill>
              </a:rPr>
              <a:t>Ex.24:7</a:t>
            </a:r>
            <a:r>
              <a:rPr lang="en" sz="2400">
                <a:solidFill>
                  <a:schemeClr val="dk1"/>
                </a:solidFill>
              </a:rPr>
              <a:t> Moses read the entire book of the covenant to all the people, and those people then pledged their obedience to it.</a:t>
            </a:r>
            <a:endParaRPr sz="2400">
              <a:solidFill>
                <a:schemeClr val="dk1"/>
              </a:solidFill>
            </a:endParaRPr>
          </a:p>
          <a:p>
            <a:pPr marL="457200" lvl="0" indent="-381000" algn="l" rtl="0">
              <a:lnSpc>
                <a:spcPct val="90000"/>
              </a:lnSpc>
              <a:spcBef>
                <a:spcPts val="0"/>
              </a:spcBef>
              <a:spcAft>
                <a:spcPts val="0"/>
              </a:spcAft>
              <a:buClr>
                <a:srgbClr val="00FFFF"/>
              </a:buClr>
              <a:buSzPts val="2400"/>
              <a:buChar char="●"/>
            </a:pPr>
            <a:r>
              <a:rPr lang="en" sz="2400">
                <a:solidFill>
                  <a:srgbClr val="00FFFF"/>
                </a:solidFill>
              </a:rPr>
              <a:t>In </a:t>
            </a:r>
            <a:r>
              <a:rPr lang="en" sz="2400" b="1" u="sng">
                <a:solidFill>
                  <a:srgbClr val="FFFF00"/>
                </a:solidFill>
              </a:rPr>
              <a:t>Deut.31:11</a:t>
            </a:r>
            <a:r>
              <a:rPr lang="en" sz="2400">
                <a:solidFill>
                  <a:srgbClr val="00FFFF"/>
                </a:solidFill>
              </a:rPr>
              <a:t> God commanded that the Law be read to all the people when they come into the land of Canaan.</a:t>
            </a:r>
            <a:endParaRPr sz="2400">
              <a:solidFill>
                <a:srgbClr val="00FFFF"/>
              </a:solidFill>
            </a:endParaRPr>
          </a:p>
          <a:p>
            <a:pPr marL="457200" lvl="0" indent="-381000" algn="l" rtl="0">
              <a:lnSpc>
                <a:spcPct val="90000"/>
              </a:lnSpc>
              <a:spcBef>
                <a:spcPts val="0"/>
              </a:spcBef>
              <a:spcAft>
                <a:spcPts val="0"/>
              </a:spcAft>
              <a:buClr>
                <a:srgbClr val="FFFF00"/>
              </a:buClr>
              <a:buSzPts val="2400"/>
              <a:buChar char="●"/>
            </a:pPr>
            <a:r>
              <a:rPr lang="en" sz="2400">
                <a:solidFill>
                  <a:srgbClr val="FFFF00"/>
                </a:solidFill>
              </a:rPr>
              <a:t>This then occurred in </a:t>
            </a:r>
            <a:r>
              <a:rPr lang="en" sz="2400" b="1" u="sng">
                <a:solidFill>
                  <a:srgbClr val="FFFF00"/>
                </a:solidFill>
              </a:rPr>
              <a:t>Josh.8:34-35</a:t>
            </a:r>
            <a:r>
              <a:rPr lang="en" sz="2400">
                <a:solidFill>
                  <a:srgbClr val="FFFF00"/>
                </a:solidFill>
              </a:rPr>
              <a:t>.  </a:t>
            </a:r>
            <a:r>
              <a:rPr lang="en" sz="2400" i="1">
                <a:solidFill>
                  <a:schemeClr val="dk1"/>
                </a:solidFill>
              </a:rPr>
              <a:t>“There was not a word of all that Moses had commanded which Joshua did not read </a:t>
            </a:r>
            <a:r>
              <a:rPr lang="en" sz="2400" i="1" u="sng">
                <a:solidFill>
                  <a:schemeClr val="dk1"/>
                </a:solidFill>
              </a:rPr>
              <a:t>before all the assembly of Israel, with the women, the little ones, and the strangers who were living among them</a:t>
            </a:r>
            <a:r>
              <a:rPr lang="en" sz="2400" i="1">
                <a:solidFill>
                  <a:schemeClr val="dk1"/>
                </a:solidFill>
              </a:rPr>
              <a:t>.”</a:t>
            </a:r>
            <a:r>
              <a:rPr lang="en" sz="2400">
                <a:solidFill>
                  <a:srgbClr val="FFFF00"/>
                </a:solidFill>
              </a:rPr>
              <a:t>  </a:t>
            </a:r>
            <a:endParaRPr sz="2400">
              <a:solidFill>
                <a:srgbClr val="FFFF00"/>
              </a:solidFill>
            </a:endParaRPr>
          </a:p>
          <a:p>
            <a:pPr marL="457200" lvl="0" indent="-381000" algn="l" rtl="0">
              <a:lnSpc>
                <a:spcPct val="90000"/>
              </a:lnSpc>
              <a:spcBef>
                <a:spcPts val="0"/>
              </a:spcBef>
              <a:spcAft>
                <a:spcPts val="0"/>
              </a:spcAft>
              <a:buClr>
                <a:srgbClr val="00FFFF"/>
              </a:buClr>
              <a:buSzPts val="2400"/>
              <a:buChar char="●"/>
            </a:pPr>
            <a:r>
              <a:rPr lang="en" sz="2400">
                <a:solidFill>
                  <a:srgbClr val="00FFFF"/>
                </a:solidFill>
              </a:rPr>
              <a:t>Do you know how long it takes the average person to read the first 5 books of the bible, written by Moses?  14 hours!</a:t>
            </a:r>
            <a:endParaRPr sz="24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MORE AMAZING EXAMPLES</a:t>
            </a:r>
            <a:endParaRPr sz="5000" b="1">
              <a:solidFill>
                <a:srgbClr val="00FFFF"/>
              </a:solidFill>
            </a:endParaRPr>
          </a:p>
        </p:txBody>
      </p:sp>
      <p:sp>
        <p:nvSpPr>
          <p:cNvPr id="85" name="Google Shape;85;p18"/>
          <p:cNvSpPr txBox="1">
            <a:spLocks noGrp="1"/>
          </p:cNvSpPr>
          <p:nvPr>
            <p:ph type="body" idx="1"/>
          </p:nvPr>
        </p:nvSpPr>
        <p:spPr>
          <a:xfrm>
            <a:off x="-146175" y="560325"/>
            <a:ext cx="9290100" cy="4583100"/>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rgbClr val="FFFF00"/>
              </a:buClr>
              <a:buSzPts val="2500"/>
              <a:buChar char="●"/>
            </a:pPr>
            <a:r>
              <a:rPr lang="en" sz="2500">
                <a:solidFill>
                  <a:srgbClr val="FFFF00"/>
                </a:solidFill>
              </a:rPr>
              <a:t>In </a:t>
            </a:r>
            <a:r>
              <a:rPr lang="en" sz="2500" b="1" u="sng">
                <a:solidFill>
                  <a:srgbClr val="FFFF00"/>
                </a:solidFill>
              </a:rPr>
              <a:t>2 Kg.23:2-3</a:t>
            </a:r>
            <a:r>
              <a:rPr lang="en" sz="2500">
                <a:solidFill>
                  <a:srgbClr val="FFFF00"/>
                </a:solidFill>
              </a:rPr>
              <a:t>, King Josiah had found and then read the Book of the Covenant to ALL the inhabitants of Jerusalem, after which the people </a:t>
            </a:r>
            <a:r>
              <a:rPr lang="en" sz="2500" i="1">
                <a:solidFill>
                  <a:schemeClr val="dk1"/>
                </a:solidFill>
              </a:rPr>
              <a:t>“took a stand for the covenant.”</a:t>
            </a:r>
            <a:endParaRPr sz="2500" i="1">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a:solidFill>
                  <a:schemeClr val="dk1"/>
                </a:solidFill>
              </a:rPr>
              <a:t>We already saw in </a:t>
            </a:r>
            <a:r>
              <a:rPr lang="en" sz="2500" b="1" u="sng">
                <a:solidFill>
                  <a:srgbClr val="FFFF00"/>
                </a:solidFill>
              </a:rPr>
              <a:t>Neh.8:3-8</a:t>
            </a:r>
            <a:r>
              <a:rPr lang="en" sz="2500">
                <a:solidFill>
                  <a:srgbClr val="FFFF00"/>
                </a:solidFill>
              </a:rPr>
              <a:t> </a:t>
            </a:r>
            <a:r>
              <a:rPr lang="en" sz="2500">
                <a:solidFill>
                  <a:schemeClr val="dk1"/>
                </a:solidFill>
              </a:rPr>
              <a:t>how all the people STOOD UP for hours to hear the Law of God, and that there were many present to help them to understand what they were hearing.</a:t>
            </a:r>
            <a:endParaRPr sz="2500">
              <a:solidFill>
                <a:schemeClr val="dk1"/>
              </a:solidFill>
            </a:endParaRPr>
          </a:p>
          <a:p>
            <a:pPr marL="457200" lvl="0" indent="-387350" algn="l" rtl="0">
              <a:lnSpc>
                <a:spcPct val="90000"/>
              </a:lnSpc>
              <a:spcBef>
                <a:spcPts val="0"/>
              </a:spcBef>
              <a:spcAft>
                <a:spcPts val="0"/>
              </a:spcAft>
              <a:buClr>
                <a:srgbClr val="00FFFF"/>
              </a:buClr>
              <a:buSzPts val="2500"/>
              <a:buChar char="●"/>
            </a:pPr>
            <a:r>
              <a:rPr lang="en" sz="2500">
                <a:solidFill>
                  <a:srgbClr val="00FFFF"/>
                </a:solidFill>
              </a:rPr>
              <a:t>In</a:t>
            </a:r>
            <a:r>
              <a:rPr lang="en" sz="2500">
                <a:solidFill>
                  <a:srgbClr val="FFFF00"/>
                </a:solidFill>
              </a:rPr>
              <a:t> </a:t>
            </a:r>
            <a:r>
              <a:rPr lang="en" sz="2500" b="1" u="sng">
                <a:solidFill>
                  <a:srgbClr val="FFFF00"/>
                </a:solidFill>
              </a:rPr>
              <a:t>Neh.9:3</a:t>
            </a:r>
            <a:r>
              <a:rPr lang="en" sz="2500">
                <a:solidFill>
                  <a:srgbClr val="FFFF00"/>
                </a:solidFill>
              </a:rPr>
              <a:t>, </a:t>
            </a:r>
            <a:r>
              <a:rPr lang="en" sz="2500">
                <a:solidFill>
                  <a:srgbClr val="00FFFF"/>
                </a:solidFill>
              </a:rPr>
              <a:t>the people stood to proclaim the law for several hours, and for another several hours they confessed their sins and worshipped together.</a:t>
            </a:r>
            <a:endParaRPr sz="2500">
              <a:solidFill>
                <a:srgbClr val="00FFFF"/>
              </a:solidFill>
            </a:endParaRPr>
          </a:p>
          <a:p>
            <a:pPr marL="457200" lvl="0" indent="-387350" algn="l" rtl="0">
              <a:lnSpc>
                <a:spcPct val="90000"/>
              </a:lnSpc>
              <a:spcBef>
                <a:spcPts val="0"/>
              </a:spcBef>
              <a:spcAft>
                <a:spcPts val="0"/>
              </a:spcAft>
              <a:buClr>
                <a:srgbClr val="FFFF00"/>
              </a:buClr>
              <a:buSzPts val="2500"/>
              <a:buChar char="●"/>
            </a:pPr>
            <a:r>
              <a:rPr lang="en" sz="2500">
                <a:solidFill>
                  <a:srgbClr val="FFFF00"/>
                </a:solidFill>
              </a:rPr>
              <a:t>In </a:t>
            </a:r>
            <a:r>
              <a:rPr lang="en" sz="2500" b="1" u="sng">
                <a:solidFill>
                  <a:srgbClr val="FFFF00"/>
                </a:solidFill>
              </a:rPr>
              <a:t>Neh.13:1-3</a:t>
            </a:r>
            <a:r>
              <a:rPr lang="en" sz="2500">
                <a:solidFill>
                  <a:srgbClr val="FFFF00"/>
                </a:solidFill>
              </a:rPr>
              <a:t>, and </a:t>
            </a:r>
            <a:r>
              <a:rPr lang="en" sz="2500" b="1" u="sng">
                <a:solidFill>
                  <a:srgbClr val="FFFF00"/>
                </a:solidFill>
              </a:rPr>
              <a:t>Ezra 10</a:t>
            </a:r>
            <a:r>
              <a:rPr lang="en" sz="2500">
                <a:solidFill>
                  <a:srgbClr val="FFFF00"/>
                </a:solidFill>
              </a:rPr>
              <a:t>, as a RESULT of these readings of the Law, HUNDREDS of men, including many priests, repented of their ungodly marriages to pagan women and ended those marriages, to the saving of their souls!</a:t>
            </a:r>
            <a:endParaRPr sz="25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a:solidFill>
                  <a:srgbClr val="00FFFF"/>
                </a:solidFill>
              </a:rPr>
              <a:t>AMAZING EXAMPLES - JESUS</a:t>
            </a:r>
            <a:endParaRPr sz="4800" b="1">
              <a:solidFill>
                <a:srgbClr val="00FFFF"/>
              </a:solidFill>
            </a:endParaRPr>
          </a:p>
        </p:txBody>
      </p:sp>
      <p:sp>
        <p:nvSpPr>
          <p:cNvPr id="91" name="Google Shape;91;p19"/>
          <p:cNvSpPr txBox="1">
            <a:spLocks noGrp="1"/>
          </p:cNvSpPr>
          <p:nvPr>
            <p:ph type="body" idx="1"/>
          </p:nvPr>
        </p:nvSpPr>
        <p:spPr>
          <a:xfrm>
            <a:off x="-146175" y="507900"/>
            <a:ext cx="9290100" cy="4635300"/>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rgbClr val="FFFF00"/>
              </a:buClr>
              <a:buSzPts val="2500"/>
              <a:buChar char="●"/>
            </a:pPr>
            <a:r>
              <a:rPr lang="en" sz="2500" dirty="0">
                <a:solidFill>
                  <a:srgbClr val="FFFF00"/>
                </a:solidFill>
              </a:rPr>
              <a:t>Where was Jesus at 12 years old?  In group discussion about the scriptures!  </a:t>
            </a:r>
            <a:r>
              <a:rPr lang="en" sz="2500" b="1" u="sng" dirty="0">
                <a:solidFill>
                  <a:srgbClr val="FFFF00"/>
                </a:solidFill>
              </a:rPr>
              <a:t>Luke 2:46-47</a:t>
            </a:r>
            <a:r>
              <a:rPr lang="en" sz="2500" dirty="0">
                <a:solidFill>
                  <a:srgbClr val="FFFF00"/>
                </a:solidFill>
              </a:rPr>
              <a:t> </a:t>
            </a:r>
            <a:r>
              <a:rPr lang="en" sz="2500" i="1" dirty="0">
                <a:solidFill>
                  <a:schemeClr val="dk1"/>
                </a:solidFill>
              </a:rPr>
              <a:t>“Now so it was that after three days they found Him in the temple, sitting in the midst of the teachers, both listening to them and asking them questions. 47 And all who heard Him were astonished at His understanding and answers.” </a:t>
            </a:r>
            <a:endParaRPr sz="2500" i="1" dirty="0">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dirty="0">
                <a:solidFill>
                  <a:schemeClr val="dk1"/>
                </a:solidFill>
              </a:rPr>
              <a:t>In</a:t>
            </a:r>
            <a:r>
              <a:rPr lang="en" sz="2500" dirty="0">
                <a:solidFill>
                  <a:srgbClr val="FFFF00"/>
                </a:solidFill>
              </a:rPr>
              <a:t> </a:t>
            </a:r>
            <a:r>
              <a:rPr lang="en" sz="2500" b="1" u="sng" dirty="0">
                <a:solidFill>
                  <a:srgbClr val="FFFF00"/>
                </a:solidFill>
              </a:rPr>
              <a:t>Lk.4:16-27</a:t>
            </a:r>
            <a:r>
              <a:rPr lang="en" sz="2500" dirty="0">
                <a:solidFill>
                  <a:srgbClr val="FFFF00"/>
                </a:solidFill>
              </a:rPr>
              <a:t>, </a:t>
            </a:r>
            <a:r>
              <a:rPr lang="en" sz="2500" dirty="0">
                <a:solidFill>
                  <a:schemeClr val="dk1"/>
                </a:solidFill>
              </a:rPr>
              <a:t>in a public scripture reading and discussion in the synagogue in His home town of Nazareth, Jesus read a prophesy from Isaiah about Himself and declared Himself to be the Messiah.</a:t>
            </a:r>
            <a:endParaRPr sz="2500" dirty="0">
              <a:solidFill>
                <a:schemeClr val="dk1"/>
              </a:solidFill>
            </a:endParaRPr>
          </a:p>
          <a:p>
            <a:pPr marL="457200" lvl="0" indent="-387350" algn="l" rtl="0">
              <a:lnSpc>
                <a:spcPct val="90000"/>
              </a:lnSpc>
              <a:spcBef>
                <a:spcPts val="0"/>
              </a:spcBef>
              <a:spcAft>
                <a:spcPts val="0"/>
              </a:spcAft>
              <a:buClr>
                <a:srgbClr val="00FFFF"/>
              </a:buClr>
              <a:buSzPts val="2500"/>
              <a:buChar char="●"/>
            </a:pPr>
            <a:r>
              <a:rPr lang="en" sz="2500" dirty="0">
                <a:solidFill>
                  <a:srgbClr val="00FFFF"/>
                </a:solidFill>
              </a:rPr>
              <a:t>In</a:t>
            </a:r>
            <a:r>
              <a:rPr lang="en" sz="2500" dirty="0">
                <a:solidFill>
                  <a:srgbClr val="FFFF00"/>
                </a:solidFill>
              </a:rPr>
              <a:t> </a:t>
            </a:r>
            <a:r>
              <a:rPr lang="en" sz="2500" b="1" u="sng" dirty="0">
                <a:solidFill>
                  <a:srgbClr val="FFFF00"/>
                </a:solidFill>
              </a:rPr>
              <a:t>Lk.10:25-26</a:t>
            </a:r>
            <a:r>
              <a:rPr lang="en" sz="2500" dirty="0">
                <a:solidFill>
                  <a:srgbClr val="FFFF00"/>
                </a:solidFill>
              </a:rPr>
              <a:t> </a:t>
            </a:r>
            <a:r>
              <a:rPr lang="en" sz="2500" dirty="0">
                <a:solidFill>
                  <a:srgbClr val="00FFFF"/>
                </a:solidFill>
              </a:rPr>
              <a:t>Jesus was asked by a lawyer about the greatest commandment in the Law of Moses, and He answered back with the TWO greatest commands.</a:t>
            </a:r>
            <a:endParaRPr sz="25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JESUS’ EXAMPLE - 2</a:t>
            </a:r>
            <a:endParaRPr sz="5000" b="1">
              <a:solidFill>
                <a:srgbClr val="00FFFF"/>
              </a:solidFill>
            </a:endParaRPr>
          </a:p>
        </p:txBody>
      </p:sp>
      <p:sp>
        <p:nvSpPr>
          <p:cNvPr id="97" name="Google Shape;97;p20"/>
          <p:cNvSpPr txBox="1">
            <a:spLocks noGrp="1"/>
          </p:cNvSpPr>
          <p:nvPr>
            <p:ph type="body" idx="1"/>
          </p:nvPr>
        </p:nvSpPr>
        <p:spPr>
          <a:xfrm>
            <a:off x="-146175" y="507900"/>
            <a:ext cx="9290100" cy="4635300"/>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rgbClr val="FFFF00"/>
              </a:buClr>
              <a:buSzPts val="2500"/>
              <a:buChar char="●"/>
            </a:pPr>
            <a:r>
              <a:rPr lang="en" sz="2500" dirty="0">
                <a:solidFill>
                  <a:srgbClr val="FFFF00"/>
                </a:solidFill>
              </a:rPr>
              <a:t>SIX different times when teaching publicly in the book of Matthew, Jesus asked the audience </a:t>
            </a:r>
            <a:r>
              <a:rPr lang="en" sz="2500" i="1" dirty="0">
                <a:solidFill>
                  <a:schemeClr val="dk1"/>
                </a:solidFill>
              </a:rPr>
              <a:t>“Have you not read?”</a:t>
            </a:r>
            <a:endParaRPr sz="2500" i="1" dirty="0">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dirty="0">
                <a:solidFill>
                  <a:schemeClr val="dk1"/>
                </a:solidFill>
              </a:rPr>
              <a:t>In </a:t>
            </a:r>
            <a:r>
              <a:rPr lang="en" sz="2500" b="1" u="sng" dirty="0">
                <a:solidFill>
                  <a:srgbClr val="FFFF00"/>
                </a:solidFill>
              </a:rPr>
              <a:t>Matt.12:3-5</a:t>
            </a:r>
            <a:r>
              <a:rPr lang="en" sz="2500" dirty="0">
                <a:solidFill>
                  <a:srgbClr val="FFFF00"/>
                </a:solidFill>
              </a:rPr>
              <a:t>, </a:t>
            </a:r>
            <a:r>
              <a:rPr lang="en" sz="2500" dirty="0">
                <a:solidFill>
                  <a:schemeClr val="dk1"/>
                </a:solidFill>
              </a:rPr>
              <a:t>Jesus used the example of David and the showbread, and the example of the priests, to teach about doing good on the Sabbath.</a:t>
            </a:r>
            <a:endParaRPr sz="2500" dirty="0">
              <a:solidFill>
                <a:schemeClr val="dk1"/>
              </a:solidFill>
            </a:endParaRPr>
          </a:p>
          <a:p>
            <a:pPr marL="457200" lvl="0" indent="-387350" algn="l" rtl="0">
              <a:lnSpc>
                <a:spcPct val="90000"/>
              </a:lnSpc>
              <a:spcBef>
                <a:spcPts val="0"/>
              </a:spcBef>
              <a:spcAft>
                <a:spcPts val="0"/>
              </a:spcAft>
              <a:buClr>
                <a:srgbClr val="00FFFF"/>
              </a:buClr>
              <a:buSzPts val="2500"/>
              <a:buChar char="●"/>
            </a:pPr>
            <a:r>
              <a:rPr lang="en" sz="2500" dirty="0">
                <a:solidFill>
                  <a:srgbClr val="00FFFF"/>
                </a:solidFill>
              </a:rPr>
              <a:t>In</a:t>
            </a:r>
            <a:r>
              <a:rPr lang="en" sz="2500" dirty="0">
                <a:solidFill>
                  <a:srgbClr val="FFFF00"/>
                </a:solidFill>
              </a:rPr>
              <a:t> </a:t>
            </a:r>
            <a:r>
              <a:rPr lang="en" sz="2500" b="1" u="sng" dirty="0">
                <a:solidFill>
                  <a:srgbClr val="FFFF00"/>
                </a:solidFill>
              </a:rPr>
              <a:t>Matt.17:10</a:t>
            </a:r>
            <a:r>
              <a:rPr lang="en" sz="2500" dirty="0">
                <a:solidFill>
                  <a:srgbClr val="FFFF00"/>
                </a:solidFill>
              </a:rPr>
              <a:t> </a:t>
            </a:r>
            <a:r>
              <a:rPr lang="en" sz="2500" dirty="0">
                <a:solidFill>
                  <a:srgbClr val="00FFFF"/>
                </a:solidFill>
              </a:rPr>
              <a:t>Jesus declared to those present what God meant when He said He was sending Elijah to them.</a:t>
            </a:r>
            <a:endParaRPr sz="2500" dirty="0">
              <a:solidFill>
                <a:srgbClr val="00FFFF"/>
              </a:solidFill>
            </a:endParaRPr>
          </a:p>
          <a:p>
            <a:pPr marL="457200" lvl="0" indent="-387350" algn="l" rtl="0">
              <a:lnSpc>
                <a:spcPct val="90000"/>
              </a:lnSpc>
              <a:spcBef>
                <a:spcPts val="0"/>
              </a:spcBef>
              <a:spcAft>
                <a:spcPts val="0"/>
              </a:spcAft>
              <a:buClr>
                <a:srgbClr val="FFFF00"/>
              </a:buClr>
              <a:buSzPts val="2500"/>
              <a:buChar char="●"/>
            </a:pPr>
            <a:r>
              <a:rPr lang="en" sz="2500" dirty="0">
                <a:solidFill>
                  <a:srgbClr val="FFFF00"/>
                </a:solidFill>
              </a:rPr>
              <a:t>In </a:t>
            </a:r>
            <a:r>
              <a:rPr lang="en" sz="2500" b="1" u="sng" dirty="0">
                <a:solidFill>
                  <a:srgbClr val="FFFF00"/>
                </a:solidFill>
              </a:rPr>
              <a:t>Matt.19:1-12</a:t>
            </a:r>
            <a:r>
              <a:rPr lang="en" sz="2500" dirty="0">
                <a:solidFill>
                  <a:srgbClr val="FFFF00"/>
                </a:solidFill>
              </a:rPr>
              <a:t> Jesus went back to the garden of Eden to teach them God’s instructions on marriage and divorce.</a:t>
            </a:r>
            <a:endParaRPr sz="2500" dirty="0">
              <a:solidFill>
                <a:srgbClr val="FFFF00"/>
              </a:solidFill>
            </a:endParaRPr>
          </a:p>
          <a:p>
            <a:pPr marL="457200" lvl="0" indent="-387350" algn="l" rtl="0">
              <a:lnSpc>
                <a:spcPct val="90000"/>
              </a:lnSpc>
              <a:spcBef>
                <a:spcPts val="0"/>
              </a:spcBef>
              <a:spcAft>
                <a:spcPts val="0"/>
              </a:spcAft>
              <a:buClr>
                <a:schemeClr val="dk1"/>
              </a:buClr>
              <a:buSzPts val="2500"/>
              <a:buChar char="●"/>
            </a:pPr>
            <a:r>
              <a:rPr lang="en" sz="2500" dirty="0">
                <a:solidFill>
                  <a:schemeClr val="dk1"/>
                </a:solidFill>
              </a:rPr>
              <a:t>In</a:t>
            </a:r>
            <a:r>
              <a:rPr lang="en" sz="2500" dirty="0">
                <a:solidFill>
                  <a:srgbClr val="FFFF00"/>
                </a:solidFill>
              </a:rPr>
              <a:t> </a:t>
            </a:r>
            <a:r>
              <a:rPr lang="en" sz="2500" b="1" u="sng" dirty="0">
                <a:solidFill>
                  <a:srgbClr val="FFFF00"/>
                </a:solidFill>
              </a:rPr>
              <a:t>Matt.21:16</a:t>
            </a:r>
            <a:r>
              <a:rPr lang="en" sz="2500" dirty="0">
                <a:solidFill>
                  <a:srgbClr val="FFFF00"/>
                </a:solidFill>
              </a:rPr>
              <a:t>, </a:t>
            </a:r>
            <a:r>
              <a:rPr lang="en" sz="2500" dirty="0">
                <a:solidFill>
                  <a:schemeClr val="dk1"/>
                </a:solidFill>
              </a:rPr>
              <a:t>when entering Jerusalem for the last time, to abundant praise, Jesus taught that it was fulfilling prophesy.</a:t>
            </a:r>
            <a:endParaRPr sz="2500" dirty="0">
              <a:solidFill>
                <a:schemeClr val="dk1"/>
              </a:solidFill>
            </a:endParaRPr>
          </a:p>
          <a:p>
            <a:pPr marL="457200" lvl="0" indent="-387350" algn="l" rtl="0">
              <a:lnSpc>
                <a:spcPct val="90000"/>
              </a:lnSpc>
              <a:spcBef>
                <a:spcPts val="0"/>
              </a:spcBef>
              <a:spcAft>
                <a:spcPts val="0"/>
              </a:spcAft>
              <a:buClr>
                <a:srgbClr val="00FFFF"/>
              </a:buClr>
              <a:buSzPts val="2500"/>
              <a:buChar char="●"/>
            </a:pPr>
            <a:r>
              <a:rPr lang="en" sz="2500" dirty="0">
                <a:solidFill>
                  <a:srgbClr val="00FFFF"/>
                </a:solidFill>
              </a:rPr>
              <a:t>In</a:t>
            </a:r>
            <a:r>
              <a:rPr lang="en" sz="2500" dirty="0">
                <a:solidFill>
                  <a:srgbClr val="FFFF00"/>
                </a:solidFill>
              </a:rPr>
              <a:t> </a:t>
            </a:r>
            <a:r>
              <a:rPr lang="en" sz="2500" b="1" u="sng" dirty="0">
                <a:solidFill>
                  <a:srgbClr val="FFFF00"/>
                </a:solidFill>
              </a:rPr>
              <a:t>Matt.21:42</a:t>
            </a:r>
            <a:r>
              <a:rPr lang="en" sz="2500" dirty="0">
                <a:solidFill>
                  <a:srgbClr val="FFFF00"/>
                </a:solidFill>
              </a:rPr>
              <a:t> </a:t>
            </a:r>
            <a:r>
              <a:rPr lang="en" sz="2500" dirty="0">
                <a:solidFill>
                  <a:srgbClr val="00FFFF"/>
                </a:solidFill>
              </a:rPr>
              <a:t>Jesus reminded them that scripture said that He, the chief cornerstone, would be rejected.</a:t>
            </a:r>
            <a:endParaRPr sz="25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0" y="0"/>
            <a:ext cx="9144000" cy="50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JESUS’ EXAMPLE - 3</a:t>
            </a:r>
            <a:endParaRPr sz="5000" b="1">
              <a:solidFill>
                <a:srgbClr val="00FFFF"/>
              </a:solidFill>
            </a:endParaRPr>
          </a:p>
        </p:txBody>
      </p:sp>
      <p:sp>
        <p:nvSpPr>
          <p:cNvPr id="103" name="Google Shape;103;p21"/>
          <p:cNvSpPr txBox="1">
            <a:spLocks noGrp="1"/>
          </p:cNvSpPr>
          <p:nvPr>
            <p:ph type="body" idx="1"/>
          </p:nvPr>
        </p:nvSpPr>
        <p:spPr>
          <a:xfrm>
            <a:off x="-181923" y="414150"/>
            <a:ext cx="9427548" cy="4729200"/>
          </a:xfrm>
          <a:prstGeom prst="rect">
            <a:avLst/>
          </a:prstGeom>
        </p:spPr>
        <p:txBody>
          <a:bodyPr spcFirstLastPara="1" wrap="square" lIns="91425" tIns="91425" rIns="91425" bIns="91425" anchor="t" anchorCtr="0">
            <a:noAutofit/>
          </a:bodyPr>
          <a:lstStyle/>
          <a:p>
            <a:pPr marL="457200" lvl="0" indent="-381000" algn="l" rtl="0">
              <a:lnSpc>
                <a:spcPct val="90000"/>
              </a:lnSpc>
              <a:spcBef>
                <a:spcPts val="0"/>
              </a:spcBef>
              <a:spcAft>
                <a:spcPts val="0"/>
              </a:spcAft>
              <a:buClr>
                <a:srgbClr val="FFFF00"/>
              </a:buClr>
              <a:buSzPts val="2400"/>
              <a:buChar char="●"/>
            </a:pPr>
            <a:r>
              <a:rPr lang="en" sz="2400" dirty="0">
                <a:solidFill>
                  <a:srgbClr val="FFFF00"/>
                </a:solidFill>
              </a:rPr>
              <a:t>In </a:t>
            </a:r>
            <a:r>
              <a:rPr lang="en" sz="2400" b="1" u="sng" dirty="0">
                <a:solidFill>
                  <a:srgbClr val="FFFF00"/>
                </a:solidFill>
              </a:rPr>
              <a:t>Matt.22:31</a:t>
            </a:r>
            <a:r>
              <a:rPr lang="en" sz="2400" dirty="0">
                <a:solidFill>
                  <a:srgbClr val="FFFF00"/>
                </a:solidFill>
              </a:rPr>
              <a:t> Jesus showed that Sadducees that when God spoke to Moses at the burning bush, it proved the resurrection of the dead.</a:t>
            </a:r>
            <a:endParaRPr sz="2400" dirty="0">
              <a:solidFill>
                <a:srgbClr val="FFFF00"/>
              </a:solidFill>
            </a:endParaRPr>
          </a:p>
          <a:p>
            <a:pPr marL="457200" lvl="0" indent="-381000" algn="l" rtl="0">
              <a:lnSpc>
                <a:spcPct val="90000"/>
              </a:lnSpc>
              <a:spcBef>
                <a:spcPts val="0"/>
              </a:spcBef>
              <a:spcAft>
                <a:spcPts val="0"/>
              </a:spcAft>
              <a:buClr>
                <a:schemeClr val="dk1"/>
              </a:buClr>
              <a:buSzPts val="2400"/>
              <a:buChar char="●"/>
            </a:pPr>
            <a:r>
              <a:rPr lang="en" sz="2400" dirty="0">
                <a:solidFill>
                  <a:schemeClr val="dk1"/>
                </a:solidFill>
              </a:rPr>
              <a:t>In</a:t>
            </a:r>
            <a:r>
              <a:rPr lang="en" sz="2400" dirty="0">
                <a:solidFill>
                  <a:srgbClr val="FFFF00"/>
                </a:solidFill>
              </a:rPr>
              <a:t> </a:t>
            </a:r>
            <a:r>
              <a:rPr lang="en" sz="2400" b="1" u="sng" dirty="0">
                <a:solidFill>
                  <a:srgbClr val="FFFF00"/>
                </a:solidFill>
              </a:rPr>
              <a:t>Matt.22:42-45</a:t>
            </a:r>
            <a:r>
              <a:rPr lang="en" sz="2400" dirty="0">
                <a:solidFill>
                  <a:srgbClr val="FFFF00"/>
                </a:solidFill>
              </a:rPr>
              <a:t>, </a:t>
            </a:r>
            <a:r>
              <a:rPr lang="en" sz="2400" dirty="0">
                <a:solidFill>
                  <a:schemeClr val="dk1"/>
                </a:solidFill>
              </a:rPr>
              <a:t>Jesus proved from</a:t>
            </a:r>
            <a:r>
              <a:rPr lang="en" sz="2400" dirty="0">
                <a:solidFill>
                  <a:srgbClr val="FFFF00"/>
                </a:solidFill>
              </a:rPr>
              <a:t> </a:t>
            </a:r>
            <a:r>
              <a:rPr lang="en" sz="2400" b="1" u="sng" dirty="0">
                <a:solidFill>
                  <a:srgbClr val="FFFF00"/>
                </a:solidFill>
              </a:rPr>
              <a:t>Psalm 110</a:t>
            </a:r>
            <a:r>
              <a:rPr lang="en" sz="2400" dirty="0">
                <a:solidFill>
                  <a:srgbClr val="FFFF00"/>
                </a:solidFill>
              </a:rPr>
              <a:t> </a:t>
            </a:r>
            <a:r>
              <a:rPr lang="en" sz="2400" dirty="0">
                <a:solidFill>
                  <a:schemeClr val="dk1"/>
                </a:solidFill>
              </a:rPr>
              <a:t>that the Messiah was ALSO the very Son of God, and David’s Lord.</a:t>
            </a:r>
            <a:endParaRPr sz="2400" dirty="0">
              <a:solidFill>
                <a:schemeClr val="dk1"/>
              </a:solidFill>
            </a:endParaRPr>
          </a:p>
          <a:p>
            <a:pPr marL="457200" lvl="0" indent="-381000" algn="l" rtl="0">
              <a:lnSpc>
                <a:spcPct val="90000"/>
              </a:lnSpc>
              <a:spcBef>
                <a:spcPts val="0"/>
              </a:spcBef>
              <a:spcAft>
                <a:spcPts val="0"/>
              </a:spcAft>
              <a:buClr>
                <a:srgbClr val="00FFFF"/>
              </a:buClr>
              <a:buSzPts val="2400"/>
              <a:buChar char="●"/>
            </a:pPr>
            <a:r>
              <a:rPr lang="en" sz="2400" dirty="0">
                <a:solidFill>
                  <a:srgbClr val="00FFFF"/>
                </a:solidFill>
              </a:rPr>
              <a:t>In</a:t>
            </a:r>
            <a:r>
              <a:rPr lang="en" sz="2400" dirty="0">
                <a:solidFill>
                  <a:srgbClr val="FFFF00"/>
                </a:solidFill>
              </a:rPr>
              <a:t> </a:t>
            </a:r>
            <a:r>
              <a:rPr lang="en" sz="2400" b="1" u="sng" dirty="0">
                <a:solidFill>
                  <a:srgbClr val="FFFF00"/>
                </a:solidFill>
              </a:rPr>
              <a:t>Matt.24:15</a:t>
            </a:r>
            <a:r>
              <a:rPr lang="en" sz="2400" dirty="0">
                <a:solidFill>
                  <a:srgbClr val="FFFF00"/>
                </a:solidFill>
              </a:rPr>
              <a:t> </a:t>
            </a:r>
            <a:r>
              <a:rPr lang="en" sz="2400" dirty="0">
                <a:solidFill>
                  <a:srgbClr val="00FFFF"/>
                </a:solidFill>
              </a:rPr>
              <a:t>He taught about the meaning of Daniel’s prophesy and that they would see it before Jerusalem was destroyed.</a:t>
            </a:r>
            <a:endParaRPr sz="2400" dirty="0">
              <a:solidFill>
                <a:srgbClr val="00FFFF"/>
              </a:solidFill>
            </a:endParaRPr>
          </a:p>
          <a:p>
            <a:pPr marL="457200" lvl="0" indent="-381000" algn="l" rtl="0">
              <a:lnSpc>
                <a:spcPct val="90000"/>
              </a:lnSpc>
              <a:spcBef>
                <a:spcPts val="0"/>
              </a:spcBef>
              <a:spcAft>
                <a:spcPts val="0"/>
              </a:spcAft>
              <a:buClr>
                <a:srgbClr val="FFFF00"/>
              </a:buClr>
              <a:buSzPts val="2400"/>
              <a:buChar char="●"/>
            </a:pPr>
            <a:r>
              <a:rPr lang="en" sz="2400" dirty="0">
                <a:solidFill>
                  <a:srgbClr val="FFFF00"/>
                </a:solidFill>
              </a:rPr>
              <a:t>In </a:t>
            </a:r>
            <a:r>
              <a:rPr lang="en" sz="2400" b="1" u="sng" dirty="0">
                <a:solidFill>
                  <a:srgbClr val="FFFF00"/>
                </a:solidFill>
              </a:rPr>
              <a:t>Matt.27:46</a:t>
            </a:r>
            <a:r>
              <a:rPr lang="en" sz="2400" dirty="0">
                <a:solidFill>
                  <a:srgbClr val="FFFF00"/>
                </a:solidFill>
              </a:rPr>
              <a:t> Jesus, WHILE DYING ON THE CROSS, taught the observing crowd the true meaning of </a:t>
            </a:r>
            <a:r>
              <a:rPr lang="en" sz="2400" b="1" u="sng" dirty="0">
                <a:solidFill>
                  <a:srgbClr val="FFFF00"/>
                </a:solidFill>
              </a:rPr>
              <a:t>Psalm 22</a:t>
            </a:r>
            <a:r>
              <a:rPr lang="en" sz="2400" dirty="0">
                <a:solidFill>
                  <a:srgbClr val="FFFF00"/>
                </a:solidFill>
              </a:rPr>
              <a:t>.</a:t>
            </a:r>
            <a:endParaRPr sz="2400" dirty="0">
              <a:solidFill>
                <a:srgbClr val="FFFF00"/>
              </a:solidFill>
            </a:endParaRPr>
          </a:p>
          <a:p>
            <a:pPr marL="457200" lvl="0" indent="-381000" algn="l" rtl="0">
              <a:lnSpc>
                <a:spcPct val="90000"/>
              </a:lnSpc>
              <a:spcBef>
                <a:spcPts val="0"/>
              </a:spcBef>
              <a:spcAft>
                <a:spcPts val="0"/>
              </a:spcAft>
              <a:buClr>
                <a:schemeClr val="dk1"/>
              </a:buClr>
              <a:buSzPts val="2400"/>
              <a:buChar char="●"/>
            </a:pPr>
            <a:r>
              <a:rPr lang="en" sz="2400" dirty="0">
                <a:solidFill>
                  <a:schemeClr val="dk1"/>
                </a:solidFill>
              </a:rPr>
              <a:t>In</a:t>
            </a:r>
            <a:r>
              <a:rPr lang="en" sz="2400" dirty="0">
                <a:solidFill>
                  <a:srgbClr val="FFFF00"/>
                </a:solidFill>
              </a:rPr>
              <a:t> </a:t>
            </a:r>
            <a:r>
              <a:rPr lang="en" sz="2400" b="1" u="sng" dirty="0">
                <a:solidFill>
                  <a:srgbClr val="FFFF00"/>
                </a:solidFill>
              </a:rPr>
              <a:t>Luke 24:25-27</a:t>
            </a:r>
            <a:r>
              <a:rPr lang="en" sz="2400" dirty="0">
                <a:solidFill>
                  <a:srgbClr val="FFFF00"/>
                </a:solidFill>
              </a:rPr>
              <a:t>, </a:t>
            </a:r>
            <a:r>
              <a:rPr lang="en" sz="2400" dirty="0">
                <a:solidFill>
                  <a:schemeClr val="dk1"/>
                </a:solidFill>
              </a:rPr>
              <a:t>after being raised from the dead, He walked with and taught two men that all of Jesus’ persecutions and his murder was actually a fulfillment of prophesy.  And their hearts </a:t>
            </a:r>
            <a:r>
              <a:rPr lang="en" sz="2400" i="1" dirty="0">
                <a:solidFill>
                  <a:schemeClr val="dk1"/>
                </a:solidFill>
              </a:rPr>
              <a:t>“burned within them”</a:t>
            </a:r>
            <a:r>
              <a:rPr lang="en" sz="2400" dirty="0">
                <a:solidFill>
                  <a:schemeClr val="dk1"/>
                </a:solidFill>
              </a:rPr>
              <a:t> in excitement as He taught them!</a:t>
            </a:r>
            <a:endParaRPr sz="2400" dirty="0">
              <a:solidFill>
                <a:schemeClr val="dk1"/>
              </a:solidFill>
            </a:endParaRPr>
          </a:p>
          <a:p>
            <a:pPr marL="457200" lvl="0" indent="-381000" algn="l" rtl="0">
              <a:lnSpc>
                <a:spcPct val="90000"/>
              </a:lnSpc>
              <a:spcBef>
                <a:spcPts val="0"/>
              </a:spcBef>
              <a:spcAft>
                <a:spcPts val="0"/>
              </a:spcAft>
              <a:buClr>
                <a:srgbClr val="00FFFF"/>
              </a:buClr>
              <a:buSzPts val="2400"/>
              <a:buChar char="●"/>
            </a:pPr>
            <a:r>
              <a:rPr lang="en" sz="2400" dirty="0">
                <a:solidFill>
                  <a:srgbClr val="00FFFF"/>
                </a:solidFill>
              </a:rPr>
              <a:t>Did others benefit from group discussion of scripture with Jesus?</a:t>
            </a:r>
            <a:endParaRPr sz="24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2232</Words>
  <Application>Microsoft Office PowerPoint</Application>
  <PresentationFormat>On-screen Show (16:9)</PresentationFormat>
  <Paragraphs>76</Paragraphs>
  <Slides>12</Slides>
  <Notes>12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12</vt:i4>
      </vt:variant>
    </vt:vector>
  </HeadingPairs>
  <TitlesOfParts>
    <vt:vector size="14" baseType="lpstr">
      <vt:lpstr>Arial</vt:lpstr>
      <vt:lpstr>Simple Dark</vt:lpstr>
      <vt:lpstr>A MULTITUDE OF COUNSELORS!</vt:lpstr>
      <vt:lpstr>HOW IMPORTANT IS GROUP BIBLE STUDY?</vt:lpstr>
      <vt:lpstr>A SIMPLE FACT</vt:lpstr>
      <vt:lpstr>IT IS COMMANDED</vt:lpstr>
      <vt:lpstr>TRULY AMAZING EXAMPLES</vt:lpstr>
      <vt:lpstr>MORE AMAZING EXAMPLES</vt:lpstr>
      <vt:lpstr>AMAZING EXAMPLES - JESUS</vt:lpstr>
      <vt:lpstr>JESUS’ EXAMPLE - 2</vt:lpstr>
      <vt:lpstr>JESUS’ EXAMPLE - 3</vt:lpstr>
      <vt:lpstr>IN THE BOOK OF ACTS</vt:lpstr>
      <vt:lpstr>WHAT ABOUT YOU?</vt:lpstr>
      <vt:lpstr>OPPORTUNITY OR BURDEN?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Eric Bridge</dc:creator>
  <cp:lastModifiedBy>Eric Bridge</cp:lastModifiedBy>
  <cp:revision>1</cp:revision>
  <dcterms:modified xsi:type="dcterms:W3CDTF">2026-08-09T04:37:49Z</dcterms:modified>
</cp:coreProperties>
</file>