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Bridge" userId="1b5aec563ebd452a" providerId="LiveId" clId="{05C6E23E-C8B4-4EB7-8384-F71DF3223C07}"/>
    <pc:docChg chg="undo custSel modSld">
      <pc:chgData name="Eric Bridge" userId="1b5aec563ebd452a" providerId="LiveId" clId="{05C6E23E-C8B4-4EB7-8384-F71DF3223C07}" dt="2023-06-03T21:54:04.661" v="13" actId="20577"/>
      <pc:docMkLst>
        <pc:docMk/>
      </pc:docMkLst>
      <pc:sldChg chg="modSp mod">
        <pc:chgData name="Eric Bridge" userId="1b5aec563ebd452a" providerId="LiveId" clId="{05C6E23E-C8B4-4EB7-8384-F71DF3223C07}" dt="2023-06-03T21:49:04.337" v="10" actId="14100"/>
        <pc:sldMkLst>
          <pc:docMk/>
          <pc:sldMk cId="0" sldId="257"/>
        </pc:sldMkLst>
        <pc:spChg chg="mod">
          <ac:chgData name="Eric Bridge" userId="1b5aec563ebd452a" providerId="LiveId" clId="{05C6E23E-C8B4-4EB7-8384-F71DF3223C07}" dt="2023-06-03T21:49:04.337" v="10" actId="14100"/>
          <ac:spMkLst>
            <pc:docMk/>
            <pc:sldMk cId="0" sldId="257"/>
            <ac:spMk id="61" creationId="{00000000-0000-0000-0000-000000000000}"/>
          </ac:spMkLst>
        </pc:spChg>
      </pc:sldChg>
      <pc:sldChg chg="modSp modNotes">
        <pc:chgData name="Eric Bridge" userId="1b5aec563ebd452a" providerId="LiveId" clId="{05C6E23E-C8B4-4EB7-8384-F71DF3223C07}" dt="2023-06-03T21:50:45.464" v="11" actId="115"/>
        <pc:sldMkLst>
          <pc:docMk/>
          <pc:sldMk cId="0" sldId="260"/>
        </pc:sldMkLst>
        <pc:spChg chg="mod">
          <ac:chgData name="Eric Bridge" userId="1b5aec563ebd452a" providerId="LiveId" clId="{05C6E23E-C8B4-4EB7-8384-F71DF3223C07}" dt="2023-06-03T21:50:45.464" v="11" actId="115"/>
          <ac:spMkLst>
            <pc:docMk/>
            <pc:sldMk cId="0" sldId="260"/>
            <ac:spMk id="79" creationId="{00000000-0000-0000-0000-000000000000}"/>
          </ac:spMkLst>
        </pc:spChg>
      </pc:sldChg>
      <pc:sldChg chg="modSp modNotes">
        <pc:chgData name="Eric Bridge" userId="1b5aec563ebd452a" providerId="LiveId" clId="{05C6E23E-C8B4-4EB7-8384-F71DF3223C07}" dt="2023-06-03T21:54:04.661" v="13" actId="20577"/>
        <pc:sldMkLst>
          <pc:docMk/>
          <pc:sldMk cId="0" sldId="265"/>
        </pc:sldMkLst>
        <pc:spChg chg="mod">
          <ac:chgData name="Eric Bridge" userId="1b5aec563ebd452a" providerId="LiveId" clId="{05C6E23E-C8B4-4EB7-8384-F71DF3223C07}" dt="2023-06-03T21:54:04.661" v="13" actId="20577"/>
          <ac:spMkLst>
            <pc:docMk/>
            <pc:sldMk cId="0" sldId="265"/>
            <ac:spMk id="1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4d1473d3f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4d1473d3f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0a4d4527e5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0a4d4527e5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0a4d4527e5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0a4d4527e5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0a4d4527e5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0a4d4527e5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0a4d4527e5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0a4d4527e5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20a4d4527e5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20a4d4527e5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4d1473d3f9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4d1473d3f9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4d667039f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4d667039f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4d667039f4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4d667039f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4d667039f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4d667039f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0a4d4527e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0a4d4527e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0a4d4527e5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0a4d4527e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0a4d4527e5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0a4d4527e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0a4d4527e5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0a4d4527e5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84200" y="0"/>
            <a:ext cx="9313500" cy="660300"/>
          </a:xfrm>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en" sz="6666" b="1">
                <a:solidFill>
                  <a:srgbClr val="00FFFF"/>
                </a:solidFill>
              </a:rPr>
              <a:t>THE FORGOTTEN GOD</a:t>
            </a:r>
            <a:r>
              <a:rPr lang="en" sz="5000" b="1"/>
              <a:t> </a:t>
            </a:r>
            <a:endParaRPr sz="5000" b="1"/>
          </a:p>
        </p:txBody>
      </p:sp>
      <p:sp>
        <p:nvSpPr>
          <p:cNvPr id="55" name="Google Shape;55;p13"/>
          <p:cNvSpPr txBox="1">
            <a:spLocks noGrp="1"/>
          </p:cNvSpPr>
          <p:nvPr>
            <p:ph type="subTitle" idx="1"/>
          </p:nvPr>
        </p:nvSpPr>
        <p:spPr>
          <a:xfrm>
            <a:off x="-84200" y="660300"/>
            <a:ext cx="9313500" cy="44832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5000" i="1" dirty="0">
                <a:solidFill>
                  <a:schemeClr val="dk1"/>
                </a:solidFill>
              </a:rPr>
              <a:t>“...in the name of </a:t>
            </a:r>
            <a:r>
              <a:rPr lang="en" sz="5000" i="1" dirty="0">
                <a:solidFill>
                  <a:srgbClr val="FFFF00"/>
                </a:solidFill>
              </a:rPr>
              <a:t>the Father</a:t>
            </a:r>
            <a:r>
              <a:rPr lang="en" sz="5000" i="1" dirty="0">
                <a:solidFill>
                  <a:schemeClr val="dk1"/>
                </a:solidFill>
              </a:rPr>
              <a:t>,</a:t>
            </a:r>
            <a:endParaRPr sz="5000" i="1" dirty="0">
              <a:solidFill>
                <a:schemeClr val="dk1"/>
              </a:solidFill>
            </a:endParaRPr>
          </a:p>
          <a:p>
            <a:pPr marL="0" lvl="0" indent="0" algn="ctr" rtl="0">
              <a:spcBef>
                <a:spcPts val="0"/>
              </a:spcBef>
              <a:spcAft>
                <a:spcPts val="0"/>
              </a:spcAft>
              <a:buNone/>
            </a:pPr>
            <a:r>
              <a:rPr lang="en" sz="5000" i="1" dirty="0">
                <a:solidFill>
                  <a:schemeClr val="dk1"/>
                </a:solidFill>
              </a:rPr>
              <a:t>and of </a:t>
            </a:r>
            <a:r>
              <a:rPr lang="en" sz="5000" i="1" dirty="0">
                <a:solidFill>
                  <a:srgbClr val="FFFF00"/>
                </a:solidFill>
              </a:rPr>
              <a:t>the Son</a:t>
            </a:r>
            <a:r>
              <a:rPr lang="en" sz="5000" i="1" dirty="0">
                <a:solidFill>
                  <a:schemeClr val="dk1"/>
                </a:solidFill>
              </a:rPr>
              <a:t>, and</a:t>
            </a:r>
            <a:endParaRPr sz="5000" i="1" dirty="0">
              <a:solidFill>
                <a:schemeClr val="dk1"/>
              </a:solidFill>
            </a:endParaRPr>
          </a:p>
          <a:p>
            <a:pPr marL="0" lvl="0" indent="0" algn="ctr" rtl="0">
              <a:spcBef>
                <a:spcPts val="0"/>
              </a:spcBef>
              <a:spcAft>
                <a:spcPts val="0"/>
              </a:spcAft>
              <a:buNone/>
            </a:pPr>
            <a:endParaRPr sz="1000" dirty="0">
              <a:solidFill>
                <a:schemeClr val="dk1"/>
              </a:solidFill>
            </a:endParaRPr>
          </a:p>
          <a:p>
            <a:pPr marL="0" lvl="0" indent="0" algn="ctr" rtl="0">
              <a:spcBef>
                <a:spcPts val="0"/>
              </a:spcBef>
              <a:spcAft>
                <a:spcPts val="0"/>
              </a:spcAft>
              <a:buNone/>
            </a:pPr>
            <a:r>
              <a:rPr lang="en" sz="1000" i="1" dirty="0">
                <a:solidFill>
                  <a:schemeClr val="dk1"/>
                </a:solidFill>
              </a:rPr>
              <a:t> of </a:t>
            </a:r>
            <a:r>
              <a:rPr lang="en" sz="1000" i="1" dirty="0">
                <a:solidFill>
                  <a:srgbClr val="FFFF00"/>
                </a:solidFill>
              </a:rPr>
              <a:t>the Holy Spirit</a:t>
            </a:r>
            <a:r>
              <a:rPr lang="en" sz="1000" i="1" dirty="0">
                <a:solidFill>
                  <a:schemeClr val="dk1"/>
                </a:solidFill>
              </a:rPr>
              <a:t>.”</a:t>
            </a:r>
            <a:r>
              <a:rPr lang="en" sz="1500" i="1" dirty="0">
                <a:solidFill>
                  <a:schemeClr val="dk1"/>
                </a:solidFill>
              </a:rPr>
              <a:t> </a:t>
            </a:r>
            <a:r>
              <a:rPr lang="en" sz="1500" dirty="0">
                <a:solidFill>
                  <a:schemeClr val="dk1"/>
                </a:solidFill>
              </a:rPr>
              <a:t> </a:t>
            </a:r>
            <a:r>
              <a:rPr lang="en" sz="5000" u="sng" dirty="0">
                <a:solidFill>
                  <a:srgbClr val="FFFF00"/>
                </a:solidFill>
              </a:rPr>
              <a:t>Matt.28:19</a:t>
            </a:r>
            <a:r>
              <a:rPr lang="en" sz="5000" dirty="0">
                <a:solidFill>
                  <a:srgbClr val="FFFF00"/>
                </a:solidFill>
              </a:rPr>
              <a:t> </a:t>
            </a:r>
            <a:r>
              <a:rPr lang="en" sz="5000" dirty="0">
                <a:solidFill>
                  <a:schemeClr val="accent1">
                    <a:lumMod val="60000"/>
                    <a:lumOff val="40000"/>
                  </a:schemeClr>
                </a:solidFill>
              </a:rPr>
              <a:t>(NKJV)</a:t>
            </a:r>
          </a:p>
          <a:p>
            <a:pPr marL="0" lvl="0" indent="0" algn="ctr" rtl="0">
              <a:spcBef>
                <a:spcPts val="0"/>
              </a:spcBef>
              <a:spcAft>
                <a:spcPts val="0"/>
              </a:spcAft>
              <a:buNone/>
            </a:pPr>
            <a:endParaRPr sz="5000" u="sng" dirty="0">
              <a:solidFill>
                <a:srgbClr val="FFFF00"/>
              </a:solidFill>
            </a:endParaRPr>
          </a:p>
          <a:p>
            <a:pPr marL="0" lvl="0" indent="0" algn="ctr" rtl="0">
              <a:spcBef>
                <a:spcPts val="0"/>
              </a:spcBef>
              <a:spcAft>
                <a:spcPts val="0"/>
              </a:spcAft>
              <a:buNone/>
            </a:pPr>
            <a:r>
              <a:rPr lang="en" sz="6000" b="1" dirty="0">
                <a:solidFill>
                  <a:schemeClr val="accent1">
                    <a:lumMod val="60000"/>
                    <a:lumOff val="40000"/>
                  </a:schemeClr>
                </a:solidFill>
              </a:rPr>
              <a:t>PART ONE</a:t>
            </a:r>
            <a:endParaRPr sz="6000" b="1" u="sng" dirty="0">
              <a:solidFill>
                <a:schemeClr val="accent1">
                  <a:lumMod val="60000"/>
                  <a:lumOff val="4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84200" y="0"/>
            <a:ext cx="9313500"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HE IS GOD! - cont.</a:t>
            </a:r>
            <a:endParaRPr sz="3900" b="1"/>
          </a:p>
        </p:txBody>
      </p:sp>
      <p:sp>
        <p:nvSpPr>
          <p:cNvPr id="109" name="Google Shape;109;p22"/>
          <p:cNvSpPr txBox="1">
            <a:spLocks noGrp="1"/>
          </p:cNvSpPr>
          <p:nvPr>
            <p:ph type="subTitle" idx="1"/>
          </p:nvPr>
        </p:nvSpPr>
        <p:spPr>
          <a:xfrm>
            <a:off x="-178100" y="392075"/>
            <a:ext cx="9407400" cy="4751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00FFFF"/>
              </a:buClr>
              <a:buSzPts val="1900"/>
              <a:buChar char="●"/>
            </a:pPr>
            <a:r>
              <a:rPr lang="en" sz="1900" dirty="0">
                <a:solidFill>
                  <a:srgbClr val="00FFFF"/>
                </a:solidFill>
              </a:rPr>
              <a:t>Who clearly existed before the earth was created?  </a:t>
            </a:r>
            <a:r>
              <a:rPr lang="en" sz="1900" b="1" u="sng" dirty="0">
                <a:solidFill>
                  <a:srgbClr val="FFFF00"/>
                </a:solidFill>
              </a:rPr>
              <a:t>Gen.1:2</a:t>
            </a:r>
            <a:r>
              <a:rPr lang="en" sz="1900" b="1" dirty="0">
                <a:solidFill>
                  <a:srgbClr val="00FFFF"/>
                </a:solidFill>
              </a:rPr>
              <a:t> </a:t>
            </a:r>
            <a:r>
              <a:rPr lang="en" sz="1900" i="1" dirty="0">
                <a:solidFill>
                  <a:schemeClr val="dk1"/>
                </a:solidFill>
              </a:rPr>
              <a:t>“The earth was without form, and void; and darkness was on the face of the deep. And </a:t>
            </a:r>
            <a:r>
              <a:rPr lang="en" sz="1900" i="1" u="sng" dirty="0">
                <a:solidFill>
                  <a:schemeClr val="dk1"/>
                </a:solidFill>
              </a:rPr>
              <a:t>the Spirit of God</a:t>
            </a:r>
            <a:r>
              <a:rPr lang="en" sz="1900" i="1" dirty="0">
                <a:solidFill>
                  <a:schemeClr val="dk1"/>
                </a:solidFill>
              </a:rPr>
              <a:t> was hovering over the face of the waters.”</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Who is the Spirit of YHWH Himself, God’s personal name?  </a:t>
            </a:r>
            <a:r>
              <a:rPr lang="en" sz="1900" b="1" u="sng" dirty="0">
                <a:solidFill>
                  <a:srgbClr val="FFFF00"/>
                </a:solidFill>
              </a:rPr>
              <a:t>Is.61:1</a:t>
            </a:r>
            <a:r>
              <a:rPr lang="en" sz="1900" b="1" dirty="0">
                <a:solidFill>
                  <a:srgbClr val="00FFFF"/>
                </a:solidFill>
              </a:rPr>
              <a:t> </a:t>
            </a:r>
            <a:r>
              <a:rPr lang="en" sz="1900" i="1" dirty="0">
                <a:solidFill>
                  <a:schemeClr val="dk1"/>
                </a:solidFill>
              </a:rPr>
              <a:t>“The Spirit of the LORD </a:t>
            </a:r>
            <a:r>
              <a:rPr lang="en" sz="1900" dirty="0">
                <a:solidFill>
                  <a:srgbClr val="FFFF00"/>
                </a:solidFill>
              </a:rPr>
              <a:t>(YHWH)</a:t>
            </a:r>
            <a:r>
              <a:rPr lang="en" sz="1900" i="1" dirty="0">
                <a:solidFill>
                  <a:schemeClr val="dk1"/>
                </a:solidFill>
              </a:rPr>
              <a:t> God is upon Me,...”</a:t>
            </a:r>
            <a:r>
              <a:rPr lang="en" sz="1900" dirty="0">
                <a:solidFill>
                  <a:srgbClr val="00FFFF"/>
                </a:solidFill>
              </a:rPr>
              <a:t>.  Who is also called </a:t>
            </a:r>
            <a:r>
              <a:rPr lang="en" sz="1900" i="1" dirty="0">
                <a:solidFill>
                  <a:schemeClr val="dk1"/>
                </a:solidFill>
              </a:rPr>
              <a:t>“the Spirit of God” </a:t>
            </a:r>
            <a:r>
              <a:rPr lang="en" sz="1900" dirty="0">
                <a:solidFill>
                  <a:srgbClr val="FFFF00"/>
                </a:solidFill>
              </a:rPr>
              <a:t>(</a:t>
            </a:r>
            <a:r>
              <a:rPr lang="en" sz="1900" b="1" u="sng" dirty="0">
                <a:solidFill>
                  <a:srgbClr val="FFFF00"/>
                </a:solidFill>
              </a:rPr>
              <a:t>Matt.3:16</a:t>
            </a:r>
            <a:r>
              <a:rPr lang="en" sz="1900" dirty="0">
                <a:solidFill>
                  <a:srgbClr val="FFFF00"/>
                </a:solidFill>
              </a:rPr>
              <a:t>)</a:t>
            </a:r>
            <a:r>
              <a:rPr lang="en" sz="1900" dirty="0">
                <a:solidFill>
                  <a:srgbClr val="00FFFF"/>
                </a:solidFill>
              </a:rPr>
              <a:t>, </a:t>
            </a:r>
            <a:r>
              <a:rPr lang="en" sz="1900" i="1" dirty="0">
                <a:solidFill>
                  <a:schemeClr val="dk1"/>
                </a:solidFill>
              </a:rPr>
              <a:t>“of the Father” </a:t>
            </a:r>
            <a:r>
              <a:rPr lang="en" sz="1900" dirty="0">
                <a:solidFill>
                  <a:srgbClr val="FFFF00"/>
                </a:solidFill>
              </a:rPr>
              <a:t>(</a:t>
            </a:r>
            <a:r>
              <a:rPr lang="en" sz="1900" b="1" u="sng" dirty="0">
                <a:solidFill>
                  <a:srgbClr val="FFFF00"/>
                </a:solidFill>
              </a:rPr>
              <a:t>Matt.10:20</a:t>
            </a:r>
            <a:r>
              <a:rPr lang="en" sz="1900" dirty="0">
                <a:solidFill>
                  <a:srgbClr val="FFFF00"/>
                </a:solidFill>
              </a:rPr>
              <a:t>)</a:t>
            </a:r>
            <a:r>
              <a:rPr lang="en" sz="1900" dirty="0">
                <a:solidFill>
                  <a:srgbClr val="00FFFF"/>
                </a:solidFill>
              </a:rPr>
              <a:t>, and </a:t>
            </a:r>
            <a:r>
              <a:rPr lang="en" sz="1900" i="1" dirty="0">
                <a:solidFill>
                  <a:schemeClr val="dk1"/>
                </a:solidFill>
              </a:rPr>
              <a:t>“of Christ” </a:t>
            </a:r>
            <a:r>
              <a:rPr lang="en" sz="1900" dirty="0">
                <a:solidFill>
                  <a:srgbClr val="FFFF00"/>
                </a:solidFill>
              </a:rPr>
              <a:t>(</a:t>
            </a:r>
            <a:r>
              <a:rPr lang="en" sz="1900" b="1" u="sng" dirty="0">
                <a:solidFill>
                  <a:srgbClr val="FFFF00"/>
                </a:solidFill>
              </a:rPr>
              <a:t>Rom.8:9</a:t>
            </a:r>
            <a:r>
              <a:rPr lang="en" sz="1900" b="1" dirty="0">
                <a:solidFill>
                  <a:srgbClr val="FFFF00"/>
                </a:solidFill>
              </a:rPr>
              <a:t>, </a:t>
            </a:r>
            <a:r>
              <a:rPr lang="en" sz="1900" b="1" u="sng" dirty="0">
                <a:solidFill>
                  <a:srgbClr val="FFFF00"/>
                </a:solidFill>
              </a:rPr>
              <a:t>Phil.1:19</a:t>
            </a:r>
            <a:r>
              <a:rPr lang="en" sz="1900" dirty="0">
                <a:solidFill>
                  <a:srgbClr val="FFFF00"/>
                </a:solidFill>
              </a:rPr>
              <a:t>)</a:t>
            </a:r>
            <a:r>
              <a:rPr lang="en" sz="1900" dirty="0">
                <a:solidFill>
                  <a:srgbClr val="00FFFF"/>
                </a:solidFill>
              </a:rPr>
              <a:t>?</a:t>
            </a:r>
            <a:endParaRPr sz="1900" dirty="0">
              <a:solidFill>
                <a:srgbClr val="00FFFF"/>
              </a:solidFill>
            </a:endParaRPr>
          </a:p>
          <a:p>
            <a:pPr marL="457200" lvl="0" indent="-349250" algn="l" rtl="0">
              <a:spcBef>
                <a:spcPts val="0"/>
              </a:spcBef>
              <a:spcAft>
                <a:spcPts val="0"/>
              </a:spcAft>
              <a:buClr>
                <a:srgbClr val="00FFFF"/>
              </a:buClr>
              <a:buSzPts val="1900"/>
              <a:buChar char="●"/>
            </a:pPr>
            <a:r>
              <a:rPr lang="en" sz="1900" dirty="0">
                <a:solidFill>
                  <a:srgbClr val="00FFFF"/>
                </a:solidFill>
              </a:rPr>
              <a:t>Blasphemy against Whom will not be forgiven?  </a:t>
            </a:r>
            <a:r>
              <a:rPr lang="en" sz="1900" dirty="0">
                <a:solidFill>
                  <a:srgbClr val="FFFF00"/>
                </a:solidFill>
              </a:rPr>
              <a:t>(</a:t>
            </a:r>
            <a:r>
              <a:rPr lang="en" sz="1900" b="1" u="sng" dirty="0">
                <a:solidFill>
                  <a:srgbClr val="FFFF00"/>
                </a:solidFill>
              </a:rPr>
              <a:t>Matt.12:31-32</a:t>
            </a:r>
            <a:r>
              <a:rPr lang="en" sz="1900" dirty="0">
                <a:solidFill>
                  <a:srgbClr val="FFFF00"/>
                </a:solidFill>
              </a:rPr>
              <a:t>)</a:t>
            </a: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Who gives the breath of life to every person?  </a:t>
            </a:r>
            <a:r>
              <a:rPr lang="en" sz="1900" b="1" u="sng" dirty="0">
                <a:solidFill>
                  <a:srgbClr val="FFFF00"/>
                </a:solidFill>
              </a:rPr>
              <a:t>Job 33:4</a:t>
            </a:r>
            <a:r>
              <a:rPr lang="en" sz="1900" b="1" dirty="0">
                <a:solidFill>
                  <a:srgbClr val="00FFFF"/>
                </a:solidFill>
              </a:rPr>
              <a:t> </a:t>
            </a:r>
            <a:r>
              <a:rPr lang="en" sz="1900" i="1" dirty="0">
                <a:solidFill>
                  <a:schemeClr val="dk1"/>
                </a:solidFill>
              </a:rPr>
              <a:t>“The Spirit of God has made me, and the breath of the Almighty gives me life.”</a:t>
            </a:r>
            <a:r>
              <a:rPr lang="en" sz="1900" dirty="0">
                <a:solidFill>
                  <a:srgbClr val="00FFFF"/>
                </a:solidFill>
              </a:rPr>
              <a:t> </a:t>
            </a:r>
            <a:r>
              <a:rPr lang="en" sz="1900" dirty="0">
                <a:solidFill>
                  <a:srgbClr val="FFFF00"/>
                </a:solidFill>
              </a:rPr>
              <a:t>(</a:t>
            </a:r>
            <a:r>
              <a:rPr lang="en" sz="1900" b="1" u="sng" dirty="0">
                <a:solidFill>
                  <a:srgbClr val="FFFF00"/>
                </a:solidFill>
              </a:rPr>
              <a:t>Jn.6:63</a:t>
            </a:r>
            <a:r>
              <a:rPr lang="en" sz="1900" dirty="0">
                <a:solidFill>
                  <a:srgbClr val="FFFF00"/>
                </a:solidFill>
              </a:rPr>
              <a:t> also)</a:t>
            </a: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Who inspired the authors of the Scriptures </a:t>
            </a:r>
            <a:r>
              <a:rPr lang="en" sz="1900" dirty="0">
                <a:solidFill>
                  <a:srgbClr val="FFFF00"/>
                </a:solidFill>
              </a:rPr>
              <a:t>(</a:t>
            </a:r>
            <a:r>
              <a:rPr lang="en" sz="1900" b="1" u="sng" dirty="0">
                <a:solidFill>
                  <a:srgbClr val="FFFF00"/>
                </a:solidFill>
              </a:rPr>
              <a:t>2 Pet.1:21</a:t>
            </a:r>
            <a:r>
              <a:rPr lang="en" sz="1900" dirty="0">
                <a:solidFill>
                  <a:srgbClr val="FFFF00"/>
                </a:solidFill>
              </a:rPr>
              <a:t>)</a:t>
            </a:r>
            <a:r>
              <a:rPr lang="en" sz="1900" dirty="0">
                <a:solidFill>
                  <a:srgbClr val="00FFFF"/>
                </a:solidFill>
              </a:rPr>
              <a:t>, and Who guided the apostles into </a:t>
            </a:r>
            <a:r>
              <a:rPr lang="en" sz="1900" i="1" dirty="0">
                <a:solidFill>
                  <a:schemeClr val="dk1"/>
                </a:solidFill>
              </a:rPr>
              <a:t>“all truth”</a:t>
            </a:r>
            <a:r>
              <a:rPr lang="en" sz="1900" dirty="0">
                <a:solidFill>
                  <a:srgbClr val="00FFFF"/>
                </a:solidFill>
              </a:rPr>
              <a:t>? </a:t>
            </a:r>
            <a:r>
              <a:rPr lang="en" sz="1900" dirty="0">
                <a:solidFill>
                  <a:srgbClr val="FFFF00"/>
                </a:solidFill>
              </a:rPr>
              <a:t>(</a:t>
            </a:r>
            <a:r>
              <a:rPr lang="en" sz="1900" b="1" u="sng" dirty="0">
                <a:solidFill>
                  <a:srgbClr val="FFFF00"/>
                </a:solidFill>
              </a:rPr>
              <a:t>Jn.16:13</a:t>
            </a:r>
            <a:r>
              <a:rPr lang="en" sz="1900" dirty="0">
                <a:solidFill>
                  <a:srgbClr val="FFFF00"/>
                </a:solidFill>
              </a:rPr>
              <a:t>)</a:t>
            </a:r>
            <a:endParaRPr sz="1900" dirty="0">
              <a:solidFill>
                <a:srgbClr val="00FFFF"/>
              </a:solidFill>
            </a:endParaRPr>
          </a:p>
          <a:p>
            <a:pPr marL="457200" lvl="0" indent="-349250" algn="l" rtl="0">
              <a:spcBef>
                <a:spcPts val="0"/>
              </a:spcBef>
              <a:spcAft>
                <a:spcPts val="0"/>
              </a:spcAft>
              <a:buClr>
                <a:srgbClr val="00FFFF"/>
              </a:buClr>
              <a:buSzPts val="1900"/>
              <a:buChar char="●"/>
            </a:pPr>
            <a:r>
              <a:rPr lang="en" sz="1900" dirty="0">
                <a:solidFill>
                  <a:srgbClr val="00FFFF"/>
                </a:solidFill>
              </a:rPr>
              <a:t>Who decided where the apostles and others were sent </a:t>
            </a:r>
            <a:r>
              <a:rPr lang="en" sz="1900" dirty="0">
                <a:solidFill>
                  <a:srgbClr val="FFFF00"/>
                </a:solidFill>
              </a:rPr>
              <a:t>(</a:t>
            </a:r>
            <a:r>
              <a:rPr lang="en" sz="1900" b="1" u="sng" dirty="0">
                <a:solidFill>
                  <a:srgbClr val="FFFF00"/>
                </a:solidFill>
              </a:rPr>
              <a:t>Acts 8:29,13:4</a:t>
            </a:r>
            <a:r>
              <a:rPr lang="en" sz="1900" dirty="0">
                <a:solidFill>
                  <a:srgbClr val="FFFF00"/>
                </a:solidFill>
              </a:rPr>
              <a:t>)</a:t>
            </a:r>
            <a:r>
              <a:rPr lang="en" sz="1900" dirty="0">
                <a:solidFill>
                  <a:srgbClr val="00FFFF"/>
                </a:solidFill>
              </a:rPr>
              <a:t>, and also forbade them from teaching in certain locations? </a:t>
            </a:r>
            <a:r>
              <a:rPr lang="en" sz="1900" dirty="0">
                <a:solidFill>
                  <a:srgbClr val="FFFF00"/>
                </a:solidFill>
              </a:rPr>
              <a:t>(</a:t>
            </a:r>
            <a:r>
              <a:rPr lang="en" sz="1900" b="1" u="sng" dirty="0">
                <a:solidFill>
                  <a:srgbClr val="FFFF00"/>
                </a:solidFill>
              </a:rPr>
              <a:t>Acts 16:6</a:t>
            </a:r>
            <a:r>
              <a:rPr lang="en" sz="1900" dirty="0">
                <a:solidFill>
                  <a:srgbClr val="FFFF00"/>
                </a:solidFill>
              </a:rPr>
              <a:t>)</a:t>
            </a:r>
            <a:endParaRPr sz="1900" dirty="0">
              <a:solidFill>
                <a:srgbClr val="00FFFF"/>
              </a:solidFill>
            </a:endParaRPr>
          </a:p>
          <a:p>
            <a:pPr marL="457200" lvl="0" indent="-349250" algn="l" rtl="0">
              <a:spcBef>
                <a:spcPts val="0"/>
              </a:spcBef>
              <a:spcAft>
                <a:spcPts val="0"/>
              </a:spcAft>
              <a:buClr>
                <a:srgbClr val="00FFFF"/>
              </a:buClr>
              <a:buSzPts val="1900"/>
              <a:buChar char="●"/>
            </a:pPr>
            <a:r>
              <a:rPr lang="en" sz="1900" dirty="0">
                <a:solidFill>
                  <a:srgbClr val="00FFFF"/>
                </a:solidFill>
              </a:rPr>
              <a:t>Who is the only One who can know the things of God?  </a:t>
            </a:r>
            <a:r>
              <a:rPr lang="en" sz="1900" b="1" u="sng" dirty="0">
                <a:solidFill>
                  <a:srgbClr val="FFFF00"/>
                </a:solidFill>
              </a:rPr>
              <a:t>1 Cor.2:11</a:t>
            </a:r>
            <a:r>
              <a:rPr lang="en" sz="1900" b="1" dirty="0">
                <a:solidFill>
                  <a:srgbClr val="00FFFF"/>
                </a:solidFill>
              </a:rPr>
              <a:t> </a:t>
            </a:r>
            <a:r>
              <a:rPr lang="en" sz="1900" i="1" dirty="0">
                <a:solidFill>
                  <a:schemeClr val="dk1"/>
                </a:solidFill>
              </a:rPr>
              <a:t>“Even so no one knows the things of God except </a:t>
            </a:r>
            <a:r>
              <a:rPr lang="en" sz="1900" i="1" u="sng" dirty="0">
                <a:solidFill>
                  <a:schemeClr val="dk1"/>
                </a:solidFill>
              </a:rPr>
              <a:t>the Spirit of God</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Who sanctified Christians?  </a:t>
            </a:r>
            <a:r>
              <a:rPr lang="en" sz="1900" dirty="0">
                <a:solidFill>
                  <a:srgbClr val="FFFF00"/>
                </a:solidFill>
              </a:rPr>
              <a:t>(</a:t>
            </a:r>
            <a:r>
              <a:rPr lang="en" sz="1900" b="1" u="sng" dirty="0">
                <a:solidFill>
                  <a:srgbClr val="FFFF00"/>
                </a:solidFill>
              </a:rPr>
              <a:t>Rom.15:16</a:t>
            </a:r>
            <a:r>
              <a:rPr lang="en" sz="1900" b="1" dirty="0">
                <a:solidFill>
                  <a:srgbClr val="FFFF00"/>
                </a:solidFill>
              </a:rPr>
              <a:t>, </a:t>
            </a:r>
            <a:r>
              <a:rPr lang="en" sz="1900" b="1" u="sng" dirty="0">
                <a:solidFill>
                  <a:srgbClr val="FFFF00"/>
                </a:solidFill>
              </a:rPr>
              <a:t>1 Cor.6:11</a:t>
            </a:r>
            <a:r>
              <a:rPr lang="en" sz="1900" b="1" dirty="0">
                <a:solidFill>
                  <a:srgbClr val="FFFF00"/>
                </a:solidFill>
              </a:rPr>
              <a:t>, </a:t>
            </a:r>
            <a:r>
              <a:rPr lang="en" sz="1900" b="1" u="sng" dirty="0">
                <a:solidFill>
                  <a:srgbClr val="FFFF00"/>
                </a:solidFill>
              </a:rPr>
              <a:t>2 Thess.2:13</a:t>
            </a:r>
            <a:r>
              <a:rPr lang="en" sz="1900" b="1" dirty="0">
                <a:solidFill>
                  <a:srgbClr val="FFFF00"/>
                </a:solidFill>
              </a:rPr>
              <a:t>, </a:t>
            </a:r>
            <a:r>
              <a:rPr lang="en" sz="1900" b="1" u="sng" dirty="0">
                <a:solidFill>
                  <a:srgbClr val="FFFF00"/>
                </a:solidFill>
              </a:rPr>
              <a:t>1 Pet.1:2</a:t>
            </a:r>
            <a:r>
              <a:rPr lang="en" sz="1900" dirty="0">
                <a:solidFill>
                  <a:srgbClr val="FFFF00"/>
                </a:solidFill>
              </a:rPr>
              <a:t>)</a:t>
            </a:r>
            <a:endParaRPr sz="19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84200" y="0"/>
            <a:ext cx="9313500"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HIS NAME</a:t>
            </a:r>
            <a:endParaRPr sz="3900" b="1"/>
          </a:p>
        </p:txBody>
      </p:sp>
      <p:sp>
        <p:nvSpPr>
          <p:cNvPr id="115" name="Google Shape;115;p23"/>
          <p:cNvSpPr txBox="1">
            <a:spLocks noGrp="1"/>
          </p:cNvSpPr>
          <p:nvPr>
            <p:ph type="subTitle" idx="1"/>
          </p:nvPr>
        </p:nvSpPr>
        <p:spPr>
          <a:xfrm>
            <a:off x="-131575" y="392075"/>
            <a:ext cx="9360900" cy="47511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Clr>
                <a:srgbClr val="FFFF00"/>
              </a:buClr>
              <a:buSzPts val="2500"/>
              <a:buChar char="●"/>
            </a:pPr>
            <a:r>
              <a:rPr lang="en" sz="2500" dirty="0">
                <a:solidFill>
                  <a:schemeClr val="dk1"/>
                </a:solidFill>
              </a:rPr>
              <a:t>“Hagios”</a:t>
            </a:r>
            <a:r>
              <a:rPr lang="en" sz="2500" dirty="0">
                <a:solidFill>
                  <a:srgbClr val="FFFF00"/>
                </a:solidFill>
              </a:rPr>
              <a:t> - Greek - Means </a:t>
            </a:r>
            <a:r>
              <a:rPr lang="en" sz="2500" dirty="0">
                <a:solidFill>
                  <a:schemeClr val="dk1"/>
                </a:solidFill>
              </a:rPr>
              <a:t>“set apart, different/distinct, holy”</a:t>
            </a:r>
            <a:endParaRPr sz="2500" dirty="0">
              <a:solidFill>
                <a:schemeClr val="dk1"/>
              </a:solidFill>
            </a:endParaRPr>
          </a:p>
          <a:p>
            <a:pPr marL="457200" lvl="0" indent="-387350" algn="l" rtl="0">
              <a:spcBef>
                <a:spcPts val="0"/>
              </a:spcBef>
              <a:spcAft>
                <a:spcPts val="0"/>
              </a:spcAft>
              <a:buClr>
                <a:srgbClr val="FFFF00"/>
              </a:buClr>
              <a:buSzPts val="2500"/>
              <a:buChar char="●"/>
            </a:pPr>
            <a:r>
              <a:rPr lang="en" sz="2500" dirty="0">
                <a:solidFill>
                  <a:schemeClr val="dk1"/>
                </a:solidFill>
              </a:rPr>
              <a:t>“Pneuma”</a:t>
            </a:r>
            <a:r>
              <a:rPr lang="en" sz="2500" dirty="0">
                <a:solidFill>
                  <a:srgbClr val="FFFF00"/>
                </a:solidFill>
              </a:rPr>
              <a:t> - Greek, Ruach - Hebrew - Means </a:t>
            </a:r>
            <a:r>
              <a:rPr lang="en" sz="2500" dirty="0">
                <a:solidFill>
                  <a:schemeClr val="dk1"/>
                </a:solidFill>
              </a:rPr>
              <a:t>“breath, wind, spirit”</a:t>
            </a:r>
            <a:r>
              <a:rPr lang="en" sz="2500" dirty="0">
                <a:solidFill>
                  <a:srgbClr val="FFFF00"/>
                </a:solidFill>
              </a:rPr>
              <a:t>.  (Today, many “pneumatic” pumps use pressurized air/gas.)</a:t>
            </a:r>
            <a:endParaRPr sz="2500" dirty="0">
              <a:solidFill>
                <a:srgbClr val="FFFF00"/>
              </a:solidFill>
            </a:endParaRPr>
          </a:p>
          <a:p>
            <a:pPr marL="457200" lvl="0" indent="-387350" algn="l" rtl="0">
              <a:spcBef>
                <a:spcPts val="0"/>
              </a:spcBef>
              <a:spcAft>
                <a:spcPts val="0"/>
              </a:spcAft>
              <a:buClr>
                <a:srgbClr val="00FFFF"/>
              </a:buClr>
              <a:buSzPts val="2500"/>
              <a:buChar char="●"/>
            </a:pPr>
            <a:r>
              <a:rPr lang="en" sz="2500" dirty="0">
                <a:solidFill>
                  <a:srgbClr val="00FFFF"/>
                </a:solidFill>
              </a:rPr>
              <a:t>We learn FAR more about the Holy Spirit in the New Testament than the Old, even though the NT is 1/4 the size!</a:t>
            </a:r>
            <a:endParaRPr sz="2500" dirty="0">
              <a:solidFill>
                <a:srgbClr val="00FFFF"/>
              </a:solidFill>
            </a:endParaRPr>
          </a:p>
          <a:p>
            <a:pPr marL="457200" lvl="0" indent="-387350" algn="l" rtl="0">
              <a:spcBef>
                <a:spcPts val="0"/>
              </a:spcBef>
              <a:spcAft>
                <a:spcPts val="0"/>
              </a:spcAft>
              <a:buClr>
                <a:srgbClr val="FFFF00"/>
              </a:buClr>
              <a:buSzPts val="2500"/>
              <a:buChar char="●"/>
            </a:pPr>
            <a:r>
              <a:rPr lang="en" sz="2500" dirty="0">
                <a:solidFill>
                  <a:srgbClr val="FFFF00"/>
                </a:solidFill>
              </a:rPr>
              <a:t>The term </a:t>
            </a:r>
            <a:r>
              <a:rPr lang="en" sz="2500" i="1" dirty="0">
                <a:solidFill>
                  <a:schemeClr val="tx1"/>
                </a:solidFill>
              </a:rPr>
              <a:t>“Holy Spirit” </a:t>
            </a:r>
            <a:r>
              <a:rPr lang="en" sz="2500" dirty="0">
                <a:solidFill>
                  <a:srgbClr val="FFFF00"/>
                </a:solidFill>
              </a:rPr>
              <a:t>itself occurs 3 times in the OT, but almost 100 in the NT!  Even just the word “spirit”, with its many uses, appears 223 in the OT (NKJV), but 389 times in the NT!  </a:t>
            </a:r>
            <a:r>
              <a:rPr lang="en" sz="2500" dirty="0">
                <a:solidFill>
                  <a:srgbClr val="00FFFF"/>
                </a:solidFill>
              </a:rPr>
              <a:t>Should we ignore Someone mentioned so often?</a:t>
            </a:r>
            <a:endParaRPr sz="2500" dirty="0">
              <a:solidFill>
                <a:srgbClr val="00FFFF"/>
              </a:solidFill>
            </a:endParaRPr>
          </a:p>
          <a:p>
            <a:pPr marL="457200" lvl="0" indent="-387350" algn="l" rtl="0">
              <a:spcBef>
                <a:spcPts val="0"/>
              </a:spcBef>
              <a:spcAft>
                <a:spcPts val="0"/>
              </a:spcAft>
              <a:buClr>
                <a:schemeClr val="dk1"/>
              </a:buClr>
              <a:buSzPts val="2500"/>
              <a:buChar char="●"/>
            </a:pPr>
            <a:r>
              <a:rPr lang="en" sz="2500" dirty="0">
                <a:solidFill>
                  <a:schemeClr val="dk1"/>
                </a:solidFill>
              </a:rPr>
              <a:t>In the book of Acts, after Jesus, Paul and Peter, The Holy Spirit is the 4th most mentioned person in the book!  40 times!</a:t>
            </a:r>
            <a:endParaRPr sz="25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84200" y="0"/>
            <a:ext cx="9313500"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ELSE IS HE CALLED?</a:t>
            </a:r>
            <a:endParaRPr sz="3900" b="1"/>
          </a:p>
        </p:txBody>
      </p:sp>
      <p:sp>
        <p:nvSpPr>
          <p:cNvPr id="121" name="Google Shape;121;p24"/>
          <p:cNvSpPr txBox="1">
            <a:spLocks noGrp="1"/>
          </p:cNvSpPr>
          <p:nvPr>
            <p:ph type="subTitle" idx="1"/>
          </p:nvPr>
        </p:nvSpPr>
        <p:spPr>
          <a:xfrm>
            <a:off x="-171450" y="392075"/>
            <a:ext cx="9400800" cy="4751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chemeClr val="dk1"/>
              </a:buClr>
              <a:buSzPts val="1900"/>
              <a:buChar char="●"/>
            </a:pPr>
            <a:r>
              <a:rPr lang="en" sz="1900" i="1" dirty="0">
                <a:solidFill>
                  <a:schemeClr val="dk1"/>
                </a:solidFill>
              </a:rPr>
              <a:t>“Holy Ghost”</a:t>
            </a:r>
            <a:r>
              <a:rPr lang="en" sz="1900" dirty="0">
                <a:solidFill>
                  <a:schemeClr val="dk1"/>
                </a:solidFill>
              </a:rPr>
              <a:t> </a:t>
            </a:r>
            <a:r>
              <a:rPr lang="en" sz="1900" dirty="0">
                <a:solidFill>
                  <a:schemeClr val="accent1">
                    <a:lumMod val="60000"/>
                    <a:lumOff val="40000"/>
                  </a:schemeClr>
                </a:solidFill>
              </a:rPr>
              <a:t>(older translations)</a:t>
            </a:r>
            <a:endParaRPr sz="1900" dirty="0">
              <a:solidFill>
                <a:schemeClr val="accent1">
                  <a:lumMod val="60000"/>
                  <a:lumOff val="40000"/>
                </a:schemeClr>
              </a:solidFill>
            </a:endParaRPr>
          </a:p>
          <a:p>
            <a:pPr marL="457200" lvl="0" indent="-349250" algn="l" rtl="0">
              <a:spcBef>
                <a:spcPts val="0"/>
              </a:spcBef>
              <a:spcAft>
                <a:spcPts val="0"/>
              </a:spcAft>
              <a:buClr>
                <a:schemeClr val="dk1"/>
              </a:buClr>
              <a:buSzPts val="1900"/>
              <a:buChar char="●"/>
            </a:pPr>
            <a:r>
              <a:rPr lang="en" sz="1900" i="1" dirty="0">
                <a:solidFill>
                  <a:schemeClr val="dk1"/>
                </a:solidFill>
              </a:rPr>
              <a:t>“Spiritus Sanctum” </a:t>
            </a:r>
            <a:r>
              <a:rPr lang="en" sz="1900" dirty="0">
                <a:solidFill>
                  <a:schemeClr val="accent1">
                    <a:lumMod val="60000"/>
                    <a:lumOff val="40000"/>
                  </a:schemeClr>
                </a:solidFill>
              </a:rPr>
              <a:t>(“Spirit Holy”) in the Latin, common in some denominations.</a:t>
            </a:r>
            <a:endParaRPr sz="1900" dirty="0">
              <a:solidFill>
                <a:schemeClr val="accent1">
                  <a:lumMod val="60000"/>
                  <a:lumOff val="40000"/>
                </a:schemeClr>
              </a:solidFill>
            </a:endParaRPr>
          </a:p>
          <a:p>
            <a:pPr marL="457200" lvl="0" indent="-349250" algn="l" rtl="0">
              <a:spcBef>
                <a:spcPts val="0"/>
              </a:spcBef>
              <a:spcAft>
                <a:spcPts val="0"/>
              </a:spcAft>
              <a:buClr>
                <a:schemeClr val="dk1"/>
              </a:buClr>
              <a:buSzPts val="1900"/>
              <a:buChar char="●"/>
            </a:pPr>
            <a:r>
              <a:rPr lang="en" sz="1900" dirty="0">
                <a:solidFill>
                  <a:schemeClr val="accent1">
                    <a:lumMod val="60000"/>
                    <a:lumOff val="40000"/>
                  </a:schemeClr>
                </a:solidFill>
              </a:rPr>
              <a:t>In scripture the most common usage is simply </a:t>
            </a:r>
            <a:r>
              <a:rPr lang="en" sz="1900" i="1" dirty="0">
                <a:solidFill>
                  <a:schemeClr val="dk1"/>
                </a:solidFill>
              </a:rPr>
              <a:t>“the Spirit” </a:t>
            </a:r>
            <a:r>
              <a:rPr lang="en" sz="1900" dirty="0">
                <a:solidFill>
                  <a:srgbClr val="FFFF00"/>
                </a:solidFill>
              </a:rPr>
              <a:t>(i.e. </a:t>
            </a:r>
            <a:r>
              <a:rPr lang="en" sz="1900" b="1" u="sng" dirty="0">
                <a:solidFill>
                  <a:srgbClr val="FFFF00"/>
                </a:solidFill>
              </a:rPr>
              <a:t>1 Jn.5:6</a:t>
            </a:r>
            <a:r>
              <a:rPr lang="en" sz="1900" dirty="0">
                <a:solidFill>
                  <a:srgbClr val="FFFF00"/>
                </a:solidFill>
              </a:rPr>
              <a:t>)</a:t>
            </a:r>
            <a:r>
              <a:rPr lang="en" sz="1900" dirty="0">
                <a:solidFill>
                  <a:schemeClr val="dk1"/>
                </a:solidFill>
              </a:rPr>
              <a:t>.</a:t>
            </a:r>
            <a:endParaRPr sz="1900" dirty="0">
              <a:solidFill>
                <a:schemeClr val="dk1"/>
              </a:solidFill>
            </a:endParaRPr>
          </a:p>
          <a:p>
            <a:pPr marL="457200" lvl="0" indent="-349250" algn="l" rtl="0">
              <a:spcBef>
                <a:spcPts val="0"/>
              </a:spcBef>
              <a:spcAft>
                <a:spcPts val="0"/>
              </a:spcAft>
              <a:buClr>
                <a:schemeClr val="dk1"/>
              </a:buClr>
              <a:buSzPts val="1900"/>
              <a:buChar char="●"/>
            </a:pPr>
            <a:r>
              <a:rPr lang="en" sz="1900" dirty="0">
                <a:solidFill>
                  <a:schemeClr val="accent1">
                    <a:lumMod val="60000"/>
                    <a:lumOff val="40000"/>
                  </a:schemeClr>
                </a:solidFill>
              </a:rPr>
              <a:t>Names that denote whose Spirit He is.  </a:t>
            </a:r>
            <a:r>
              <a:rPr lang="en" sz="1900" i="1" dirty="0">
                <a:solidFill>
                  <a:schemeClr val="dk1"/>
                </a:solidFill>
              </a:rPr>
              <a:t>“Spirit of”</a:t>
            </a:r>
            <a:r>
              <a:rPr lang="en" sz="1900" dirty="0">
                <a:solidFill>
                  <a:schemeClr val="dk1"/>
                </a:solidFill>
              </a:rPr>
              <a:t>: YHWH, or </a:t>
            </a:r>
            <a:r>
              <a:rPr lang="en" sz="1900" i="1" dirty="0">
                <a:solidFill>
                  <a:schemeClr val="dk1"/>
                </a:solidFill>
              </a:rPr>
              <a:t>“the LORD”</a:t>
            </a:r>
            <a:r>
              <a:rPr lang="en" sz="1900" dirty="0">
                <a:solidFill>
                  <a:schemeClr val="dk1"/>
                </a:solidFill>
              </a:rPr>
              <a:t> </a:t>
            </a:r>
            <a:r>
              <a:rPr lang="en" sz="1900" dirty="0">
                <a:solidFill>
                  <a:srgbClr val="FFFF00"/>
                </a:solidFill>
              </a:rPr>
              <a:t>(in the OT)</a:t>
            </a:r>
            <a:r>
              <a:rPr lang="en" sz="1900" dirty="0">
                <a:solidFill>
                  <a:schemeClr val="dk1"/>
                </a:solidFill>
              </a:rPr>
              <a:t>, </a:t>
            </a:r>
            <a:r>
              <a:rPr lang="en" sz="1900" i="1" dirty="0">
                <a:solidFill>
                  <a:schemeClr val="dk1"/>
                </a:solidFill>
              </a:rPr>
              <a:t>“of God”</a:t>
            </a:r>
            <a:r>
              <a:rPr lang="en" sz="1900" dirty="0">
                <a:solidFill>
                  <a:schemeClr val="dk1"/>
                </a:solidFill>
              </a:rPr>
              <a:t>, </a:t>
            </a:r>
            <a:r>
              <a:rPr lang="en" sz="1900" i="1" dirty="0">
                <a:solidFill>
                  <a:schemeClr val="dk1"/>
                </a:solidFill>
              </a:rPr>
              <a:t>“of your Father”</a:t>
            </a:r>
            <a:r>
              <a:rPr lang="en" sz="1900" dirty="0">
                <a:solidFill>
                  <a:schemeClr val="dk1"/>
                </a:solidFill>
              </a:rPr>
              <a:t>, </a:t>
            </a:r>
            <a:r>
              <a:rPr lang="en" sz="1900" i="1" dirty="0">
                <a:solidFill>
                  <a:schemeClr val="dk1"/>
                </a:solidFill>
              </a:rPr>
              <a:t>“of Christ”</a:t>
            </a:r>
            <a:r>
              <a:rPr lang="en" sz="1900" dirty="0">
                <a:solidFill>
                  <a:schemeClr val="dk1"/>
                </a:solidFill>
              </a:rPr>
              <a:t>, </a:t>
            </a:r>
            <a:r>
              <a:rPr lang="en" sz="1900" i="1" dirty="0">
                <a:solidFill>
                  <a:schemeClr val="dk1"/>
                </a:solidFill>
              </a:rPr>
              <a:t>“of the Lord”</a:t>
            </a:r>
            <a:r>
              <a:rPr lang="en" sz="1900" dirty="0">
                <a:solidFill>
                  <a:schemeClr val="dk1"/>
                </a:solidFill>
              </a:rPr>
              <a:t> </a:t>
            </a:r>
            <a:r>
              <a:rPr lang="en" sz="1900" dirty="0">
                <a:solidFill>
                  <a:srgbClr val="FFFF00"/>
                </a:solidFill>
              </a:rPr>
              <a:t>(“kyrios” - Greek - NT)</a:t>
            </a:r>
            <a:r>
              <a:rPr lang="en" sz="1900" dirty="0">
                <a:solidFill>
                  <a:schemeClr val="dk1"/>
                </a:solidFill>
              </a:rPr>
              <a:t>.</a:t>
            </a:r>
            <a:endParaRPr sz="1900" dirty="0">
              <a:solidFill>
                <a:schemeClr val="dk1"/>
              </a:solidFill>
            </a:endParaRPr>
          </a:p>
          <a:p>
            <a:pPr marL="457200" lvl="0" indent="-349250" algn="l" rtl="0">
              <a:spcBef>
                <a:spcPts val="0"/>
              </a:spcBef>
              <a:spcAft>
                <a:spcPts val="0"/>
              </a:spcAft>
              <a:buClr>
                <a:schemeClr val="dk1"/>
              </a:buClr>
              <a:buSzPts val="1900"/>
              <a:buChar char="●"/>
            </a:pPr>
            <a:r>
              <a:rPr lang="en" sz="1900" dirty="0">
                <a:solidFill>
                  <a:schemeClr val="accent1">
                    <a:lumMod val="60000"/>
                    <a:lumOff val="40000"/>
                  </a:schemeClr>
                </a:solidFill>
              </a:rPr>
              <a:t>Names that emphasize His divine attributes.  </a:t>
            </a:r>
            <a:r>
              <a:rPr lang="en" sz="1900" i="1" dirty="0">
                <a:solidFill>
                  <a:schemeClr val="dk1"/>
                </a:solidFill>
              </a:rPr>
              <a:t>“Spirit of:”</a:t>
            </a:r>
            <a:r>
              <a:rPr lang="en" sz="1900" dirty="0">
                <a:solidFill>
                  <a:schemeClr val="dk1"/>
                </a:solidFill>
              </a:rPr>
              <a:t>  </a:t>
            </a:r>
            <a:r>
              <a:rPr lang="en" sz="1900" i="1" dirty="0">
                <a:solidFill>
                  <a:schemeClr val="dk1"/>
                </a:solidFill>
              </a:rPr>
              <a:t>“of adoption”</a:t>
            </a:r>
            <a:r>
              <a:rPr lang="en" sz="1900" dirty="0">
                <a:solidFill>
                  <a:schemeClr val="dk1"/>
                </a:solidFill>
              </a:rPr>
              <a:t> </a:t>
            </a:r>
            <a:r>
              <a:rPr lang="en" sz="1900" dirty="0">
                <a:solidFill>
                  <a:srgbClr val="FFFF00"/>
                </a:solidFill>
              </a:rPr>
              <a:t>(</a:t>
            </a:r>
            <a:r>
              <a:rPr lang="en" sz="1900" b="1" u="sng" dirty="0">
                <a:solidFill>
                  <a:srgbClr val="FFFF00"/>
                </a:solidFill>
              </a:rPr>
              <a:t>Rom.8:15</a:t>
            </a:r>
            <a:r>
              <a:rPr lang="en" sz="1900" dirty="0">
                <a:solidFill>
                  <a:srgbClr val="FFFF00"/>
                </a:solidFill>
              </a:rPr>
              <a:t>)</a:t>
            </a:r>
            <a:r>
              <a:rPr lang="en" sz="1900" dirty="0">
                <a:solidFill>
                  <a:schemeClr val="dk1"/>
                </a:solidFill>
              </a:rPr>
              <a:t>, </a:t>
            </a:r>
            <a:r>
              <a:rPr lang="en" sz="1900" i="1" dirty="0">
                <a:solidFill>
                  <a:schemeClr val="dk1"/>
                </a:solidFill>
              </a:rPr>
              <a:t>“of glory”</a:t>
            </a:r>
            <a:r>
              <a:rPr lang="en" sz="1900" dirty="0">
                <a:solidFill>
                  <a:schemeClr val="dk1"/>
                </a:solidFill>
              </a:rPr>
              <a:t> </a:t>
            </a:r>
            <a:r>
              <a:rPr lang="en" sz="1900" dirty="0">
                <a:solidFill>
                  <a:srgbClr val="FFFF00"/>
                </a:solidFill>
              </a:rPr>
              <a:t>(</a:t>
            </a:r>
            <a:r>
              <a:rPr lang="en" sz="1900" b="1" u="sng" dirty="0">
                <a:solidFill>
                  <a:srgbClr val="FFFF00"/>
                </a:solidFill>
              </a:rPr>
              <a:t>1 Pet.4:14</a:t>
            </a:r>
            <a:r>
              <a:rPr lang="en" sz="1900" dirty="0">
                <a:solidFill>
                  <a:srgbClr val="FFFF00"/>
                </a:solidFill>
              </a:rPr>
              <a:t>)</a:t>
            </a:r>
            <a:r>
              <a:rPr lang="en" sz="1900" dirty="0">
                <a:solidFill>
                  <a:schemeClr val="dk1"/>
                </a:solidFill>
              </a:rPr>
              <a:t>, </a:t>
            </a:r>
            <a:r>
              <a:rPr lang="en" sz="1900" i="1" dirty="0">
                <a:solidFill>
                  <a:schemeClr val="dk1"/>
                </a:solidFill>
              </a:rPr>
              <a:t>“of grace”</a:t>
            </a:r>
            <a:r>
              <a:rPr lang="en" sz="1900" dirty="0">
                <a:solidFill>
                  <a:schemeClr val="dk1"/>
                </a:solidFill>
              </a:rPr>
              <a:t> </a:t>
            </a:r>
            <a:r>
              <a:rPr lang="en" sz="1900" dirty="0">
                <a:solidFill>
                  <a:srgbClr val="FFFF00"/>
                </a:solidFill>
              </a:rPr>
              <a:t>(</a:t>
            </a:r>
            <a:r>
              <a:rPr lang="en" sz="1900" b="1" u="sng" dirty="0">
                <a:solidFill>
                  <a:srgbClr val="FFFF00"/>
                </a:solidFill>
              </a:rPr>
              <a:t>Heb.10:29</a:t>
            </a:r>
            <a:r>
              <a:rPr lang="en" sz="1900" dirty="0">
                <a:solidFill>
                  <a:srgbClr val="FFFF00"/>
                </a:solidFill>
              </a:rPr>
              <a:t>)</a:t>
            </a:r>
            <a:r>
              <a:rPr lang="en" sz="1900" dirty="0">
                <a:solidFill>
                  <a:schemeClr val="dk1"/>
                </a:solidFill>
              </a:rPr>
              <a:t>, </a:t>
            </a:r>
            <a:r>
              <a:rPr lang="en" sz="1900" i="1" dirty="0">
                <a:solidFill>
                  <a:schemeClr val="dk1"/>
                </a:solidFill>
              </a:rPr>
              <a:t>“of holiness”</a:t>
            </a:r>
            <a:r>
              <a:rPr lang="en" sz="1900" dirty="0">
                <a:solidFill>
                  <a:schemeClr val="dk1"/>
                </a:solidFill>
              </a:rPr>
              <a:t> </a:t>
            </a:r>
            <a:r>
              <a:rPr lang="en" sz="1900" dirty="0">
                <a:solidFill>
                  <a:srgbClr val="FFFF00"/>
                </a:solidFill>
              </a:rPr>
              <a:t>(</a:t>
            </a:r>
            <a:r>
              <a:rPr lang="en" sz="1900" b="1" u="sng" dirty="0">
                <a:solidFill>
                  <a:srgbClr val="FFFF00"/>
                </a:solidFill>
              </a:rPr>
              <a:t>Rom.1:4</a:t>
            </a:r>
            <a:r>
              <a:rPr lang="en" sz="1900" dirty="0">
                <a:solidFill>
                  <a:srgbClr val="FFFF00"/>
                </a:solidFill>
              </a:rPr>
              <a:t>)</a:t>
            </a:r>
            <a:r>
              <a:rPr lang="en" sz="1900" dirty="0">
                <a:solidFill>
                  <a:schemeClr val="dk1"/>
                </a:solidFill>
              </a:rPr>
              <a:t>, </a:t>
            </a:r>
            <a:r>
              <a:rPr lang="en" sz="1900" i="1" dirty="0">
                <a:solidFill>
                  <a:schemeClr val="dk1"/>
                </a:solidFill>
              </a:rPr>
              <a:t>“of life”</a:t>
            </a:r>
            <a:r>
              <a:rPr lang="en" sz="1900" dirty="0">
                <a:solidFill>
                  <a:schemeClr val="dk1"/>
                </a:solidFill>
              </a:rPr>
              <a:t> </a:t>
            </a:r>
            <a:r>
              <a:rPr lang="en" sz="1900" dirty="0">
                <a:solidFill>
                  <a:srgbClr val="FFFF00"/>
                </a:solidFill>
              </a:rPr>
              <a:t>(</a:t>
            </a:r>
            <a:r>
              <a:rPr lang="en" sz="1900" b="1" u="sng" dirty="0">
                <a:solidFill>
                  <a:srgbClr val="FFFF00"/>
                </a:solidFill>
              </a:rPr>
              <a:t>Gen.7:22</a:t>
            </a:r>
            <a:r>
              <a:rPr lang="en" sz="1900" dirty="0">
                <a:solidFill>
                  <a:srgbClr val="FFFF00"/>
                </a:solidFill>
              </a:rPr>
              <a:t>)</a:t>
            </a:r>
            <a:r>
              <a:rPr lang="en" sz="1900" dirty="0">
                <a:solidFill>
                  <a:schemeClr val="dk1"/>
                </a:solidFill>
              </a:rPr>
              <a:t>, </a:t>
            </a:r>
            <a:r>
              <a:rPr lang="en" sz="1900" i="1" dirty="0">
                <a:solidFill>
                  <a:schemeClr val="dk1"/>
                </a:solidFill>
              </a:rPr>
              <a:t>“of truth”</a:t>
            </a:r>
            <a:r>
              <a:rPr lang="en" sz="1900" dirty="0">
                <a:solidFill>
                  <a:schemeClr val="dk1"/>
                </a:solidFill>
              </a:rPr>
              <a:t> </a:t>
            </a:r>
            <a:r>
              <a:rPr lang="en" sz="1900" dirty="0">
                <a:solidFill>
                  <a:srgbClr val="FFFF00"/>
                </a:solidFill>
              </a:rPr>
              <a:t>(</a:t>
            </a:r>
            <a:r>
              <a:rPr lang="en" sz="1900" b="1" u="sng" dirty="0">
                <a:solidFill>
                  <a:srgbClr val="FFFF00"/>
                </a:solidFill>
              </a:rPr>
              <a:t>Jn.14:17</a:t>
            </a:r>
            <a:r>
              <a:rPr lang="en" sz="1900" dirty="0">
                <a:solidFill>
                  <a:srgbClr val="FFFF00"/>
                </a:solidFill>
              </a:rPr>
              <a:t>)</a:t>
            </a:r>
            <a:r>
              <a:rPr lang="en" sz="1900" dirty="0">
                <a:solidFill>
                  <a:schemeClr val="dk1"/>
                </a:solidFill>
              </a:rPr>
              <a:t>.</a:t>
            </a:r>
            <a:endParaRPr sz="1900" dirty="0">
              <a:solidFill>
                <a:schemeClr val="dk1"/>
              </a:solidFill>
            </a:endParaRPr>
          </a:p>
          <a:p>
            <a:pPr marL="457200" lvl="0" indent="-349250" algn="l" rtl="0">
              <a:spcBef>
                <a:spcPts val="0"/>
              </a:spcBef>
              <a:spcAft>
                <a:spcPts val="0"/>
              </a:spcAft>
              <a:buClr>
                <a:schemeClr val="dk1"/>
              </a:buClr>
              <a:buSzPts val="1900"/>
              <a:buChar char="●"/>
            </a:pPr>
            <a:r>
              <a:rPr lang="en" sz="1900" dirty="0">
                <a:solidFill>
                  <a:schemeClr val="accent1">
                    <a:lumMod val="60000"/>
                    <a:lumOff val="40000"/>
                  </a:schemeClr>
                </a:solidFill>
              </a:rPr>
              <a:t>Also </a:t>
            </a:r>
            <a:r>
              <a:rPr lang="en" sz="1900" i="1" dirty="0">
                <a:solidFill>
                  <a:schemeClr val="dk1"/>
                </a:solidFill>
              </a:rPr>
              <a:t>“Helper/Comforter”</a:t>
            </a:r>
            <a:r>
              <a:rPr lang="en" sz="1900" dirty="0">
                <a:solidFill>
                  <a:schemeClr val="dk1"/>
                </a:solidFill>
              </a:rPr>
              <a:t> </a:t>
            </a:r>
            <a:r>
              <a:rPr lang="en" sz="1900" dirty="0">
                <a:solidFill>
                  <a:schemeClr val="accent1">
                    <a:lumMod val="60000"/>
                    <a:lumOff val="40000"/>
                  </a:schemeClr>
                </a:solidFill>
              </a:rPr>
              <a:t>(depending on translation) to the apostles </a:t>
            </a:r>
            <a:r>
              <a:rPr lang="en" sz="1900" dirty="0">
                <a:solidFill>
                  <a:srgbClr val="FFFF00"/>
                </a:solidFill>
              </a:rPr>
              <a:t>(</a:t>
            </a:r>
            <a:r>
              <a:rPr lang="en" sz="1900" b="1" u="sng" dirty="0">
                <a:solidFill>
                  <a:srgbClr val="FFFF00"/>
                </a:solidFill>
              </a:rPr>
              <a:t>Jn.14-16</a:t>
            </a:r>
            <a:r>
              <a:rPr lang="en" sz="1900" dirty="0">
                <a:solidFill>
                  <a:srgbClr val="FFFF00"/>
                </a:solidFill>
              </a:rPr>
              <a:t>)</a:t>
            </a:r>
            <a:r>
              <a:rPr lang="en" sz="1900" dirty="0">
                <a:solidFill>
                  <a:schemeClr val="dk1"/>
                </a:solidFill>
              </a:rPr>
              <a:t>.</a:t>
            </a:r>
            <a:endParaRPr sz="1900" dirty="0">
              <a:solidFill>
                <a:schemeClr val="dk1"/>
              </a:solidFill>
            </a:endParaRPr>
          </a:p>
          <a:p>
            <a:pPr marL="457200" lvl="0" indent="-349250" algn="l" rtl="0">
              <a:spcBef>
                <a:spcPts val="0"/>
              </a:spcBef>
              <a:spcAft>
                <a:spcPts val="0"/>
              </a:spcAft>
              <a:buClr>
                <a:schemeClr val="dk1"/>
              </a:buClr>
              <a:buSzPts val="1900"/>
              <a:buChar char="●"/>
            </a:pPr>
            <a:r>
              <a:rPr lang="en" sz="1900" dirty="0">
                <a:solidFill>
                  <a:schemeClr val="accent1">
                    <a:lumMod val="60000"/>
                    <a:lumOff val="40000"/>
                  </a:schemeClr>
                </a:solidFill>
              </a:rPr>
              <a:t>And Jesus calls The Holy Spirit </a:t>
            </a:r>
            <a:r>
              <a:rPr lang="en" sz="1900" i="1" dirty="0">
                <a:solidFill>
                  <a:schemeClr val="dk1"/>
                </a:solidFill>
              </a:rPr>
              <a:t>“the finger of God”</a:t>
            </a:r>
            <a:r>
              <a:rPr lang="en" sz="1900" dirty="0">
                <a:solidFill>
                  <a:schemeClr val="dk1"/>
                </a:solidFill>
              </a:rPr>
              <a:t> </a:t>
            </a:r>
            <a:r>
              <a:rPr lang="en" sz="1900" dirty="0">
                <a:solidFill>
                  <a:schemeClr val="accent1">
                    <a:lumMod val="60000"/>
                    <a:lumOff val="40000"/>
                  </a:schemeClr>
                </a:solidFill>
              </a:rPr>
              <a:t>in a parallel passage in </a:t>
            </a:r>
            <a:r>
              <a:rPr lang="en" sz="1900" b="1" u="sng" dirty="0">
                <a:solidFill>
                  <a:srgbClr val="FFFF00"/>
                </a:solidFill>
              </a:rPr>
              <a:t>Lk.11:20</a:t>
            </a:r>
            <a:r>
              <a:rPr lang="en" sz="1900" b="1" dirty="0">
                <a:solidFill>
                  <a:schemeClr val="dk1"/>
                </a:solidFill>
              </a:rPr>
              <a:t> </a:t>
            </a:r>
            <a:r>
              <a:rPr lang="en" sz="1900" i="1" dirty="0">
                <a:solidFill>
                  <a:schemeClr val="dk1"/>
                </a:solidFill>
              </a:rPr>
              <a:t>“But if I cast out demons with </a:t>
            </a:r>
            <a:r>
              <a:rPr lang="en" sz="1900" i="1" u="sng" dirty="0">
                <a:solidFill>
                  <a:schemeClr val="dk1"/>
                </a:solidFill>
              </a:rPr>
              <a:t>the finger of God</a:t>
            </a:r>
            <a:r>
              <a:rPr lang="en" sz="1900" i="1" dirty="0">
                <a:solidFill>
                  <a:schemeClr val="dk1"/>
                </a:solidFill>
              </a:rPr>
              <a:t>, surely the kingdom of God has come upon you.”</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FFFF00"/>
                </a:solidFill>
              </a:rPr>
              <a:t>We feel closest to Jesus because He took on human form, and because He has a “personal name” we can relate to.  We can somewhat relate to our Father because we have fathers here on earth.  I feel that some of our difficulty with relating to the Holy Spirit is because He is not named by our normal designations.</a:t>
            </a:r>
            <a:endParaRPr sz="1900" dirty="0">
              <a:solidFill>
                <a:srgbClr val="FFFF00"/>
              </a:solidFill>
            </a:endParaRPr>
          </a:p>
          <a:p>
            <a:pPr marL="0" lvl="0" indent="0" algn="l" rtl="0">
              <a:spcBef>
                <a:spcPts val="0"/>
              </a:spcBef>
              <a:spcAft>
                <a:spcPts val="0"/>
              </a:spcAft>
              <a:buNone/>
            </a:pPr>
            <a:endParaRPr sz="2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84200" y="0"/>
            <a:ext cx="9313500"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500" b="1">
                <a:solidFill>
                  <a:srgbClr val="00FFFF"/>
                </a:solidFill>
              </a:rPr>
              <a:t>WHAT DID HE DO IN THE PAST?</a:t>
            </a:r>
            <a:endParaRPr sz="3400" b="1"/>
          </a:p>
        </p:txBody>
      </p:sp>
      <p:sp>
        <p:nvSpPr>
          <p:cNvPr id="127" name="Google Shape;127;p25"/>
          <p:cNvSpPr txBox="1">
            <a:spLocks noGrp="1"/>
          </p:cNvSpPr>
          <p:nvPr>
            <p:ph type="subTitle" idx="1"/>
          </p:nvPr>
        </p:nvSpPr>
        <p:spPr>
          <a:xfrm>
            <a:off x="-131575" y="392075"/>
            <a:ext cx="9390000" cy="4751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We have already seen His miraculous work in God’s creation, in breathing into mankind the breath of life, in Jesus’ own incarnation and His miracles.</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We saw how He inspired (</a:t>
            </a:r>
            <a:r>
              <a:rPr lang="en" sz="2000" i="1" dirty="0">
                <a:solidFill>
                  <a:schemeClr val="dk1"/>
                </a:solidFill>
              </a:rPr>
              <a:t>“breathed”</a:t>
            </a:r>
            <a:r>
              <a:rPr lang="en" sz="2000" dirty="0">
                <a:solidFill>
                  <a:schemeClr val="dk1"/>
                </a:solidFill>
              </a:rPr>
              <a:t>)</a:t>
            </a:r>
            <a:r>
              <a:rPr lang="en" sz="2000" i="1" dirty="0">
                <a:solidFill>
                  <a:schemeClr val="dk1"/>
                </a:solidFill>
              </a:rPr>
              <a:t> </a:t>
            </a:r>
            <a:r>
              <a:rPr lang="en" sz="2000" dirty="0">
                <a:solidFill>
                  <a:schemeClr val="dk1"/>
                </a:solidFill>
              </a:rPr>
              <a:t>God’s word into those who spoke it.</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He also gave certain persons the ability to prophesy and/or know or do miraculous things.  In the OT the following the following were “filled with the Spirit”:  Othniel, Gideon, Jephthah, Samson, Saul, David, Jahaziel, Micah, Joseph, Balaam, Bezalel, Amasai, Azariah, Ezekiel, Daniel.  In the NT:  John the Baptizer, Elizabeth, Zacharias, the apostles in </a:t>
            </a:r>
            <a:r>
              <a:rPr lang="en" sz="2000" b="1" u="sng" dirty="0">
                <a:solidFill>
                  <a:srgbClr val="FFFF00"/>
                </a:solidFill>
              </a:rPr>
              <a:t>Acts 2</a:t>
            </a:r>
            <a:r>
              <a:rPr lang="en" sz="2000" dirty="0">
                <a:solidFill>
                  <a:srgbClr val="00FFFF"/>
                </a:solidFill>
              </a:rPr>
              <a:t>, Stephen, the apostle Paul, Cornelius’ household, 12 disciples in </a:t>
            </a:r>
            <a:r>
              <a:rPr lang="en" sz="2000" b="1" u="sng" dirty="0">
                <a:solidFill>
                  <a:srgbClr val="FFFF00"/>
                </a:solidFill>
              </a:rPr>
              <a:t>Acts 19</a:t>
            </a:r>
            <a:r>
              <a:rPr lang="en" sz="2000" dirty="0">
                <a:solidFill>
                  <a:srgbClr val="00FFFF"/>
                </a:solidFill>
              </a:rPr>
              <a:t>.</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He enabled the apostles, and those they laid hands upon, to be able to understand and speak in foreign languages they were untrained in. (</a:t>
            </a:r>
            <a:r>
              <a:rPr lang="en" sz="2000" b="1" u="sng" dirty="0">
                <a:solidFill>
                  <a:srgbClr val="FFFF00"/>
                </a:solidFill>
              </a:rPr>
              <a:t>Acts 2,8</a:t>
            </a:r>
            <a:r>
              <a:rPr lang="en" sz="2000" dirty="0">
                <a:solidFill>
                  <a:srgbClr val="FFFF00"/>
                </a:solidFill>
              </a:rPr>
              <a:t>)</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accent1">
                    <a:lumMod val="60000"/>
                    <a:lumOff val="40000"/>
                  </a:schemeClr>
                </a:solidFill>
              </a:rPr>
              <a:t>He provided guidance and comfort to the early church.  </a:t>
            </a:r>
            <a:r>
              <a:rPr lang="en" sz="2000" b="1" u="sng" dirty="0">
                <a:solidFill>
                  <a:srgbClr val="FFFF00"/>
                </a:solidFill>
              </a:rPr>
              <a:t>Acts 9:31</a:t>
            </a:r>
            <a:r>
              <a:rPr lang="en" sz="2000" b="1" dirty="0">
                <a:solidFill>
                  <a:schemeClr val="dk1"/>
                </a:solidFill>
              </a:rPr>
              <a:t> </a:t>
            </a:r>
            <a:r>
              <a:rPr lang="en" sz="2000" i="1" dirty="0">
                <a:solidFill>
                  <a:schemeClr val="dk1"/>
                </a:solidFill>
              </a:rPr>
              <a:t>“...And walking in the fear of the Lord and in the comfort of the Holy Spirit, they were multiplied.”</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He interceded for Christians in their prayers. </a:t>
            </a:r>
            <a:r>
              <a:rPr lang="en" sz="2000" dirty="0">
                <a:solidFill>
                  <a:schemeClr val="dk1"/>
                </a:solidFill>
              </a:rPr>
              <a:t> </a:t>
            </a:r>
            <a:r>
              <a:rPr lang="en" sz="2000" b="1" dirty="0">
                <a:solidFill>
                  <a:srgbClr val="FFFF00"/>
                </a:solidFill>
              </a:rPr>
              <a:t>(</a:t>
            </a:r>
            <a:r>
              <a:rPr lang="en" sz="2000" b="1" u="sng" dirty="0">
                <a:solidFill>
                  <a:srgbClr val="FFFF00"/>
                </a:solidFill>
              </a:rPr>
              <a:t>Rom.8:26-27</a:t>
            </a:r>
            <a:r>
              <a:rPr lang="en" sz="2000" b="1" dirty="0">
                <a:solidFill>
                  <a:srgbClr val="FFFF00"/>
                </a:solidFill>
              </a:rPr>
              <a:t>)</a:t>
            </a:r>
            <a:endParaRPr sz="2000" b="1" dirty="0">
              <a:solidFill>
                <a:srgbClr val="FFFF00"/>
              </a:solidFill>
            </a:endParaRPr>
          </a:p>
          <a:p>
            <a:pPr marL="0" lvl="0" indent="0" algn="l" rtl="0">
              <a:spcBef>
                <a:spcPts val="0"/>
              </a:spcBef>
              <a:spcAft>
                <a:spcPts val="0"/>
              </a:spcAft>
              <a:buNone/>
            </a:pPr>
            <a:endParaRPr sz="2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ctrTitle"/>
          </p:nvPr>
        </p:nvSpPr>
        <p:spPr>
          <a:xfrm>
            <a:off x="-84200" y="0"/>
            <a:ext cx="9313500" cy="483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500" b="1">
                <a:solidFill>
                  <a:srgbClr val="00FFFF"/>
                </a:solidFill>
              </a:rPr>
              <a:t>LET’S REVIEW</a:t>
            </a:r>
            <a:endParaRPr sz="3400" b="1"/>
          </a:p>
        </p:txBody>
      </p:sp>
      <p:sp>
        <p:nvSpPr>
          <p:cNvPr id="133" name="Google Shape;133;p26"/>
          <p:cNvSpPr txBox="1">
            <a:spLocks noGrp="1"/>
          </p:cNvSpPr>
          <p:nvPr>
            <p:ph type="subTitle" idx="1"/>
          </p:nvPr>
        </p:nvSpPr>
        <p:spPr>
          <a:xfrm>
            <a:off x="-131575" y="299050"/>
            <a:ext cx="9360900" cy="4844100"/>
          </a:xfrm>
          <a:prstGeom prst="rect">
            <a:avLst/>
          </a:prstGeom>
        </p:spPr>
        <p:txBody>
          <a:bodyPr spcFirstLastPara="1" wrap="square" lIns="91425" tIns="91425" rIns="91425" bIns="91425" anchor="t" anchorCtr="0">
            <a:noAutofit/>
          </a:bodyPr>
          <a:lstStyle/>
          <a:p>
            <a:pPr marL="457200" lvl="0" indent="-393700" algn="l" rtl="0">
              <a:spcBef>
                <a:spcPts val="0"/>
              </a:spcBef>
              <a:spcAft>
                <a:spcPts val="0"/>
              </a:spcAft>
              <a:buClr>
                <a:schemeClr val="dk1"/>
              </a:buClr>
              <a:buSzPts val="2600"/>
              <a:buChar char="●"/>
            </a:pPr>
            <a:r>
              <a:rPr lang="en" sz="2600">
                <a:solidFill>
                  <a:srgbClr val="FFFF00"/>
                </a:solidFill>
              </a:rPr>
              <a:t>The Holy Spirit is clearly a unique Person, with feelings, choices, and taking actions as all other persons do.</a:t>
            </a:r>
            <a:endParaRPr sz="2600">
              <a:solidFill>
                <a:srgbClr val="FFFF00"/>
              </a:solidFill>
            </a:endParaRPr>
          </a:p>
          <a:p>
            <a:pPr marL="457200" lvl="0" indent="-393700" algn="l" rtl="0">
              <a:spcBef>
                <a:spcPts val="0"/>
              </a:spcBef>
              <a:spcAft>
                <a:spcPts val="0"/>
              </a:spcAft>
              <a:buClr>
                <a:schemeClr val="dk1"/>
              </a:buClr>
              <a:buSzPts val="2600"/>
              <a:buChar char="●"/>
            </a:pPr>
            <a:r>
              <a:rPr lang="en" sz="2600">
                <a:solidFill>
                  <a:schemeClr val="dk1"/>
                </a:solidFill>
              </a:rPr>
              <a:t>He is also GOD!  He is one of the three divine, eternal, all-powerful Persons who comprise our God, the other two of course being the Father and the Son.</a:t>
            </a:r>
            <a:endParaRPr sz="2600">
              <a:solidFill>
                <a:schemeClr val="dk1"/>
              </a:solidFill>
            </a:endParaRPr>
          </a:p>
          <a:p>
            <a:pPr marL="457200" lvl="0" indent="-393700" algn="l" rtl="0">
              <a:spcBef>
                <a:spcPts val="0"/>
              </a:spcBef>
              <a:spcAft>
                <a:spcPts val="0"/>
              </a:spcAft>
              <a:buClr>
                <a:srgbClr val="00FFFF"/>
              </a:buClr>
              <a:buSzPts val="2600"/>
              <a:buChar char="●"/>
            </a:pPr>
            <a:r>
              <a:rPr lang="en" sz="2600">
                <a:solidFill>
                  <a:srgbClr val="00FFFF"/>
                </a:solidFill>
              </a:rPr>
              <a:t>The words for “Spirit” literally mean “breath” or “wind”.</a:t>
            </a:r>
            <a:endParaRPr sz="2600">
              <a:solidFill>
                <a:srgbClr val="00FFFF"/>
              </a:solidFill>
            </a:endParaRPr>
          </a:p>
          <a:p>
            <a:pPr marL="457200" lvl="0" indent="-393700" algn="l" rtl="0">
              <a:spcBef>
                <a:spcPts val="0"/>
              </a:spcBef>
              <a:spcAft>
                <a:spcPts val="0"/>
              </a:spcAft>
              <a:buClr>
                <a:srgbClr val="FFFF00"/>
              </a:buClr>
              <a:buSzPts val="2600"/>
              <a:buChar char="●"/>
            </a:pPr>
            <a:r>
              <a:rPr lang="en" sz="2600">
                <a:solidFill>
                  <a:srgbClr val="FFFF00"/>
                </a:solidFill>
              </a:rPr>
              <a:t>He bears MANY names and designations in scripture.</a:t>
            </a:r>
            <a:endParaRPr sz="2600">
              <a:solidFill>
                <a:srgbClr val="FFFF00"/>
              </a:solidFill>
            </a:endParaRPr>
          </a:p>
          <a:p>
            <a:pPr marL="457200" lvl="0" indent="-393700" algn="l" rtl="0">
              <a:spcBef>
                <a:spcPts val="0"/>
              </a:spcBef>
              <a:spcAft>
                <a:spcPts val="0"/>
              </a:spcAft>
              <a:buClr>
                <a:schemeClr val="dk1"/>
              </a:buClr>
              <a:buSzPts val="2600"/>
              <a:buChar char="●"/>
            </a:pPr>
            <a:r>
              <a:rPr lang="en" sz="2600">
                <a:solidFill>
                  <a:schemeClr val="dk1"/>
                </a:solidFill>
              </a:rPr>
              <a:t>He is an ACTIVE Person, from before creation, in the lives of God’s people of old, in the life of Christ, and in the early church.</a:t>
            </a:r>
            <a:endParaRPr sz="2600">
              <a:solidFill>
                <a:schemeClr val="dk1"/>
              </a:solidFill>
            </a:endParaRPr>
          </a:p>
          <a:p>
            <a:pPr marL="457200" lvl="0" indent="-393700" algn="l" rtl="0">
              <a:spcBef>
                <a:spcPts val="0"/>
              </a:spcBef>
              <a:spcAft>
                <a:spcPts val="0"/>
              </a:spcAft>
              <a:buClr>
                <a:srgbClr val="00FFFF"/>
              </a:buClr>
              <a:buSzPts val="2600"/>
              <a:buChar char="●"/>
            </a:pPr>
            <a:r>
              <a:rPr lang="en" sz="2600">
                <a:solidFill>
                  <a:srgbClr val="00FFFF"/>
                </a:solidFill>
              </a:rPr>
              <a:t>He does not want us to forget about Him.  And why would we even want to forget Someone as wondrous as He?</a:t>
            </a:r>
            <a:endParaRPr sz="2600">
              <a:solidFill>
                <a:srgbClr val="00FFFF"/>
              </a:solidFill>
            </a:endParaRPr>
          </a:p>
          <a:p>
            <a:pPr marL="0" lvl="0" indent="0" algn="l" rtl="0">
              <a:spcBef>
                <a:spcPts val="0"/>
              </a:spcBef>
              <a:spcAft>
                <a:spcPts val="0"/>
              </a:spcAft>
              <a:buNone/>
            </a:pPr>
            <a:endParaRPr sz="20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84200" y="0"/>
            <a:ext cx="9313500" cy="660300"/>
          </a:xfrm>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en" sz="6666" b="1">
                <a:solidFill>
                  <a:srgbClr val="00FFFF"/>
                </a:solidFill>
              </a:rPr>
              <a:t>WHY “FORGOTTEN”?</a:t>
            </a:r>
            <a:r>
              <a:rPr lang="en" sz="5000" b="1"/>
              <a:t> </a:t>
            </a:r>
            <a:endParaRPr sz="5000" b="1"/>
          </a:p>
        </p:txBody>
      </p:sp>
      <p:sp>
        <p:nvSpPr>
          <p:cNvPr id="61" name="Google Shape;61;p14"/>
          <p:cNvSpPr txBox="1">
            <a:spLocks noGrp="1"/>
          </p:cNvSpPr>
          <p:nvPr>
            <p:ph type="subTitle" idx="1"/>
          </p:nvPr>
        </p:nvSpPr>
        <p:spPr>
          <a:xfrm>
            <a:off x="-134048" y="660300"/>
            <a:ext cx="9363348" cy="4483199"/>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Clr>
                <a:srgbClr val="FFFF00"/>
              </a:buClr>
              <a:buSzPts val="2500"/>
              <a:buChar char="●"/>
            </a:pPr>
            <a:r>
              <a:rPr lang="en" sz="2200" dirty="0">
                <a:solidFill>
                  <a:srgbClr val="FFFF00"/>
                </a:solidFill>
              </a:rPr>
              <a:t>“We” very rarely mention The Holy Spirit in our classes, lessons and prayers.  (Every previous congregation I have been in.)</a:t>
            </a:r>
            <a:endParaRPr sz="2200" dirty="0">
              <a:solidFill>
                <a:srgbClr val="FFFF00"/>
              </a:solidFill>
            </a:endParaRPr>
          </a:p>
          <a:p>
            <a:pPr marL="457200" lvl="0" indent="-387350" algn="l" rtl="0">
              <a:spcBef>
                <a:spcPts val="0"/>
              </a:spcBef>
              <a:spcAft>
                <a:spcPts val="0"/>
              </a:spcAft>
              <a:buClr>
                <a:schemeClr val="dk1"/>
              </a:buClr>
              <a:buSzPts val="2500"/>
              <a:buChar char="●"/>
            </a:pPr>
            <a:r>
              <a:rPr lang="en" sz="2200" dirty="0">
                <a:solidFill>
                  <a:schemeClr val="dk1"/>
                </a:solidFill>
              </a:rPr>
              <a:t>Some of this may be appropriate, as </a:t>
            </a:r>
            <a:r>
              <a:rPr lang="en" sz="2200" i="1" dirty="0">
                <a:solidFill>
                  <a:schemeClr val="dk1"/>
                </a:solidFill>
              </a:rPr>
              <a:t>“all authority”</a:t>
            </a:r>
            <a:r>
              <a:rPr lang="en" sz="2200" dirty="0">
                <a:solidFill>
                  <a:schemeClr val="dk1"/>
                </a:solidFill>
              </a:rPr>
              <a:t> has been given to Christ right now in heaven and on earth </a:t>
            </a:r>
            <a:r>
              <a:rPr lang="en" sz="2200" dirty="0">
                <a:solidFill>
                  <a:srgbClr val="FFFF00"/>
                </a:solidFill>
              </a:rPr>
              <a:t>(</a:t>
            </a:r>
            <a:r>
              <a:rPr lang="en" sz="2200" b="1" u="sng" dirty="0">
                <a:solidFill>
                  <a:srgbClr val="FFFF00"/>
                </a:solidFill>
              </a:rPr>
              <a:t>Matt.28:18</a:t>
            </a:r>
            <a:r>
              <a:rPr lang="en" sz="2200" dirty="0">
                <a:solidFill>
                  <a:srgbClr val="FFFF00"/>
                </a:solidFill>
              </a:rPr>
              <a:t>)</a:t>
            </a:r>
            <a:r>
              <a:rPr lang="en" sz="2200" dirty="0">
                <a:solidFill>
                  <a:schemeClr val="dk1"/>
                </a:solidFill>
              </a:rPr>
              <a:t>, and He is our sacrifice.  And Jesus is always doing the will of His Father, Whom we also honor and mention frequently.</a:t>
            </a:r>
            <a:endParaRPr sz="2200" dirty="0">
              <a:solidFill>
                <a:schemeClr val="dk1"/>
              </a:solidFill>
            </a:endParaRPr>
          </a:p>
          <a:p>
            <a:pPr marL="457200" lvl="0" indent="-387350" algn="l" rtl="0">
              <a:spcBef>
                <a:spcPts val="0"/>
              </a:spcBef>
              <a:spcAft>
                <a:spcPts val="0"/>
              </a:spcAft>
              <a:buClr>
                <a:srgbClr val="00FFFF"/>
              </a:buClr>
              <a:buSzPts val="2500"/>
              <a:buChar char="●"/>
            </a:pPr>
            <a:r>
              <a:rPr lang="en" sz="2200" dirty="0">
                <a:solidFill>
                  <a:srgbClr val="00FFFF"/>
                </a:solidFill>
              </a:rPr>
              <a:t>But I also feel we deliberately shy away from speaking of Him because of many prevalent false teachings about Him.</a:t>
            </a:r>
            <a:endParaRPr sz="2200" dirty="0">
              <a:solidFill>
                <a:srgbClr val="00FFFF"/>
              </a:solidFill>
            </a:endParaRPr>
          </a:p>
          <a:p>
            <a:pPr marL="457200" lvl="0" indent="-387350" algn="l" rtl="0">
              <a:spcBef>
                <a:spcPts val="0"/>
              </a:spcBef>
              <a:spcAft>
                <a:spcPts val="0"/>
              </a:spcAft>
              <a:buClr>
                <a:srgbClr val="FFFF00"/>
              </a:buClr>
              <a:buSzPts val="2500"/>
              <a:buChar char="●"/>
            </a:pPr>
            <a:r>
              <a:rPr lang="en" sz="2200" dirty="0">
                <a:solidFill>
                  <a:srgbClr val="FFFF00"/>
                </a:solidFill>
              </a:rPr>
              <a:t>We also avoid speaking about what we do not know (which is wise), but I feel we CAN know more about Him, from the word of God, hence these next 2 lessons.</a:t>
            </a:r>
            <a:endParaRPr sz="2200" dirty="0">
              <a:solidFill>
                <a:srgbClr val="FFFF00"/>
              </a:solidFill>
            </a:endParaRPr>
          </a:p>
          <a:p>
            <a:pPr marL="457200" lvl="0" indent="-387350" algn="l" rtl="0">
              <a:spcBef>
                <a:spcPts val="0"/>
              </a:spcBef>
              <a:spcAft>
                <a:spcPts val="0"/>
              </a:spcAft>
              <a:buClr>
                <a:schemeClr val="dk1"/>
              </a:buClr>
              <a:buSzPts val="2500"/>
              <a:buChar char="●"/>
            </a:pPr>
            <a:r>
              <a:rPr lang="en" sz="2200" dirty="0">
                <a:solidFill>
                  <a:schemeClr val="dk1"/>
                </a:solidFill>
              </a:rPr>
              <a:t>I hope this 2-part series will help us know and appreciate The Holy Spirit and His work much more in our lives.</a:t>
            </a:r>
            <a:endParaRPr sz="22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84200" y="0"/>
            <a:ext cx="9313500" cy="58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dirty="0">
                <a:solidFill>
                  <a:srgbClr val="00FFFF"/>
                </a:solidFill>
              </a:rPr>
              <a:t>SERIES OUTLINE</a:t>
            </a:r>
            <a:r>
              <a:rPr lang="en" sz="5000" b="1" dirty="0"/>
              <a:t> </a:t>
            </a:r>
            <a:endParaRPr sz="5000" b="1" dirty="0"/>
          </a:p>
        </p:txBody>
      </p:sp>
      <p:sp>
        <p:nvSpPr>
          <p:cNvPr id="67" name="Google Shape;67;p15"/>
          <p:cNvSpPr txBox="1">
            <a:spLocks noGrp="1"/>
          </p:cNvSpPr>
          <p:nvPr>
            <p:ph type="subTitle" idx="1"/>
          </p:nvPr>
        </p:nvSpPr>
        <p:spPr>
          <a:xfrm>
            <a:off x="-84200" y="470500"/>
            <a:ext cx="9313500" cy="4672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000" b="1" u="sng" dirty="0">
                <a:solidFill>
                  <a:srgbClr val="FFFF00"/>
                </a:solidFill>
              </a:rPr>
              <a:t>PART ONE:</a:t>
            </a:r>
            <a:endParaRPr sz="3000" b="1" u="sng" dirty="0">
              <a:solidFill>
                <a:srgbClr val="FFFF00"/>
              </a:solidFill>
            </a:endParaRPr>
          </a:p>
          <a:p>
            <a:pPr marL="457200" lvl="0" indent="0" algn="ctr" rtl="0">
              <a:spcBef>
                <a:spcPts val="0"/>
              </a:spcBef>
              <a:spcAft>
                <a:spcPts val="0"/>
              </a:spcAft>
              <a:buNone/>
            </a:pPr>
            <a:r>
              <a:rPr lang="en" sz="3000" dirty="0">
                <a:solidFill>
                  <a:schemeClr val="dk1"/>
                </a:solidFill>
              </a:rPr>
              <a:t>Who is The Holy Spirit?</a:t>
            </a:r>
            <a:endParaRPr sz="3000" dirty="0">
              <a:solidFill>
                <a:schemeClr val="dk1"/>
              </a:solidFill>
            </a:endParaRPr>
          </a:p>
          <a:p>
            <a:pPr marL="457200" lvl="0" indent="0" algn="ctr" rtl="0">
              <a:spcBef>
                <a:spcPts val="0"/>
              </a:spcBef>
              <a:spcAft>
                <a:spcPts val="0"/>
              </a:spcAft>
              <a:buNone/>
            </a:pPr>
            <a:r>
              <a:rPr lang="en" sz="3000" dirty="0">
                <a:solidFill>
                  <a:schemeClr val="accent1">
                    <a:lumMod val="60000"/>
                    <a:lumOff val="40000"/>
                  </a:schemeClr>
                </a:solidFill>
              </a:rPr>
              <a:t>What is He called, in scripture?</a:t>
            </a:r>
            <a:endParaRPr sz="3000" dirty="0">
              <a:solidFill>
                <a:schemeClr val="accent1">
                  <a:lumMod val="60000"/>
                  <a:lumOff val="40000"/>
                </a:schemeClr>
              </a:solidFill>
            </a:endParaRPr>
          </a:p>
          <a:p>
            <a:pPr marL="457200" lvl="0" indent="0" algn="ctr" rtl="0">
              <a:spcBef>
                <a:spcPts val="0"/>
              </a:spcBef>
              <a:spcAft>
                <a:spcPts val="0"/>
              </a:spcAft>
              <a:buNone/>
            </a:pPr>
            <a:r>
              <a:rPr lang="en" sz="3000" dirty="0">
                <a:solidFill>
                  <a:schemeClr val="dk1"/>
                </a:solidFill>
              </a:rPr>
              <a:t>What has He done in the past?</a:t>
            </a:r>
            <a:endParaRPr sz="3000" dirty="0">
              <a:solidFill>
                <a:schemeClr val="dk1"/>
              </a:solidFill>
            </a:endParaRPr>
          </a:p>
          <a:p>
            <a:pPr marL="0" lvl="0" indent="0" algn="ctr" rtl="0">
              <a:spcBef>
                <a:spcPts val="0"/>
              </a:spcBef>
              <a:spcAft>
                <a:spcPts val="0"/>
              </a:spcAft>
              <a:buNone/>
            </a:pPr>
            <a:r>
              <a:rPr lang="en" sz="3000" b="1" u="sng" dirty="0">
                <a:solidFill>
                  <a:srgbClr val="FFFF00"/>
                </a:solidFill>
              </a:rPr>
              <a:t>PART TWO:</a:t>
            </a:r>
            <a:endParaRPr sz="3000" b="1" u="sng" dirty="0">
              <a:solidFill>
                <a:srgbClr val="FFFF00"/>
              </a:solidFill>
            </a:endParaRPr>
          </a:p>
          <a:p>
            <a:pPr marL="0" lvl="0" indent="0" algn="ctr" rtl="0">
              <a:spcBef>
                <a:spcPts val="0"/>
              </a:spcBef>
              <a:spcAft>
                <a:spcPts val="0"/>
              </a:spcAft>
              <a:buNone/>
            </a:pPr>
            <a:r>
              <a:rPr lang="en" sz="3000" dirty="0">
                <a:solidFill>
                  <a:schemeClr val="dk1"/>
                </a:solidFill>
              </a:rPr>
              <a:t>What is His relation to the Father and the Son?</a:t>
            </a:r>
            <a:endParaRPr sz="3000" dirty="0">
              <a:solidFill>
                <a:schemeClr val="dk1"/>
              </a:solidFill>
            </a:endParaRPr>
          </a:p>
          <a:p>
            <a:pPr marL="457200" lvl="0" indent="0" algn="ctr" rtl="0">
              <a:spcBef>
                <a:spcPts val="0"/>
              </a:spcBef>
              <a:spcAft>
                <a:spcPts val="0"/>
              </a:spcAft>
              <a:buNone/>
            </a:pPr>
            <a:r>
              <a:rPr lang="en" sz="3000" dirty="0">
                <a:solidFill>
                  <a:schemeClr val="accent1">
                    <a:lumMod val="60000"/>
                    <a:lumOff val="40000"/>
                  </a:schemeClr>
                </a:solidFill>
              </a:rPr>
              <a:t>What are Christians commanded regarding The Holy Spirit?</a:t>
            </a:r>
            <a:endParaRPr sz="3000" dirty="0">
              <a:solidFill>
                <a:schemeClr val="accent1">
                  <a:lumMod val="60000"/>
                  <a:lumOff val="40000"/>
                </a:schemeClr>
              </a:solidFill>
            </a:endParaRPr>
          </a:p>
          <a:p>
            <a:pPr marL="457200" lvl="0" indent="0" algn="ctr" rtl="0">
              <a:spcBef>
                <a:spcPts val="0"/>
              </a:spcBef>
              <a:spcAft>
                <a:spcPts val="0"/>
              </a:spcAft>
              <a:buNone/>
            </a:pPr>
            <a:r>
              <a:rPr lang="en" sz="3000" dirty="0">
                <a:solidFill>
                  <a:schemeClr val="dk1"/>
                </a:solidFill>
              </a:rPr>
              <a:t>What does The Holy Spirit do for us today?</a:t>
            </a:r>
            <a:endParaRPr sz="3000" dirty="0">
              <a:solidFill>
                <a:schemeClr val="dk1"/>
              </a:solidFill>
            </a:endParaRPr>
          </a:p>
          <a:p>
            <a:pPr marL="457200" lvl="0" indent="0" algn="ctr" rtl="0">
              <a:spcBef>
                <a:spcPts val="0"/>
              </a:spcBef>
              <a:spcAft>
                <a:spcPts val="0"/>
              </a:spcAft>
              <a:buNone/>
            </a:pPr>
            <a:r>
              <a:rPr lang="en" sz="3000" dirty="0">
                <a:solidFill>
                  <a:schemeClr val="accent1">
                    <a:lumMod val="60000"/>
                    <a:lumOff val="40000"/>
                  </a:schemeClr>
                </a:solidFill>
              </a:rPr>
              <a:t>Applying what we’ve learned.</a:t>
            </a:r>
            <a:endParaRPr sz="3000" dirty="0">
              <a:solidFill>
                <a:schemeClr val="accent1">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84200" y="0"/>
            <a:ext cx="9313500" cy="66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WHO IS THE HOLY SPIRIT?</a:t>
            </a:r>
            <a:r>
              <a:rPr lang="en" sz="3900" b="1"/>
              <a:t> </a:t>
            </a:r>
            <a:endParaRPr sz="3900" b="1"/>
          </a:p>
        </p:txBody>
      </p:sp>
      <p:sp>
        <p:nvSpPr>
          <p:cNvPr id="73" name="Google Shape;73;p16"/>
          <p:cNvSpPr txBox="1">
            <a:spLocks noGrp="1"/>
          </p:cNvSpPr>
          <p:nvPr>
            <p:ph type="subTitle" idx="1"/>
          </p:nvPr>
        </p:nvSpPr>
        <p:spPr>
          <a:xfrm>
            <a:off x="-84200" y="470500"/>
            <a:ext cx="9313500" cy="4672800"/>
          </a:xfrm>
          <a:prstGeom prst="rect">
            <a:avLst/>
          </a:prstGeom>
        </p:spPr>
        <p:txBody>
          <a:bodyPr spcFirstLastPara="1" wrap="square" lIns="91425" tIns="91425" rIns="91425" bIns="91425" anchor="t" anchorCtr="0">
            <a:noAutofit/>
          </a:bodyPr>
          <a:lstStyle/>
          <a:p>
            <a:pPr marL="457200" lvl="0" indent="-419100" algn="l" rtl="0">
              <a:spcBef>
                <a:spcPts val="0"/>
              </a:spcBef>
              <a:spcAft>
                <a:spcPts val="0"/>
              </a:spcAft>
              <a:buClr>
                <a:srgbClr val="FFFF00"/>
              </a:buClr>
              <a:buSzPts val="3000"/>
              <a:buChar char="●"/>
            </a:pPr>
            <a:r>
              <a:rPr lang="en" sz="3000" dirty="0">
                <a:solidFill>
                  <a:srgbClr val="FFFF00"/>
                </a:solidFill>
              </a:rPr>
              <a:t>The first thing we should learn, and it is important because of false teaching today on this matter, is that He is a PERSON, a “Who” and not a “what”.</a:t>
            </a:r>
            <a:endParaRPr sz="3000" dirty="0">
              <a:solidFill>
                <a:srgbClr val="FFFF00"/>
              </a:solidFill>
            </a:endParaRPr>
          </a:p>
          <a:p>
            <a:pPr marL="457200" lvl="0" indent="-419100" algn="l" rtl="0">
              <a:spcBef>
                <a:spcPts val="0"/>
              </a:spcBef>
              <a:spcAft>
                <a:spcPts val="0"/>
              </a:spcAft>
              <a:buClr>
                <a:schemeClr val="dk1"/>
              </a:buClr>
              <a:buSzPts val="3000"/>
              <a:buChar char="●"/>
            </a:pPr>
            <a:r>
              <a:rPr lang="en" sz="3000" dirty="0">
                <a:solidFill>
                  <a:schemeClr val="dk1"/>
                </a:solidFill>
              </a:rPr>
              <a:t>There are denominations out there, such as Unitarians and Jehovah’s Witnesses, which teach that our God is only one Person, not three distinct Persons, and that “the Spirit” is simply a different “manifestation” of the one Person of God.  (These groups also deny the deity of Christ for the same reasons.)  But scriptures teach differently.</a:t>
            </a:r>
            <a:endParaRPr sz="3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84200" y="0"/>
            <a:ext cx="9313500" cy="66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HE IS A UNIQUE PERSON</a:t>
            </a:r>
            <a:endParaRPr sz="3900" b="1"/>
          </a:p>
        </p:txBody>
      </p:sp>
      <p:sp>
        <p:nvSpPr>
          <p:cNvPr id="79" name="Google Shape;79;p17"/>
          <p:cNvSpPr txBox="1">
            <a:spLocks noGrp="1"/>
          </p:cNvSpPr>
          <p:nvPr>
            <p:ph type="subTitle" idx="1"/>
          </p:nvPr>
        </p:nvSpPr>
        <p:spPr>
          <a:xfrm>
            <a:off x="-84200" y="470500"/>
            <a:ext cx="9313500" cy="46728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FFFF00"/>
              </a:buClr>
              <a:buSzPts val="2100"/>
              <a:buChar char="●"/>
            </a:pPr>
            <a:r>
              <a:rPr lang="en" sz="2100" dirty="0">
                <a:solidFill>
                  <a:srgbClr val="FFFF00"/>
                </a:solidFill>
              </a:rPr>
              <a:t>How many Persons are mentioned in </a:t>
            </a:r>
            <a:r>
              <a:rPr lang="en" sz="2100" b="1" u="sng" dirty="0">
                <a:solidFill>
                  <a:srgbClr val="FFFF00"/>
                </a:solidFill>
              </a:rPr>
              <a:t>Lk.3:22</a:t>
            </a:r>
            <a:r>
              <a:rPr lang="en" sz="2100" dirty="0">
                <a:solidFill>
                  <a:srgbClr val="FFFF00"/>
                </a:solidFill>
              </a:rPr>
              <a:t>?</a:t>
            </a:r>
            <a:r>
              <a:rPr lang="en" sz="2100" dirty="0">
                <a:solidFill>
                  <a:schemeClr val="dk1"/>
                </a:solidFill>
              </a:rPr>
              <a:t> </a:t>
            </a:r>
            <a:r>
              <a:rPr lang="en" sz="2100" i="1" dirty="0">
                <a:solidFill>
                  <a:schemeClr val="dk1"/>
                </a:solidFill>
              </a:rPr>
              <a:t>“And </a:t>
            </a:r>
            <a:r>
              <a:rPr lang="en" sz="2100" i="1" u="sng" dirty="0">
                <a:solidFill>
                  <a:schemeClr val="dk1"/>
                </a:solidFill>
              </a:rPr>
              <a:t>the Holy Spirit</a:t>
            </a:r>
            <a:r>
              <a:rPr lang="en" sz="2100" i="1" dirty="0">
                <a:solidFill>
                  <a:schemeClr val="dk1"/>
                </a:solidFill>
              </a:rPr>
              <a:t> descended </a:t>
            </a:r>
            <a:r>
              <a:rPr lang="en" sz="2100" i="1" u="sng" dirty="0">
                <a:solidFill>
                  <a:schemeClr val="dk1"/>
                </a:solidFill>
              </a:rPr>
              <a:t>in bodily form</a:t>
            </a:r>
            <a:r>
              <a:rPr lang="en" sz="2100" i="1" dirty="0">
                <a:solidFill>
                  <a:schemeClr val="dk1"/>
                </a:solidFill>
              </a:rPr>
              <a:t> like a dove upon </a:t>
            </a:r>
            <a:r>
              <a:rPr lang="en" sz="2100" i="1" u="sng" dirty="0">
                <a:solidFill>
                  <a:schemeClr val="dk1"/>
                </a:solidFill>
              </a:rPr>
              <a:t>Him</a:t>
            </a:r>
            <a:r>
              <a:rPr lang="en" sz="2100" i="1" dirty="0">
                <a:solidFill>
                  <a:schemeClr val="dk1"/>
                </a:solidFill>
              </a:rPr>
              <a:t> </a:t>
            </a:r>
            <a:r>
              <a:rPr lang="en" sz="2100" dirty="0">
                <a:solidFill>
                  <a:srgbClr val="FFFF00"/>
                </a:solidFill>
              </a:rPr>
              <a:t>(Jesus)</a:t>
            </a:r>
            <a:r>
              <a:rPr lang="en" sz="2100" i="1" dirty="0">
                <a:solidFill>
                  <a:schemeClr val="dk1"/>
                </a:solidFill>
              </a:rPr>
              <a:t>, and a voice came </a:t>
            </a:r>
            <a:r>
              <a:rPr lang="en" sz="2100" i="1" u="sng" dirty="0">
                <a:solidFill>
                  <a:schemeClr val="dk1"/>
                </a:solidFill>
              </a:rPr>
              <a:t>from heaven</a:t>
            </a:r>
            <a:r>
              <a:rPr lang="en" sz="2100" i="1" dirty="0">
                <a:solidFill>
                  <a:schemeClr val="dk1"/>
                </a:solidFill>
              </a:rPr>
              <a:t> which said, “</a:t>
            </a:r>
            <a:r>
              <a:rPr lang="en" sz="2100" i="1" u="sng" dirty="0">
                <a:solidFill>
                  <a:schemeClr val="dk1"/>
                </a:solidFill>
              </a:rPr>
              <a:t>You</a:t>
            </a:r>
            <a:r>
              <a:rPr lang="en" sz="2100" i="1" dirty="0">
                <a:solidFill>
                  <a:schemeClr val="dk1"/>
                </a:solidFill>
              </a:rPr>
              <a:t> are </a:t>
            </a:r>
            <a:r>
              <a:rPr lang="en" sz="2100" i="1" u="sng" dirty="0">
                <a:solidFill>
                  <a:schemeClr val="dk1"/>
                </a:solidFill>
              </a:rPr>
              <a:t>My</a:t>
            </a:r>
            <a:r>
              <a:rPr lang="en" sz="2100" i="1" dirty="0">
                <a:solidFill>
                  <a:schemeClr val="dk1"/>
                </a:solidFill>
              </a:rPr>
              <a:t> beloved </a:t>
            </a:r>
            <a:r>
              <a:rPr lang="en" sz="2100" i="1" u="sng" dirty="0">
                <a:solidFill>
                  <a:schemeClr val="dk1"/>
                </a:solidFill>
              </a:rPr>
              <a:t>Son</a:t>
            </a:r>
            <a:r>
              <a:rPr lang="en" sz="2100" i="1" dirty="0">
                <a:solidFill>
                  <a:schemeClr val="dk1"/>
                </a:solidFill>
              </a:rPr>
              <a:t>; in </a:t>
            </a:r>
            <a:r>
              <a:rPr lang="en" sz="2100" i="1" u="sng" dirty="0">
                <a:solidFill>
                  <a:schemeClr val="dk1"/>
                </a:solidFill>
              </a:rPr>
              <a:t>You</a:t>
            </a:r>
            <a:r>
              <a:rPr lang="en" sz="2100" i="1" dirty="0">
                <a:solidFill>
                  <a:schemeClr val="dk1"/>
                </a:solidFill>
              </a:rPr>
              <a:t> </a:t>
            </a:r>
            <a:r>
              <a:rPr lang="en" sz="2100" i="1" u="sng" dirty="0">
                <a:solidFill>
                  <a:schemeClr val="dk1"/>
                </a:solidFill>
              </a:rPr>
              <a:t>I</a:t>
            </a:r>
            <a:r>
              <a:rPr lang="en" sz="2100" i="1" dirty="0">
                <a:solidFill>
                  <a:schemeClr val="dk1"/>
                </a:solidFill>
              </a:rPr>
              <a:t> am well pleased.” </a:t>
            </a:r>
            <a:r>
              <a:rPr lang="en" sz="2100" dirty="0">
                <a:solidFill>
                  <a:schemeClr val="accent1">
                    <a:lumMod val="60000"/>
                    <a:lumOff val="40000"/>
                  </a:schemeClr>
                </a:solidFill>
              </a:rPr>
              <a:t>(NKJV)  </a:t>
            </a:r>
            <a:r>
              <a:rPr lang="en" sz="2100" dirty="0">
                <a:solidFill>
                  <a:srgbClr val="FFFF00"/>
                </a:solidFill>
              </a:rPr>
              <a:t>THREE!</a:t>
            </a:r>
            <a:endParaRPr sz="2100" dirty="0">
              <a:solidFill>
                <a:srgbClr val="FFFF00"/>
              </a:solidFill>
            </a:endParaRPr>
          </a:p>
          <a:p>
            <a:pPr marL="457200" lvl="0" indent="-361950" algn="l" rtl="0">
              <a:spcBef>
                <a:spcPts val="0"/>
              </a:spcBef>
              <a:spcAft>
                <a:spcPts val="0"/>
              </a:spcAft>
              <a:buClr>
                <a:srgbClr val="00FFFF"/>
              </a:buClr>
              <a:buSzPts val="2100"/>
              <a:buChar char="●"/>
            </a:pPr>
            <a:r>
              <a:rPr lang="en" sz="2100" dirty="0">
                <a:solidFill>
                  <a:srgbClr val="00FFFF"/>
                </a:solidFill>
              </a:rPr>
              <a:t>He is not “a” spirit, He is THE Spirit!  Observe how personal pronouns are used for Him in scripture.  An inanimate object or “active force” is never called the following words!</a:t>
            </a:r>
            <a:endParaRPr sz="2100" dirty="0">
              <a:solidFill>
                <a:srgbClr val="00FFFF"/>
              </a:solidFill>
            </a:endParaRPr>
          </a:p>
          <a:p>
            <a:pPr marL="457200" lvl="0" indent="-361950" algn="l" rtl="0">
              <a:spcBef>
                <a:spcPts val="0"/>
              </a:spcBef>
              <a:spcAft>
                <a:spcPts val="0"/>
              </a:spcAft>
              <a:buClr>
                <a:srgbClr val="FFFF00"/>
              </a:buClr>
              <a:buSzPts val="2100"/>
              <a:buChar char="●"/>
            </a:pPr>
            <a:r>
              <a:rPr lang="en" sz="2100" i="1" dirty="0">
                <a:solidFill>
                  <a:schemeClr val="dk1"/>
                </a:solidFill>
              </a:rPr>
              <a:t>“Us”</a:t>
            </a:r>
            <a:r>
              <a:rPr lang="en" sz="2100" dirty="0">
                <a:solidFill>
                  <a:srgbClr val="00FFFF"/>
                </a:solidFill>
              </a:rPr>
              <a:t> </a:t>
            </a:r>
            <a:r>
              <a:rPr lang="en" sz="2100" dirty="0">
                <a:solidFill>
                  <a:srgbClr val="FFFF00"/>
                </a:solidFill>
              </a:rPr>
              <a:t>(</a:t>
            </a:r>
            <a:r>
              <a:rPr lang="en" sz="2100" b="1" u="sng" dirty="0">
                <a:solidFill>
                  <a:srgbClr val="FFFF00"/>
                </a:solidFill>
              </a:rPr>
              <a:t>Gen.1:26,3:22</a:t>
            </a:r>
            <a:r>
              <a:rPr lang="en" sz="2100" dirty="0">
                <a:solidFill>
                  <a:srgbClr val="FFFF00"/>
                </a:solidFill>
              </a:rPr>
              <a:t>)</a:t>
            </a:r>
            <a:r>
              <a:rPr lang="en" sz="2100" dirty="0">
                <a:solidFill>
                  <a:schemeClr val="dk1"/>
                </a:solidFill>
              </a:rPr>
              <a:t>,</a:t>
            </a:r>
            <a:r>
              <a:rPr lang="en" sz="2100" dirty="0">
                <a:solidFill>
                  <a:srgbClr val="00FFFF"/>
                </a:solidFill>
              </a:rPr>
              <a:t> </a:t>
            </a:r>
            <a:r>
              <a:rPr lang="en" sz="2100" i="1" dirty="0">
                <a:solidFill>
                  <a:schemeClr val="dk1"/>
                </a:solidFill>
              </a:rPr>
              <a:t>“Him/He”</a:t>
            </a:r>
            <a:r>
              <a:rPr lang="en" sz="2100" dirty="0">
                <a:solidFill>
                  <a:srgbClr val="00FFFF"/>
                </a:solidFill>
              </a:rPr>
              <a:t> </a:t>
            </a:r>
            <a:r>
              <a:rPr lang="en" sz="2100" dirty="0">
                <a:solidFill>
                  <a:srgbClr val="FFFF00"/>
                </a:solidFill>
              </a:rPr>
              <a:t>(</a:t>
            </a:r>
            <a:r>
              <a:rPr lang="en" sz="2100" b="1" u="sng" dirty="0">
                <a:solidFill>
                  <a:srgbClr val="FFFF00"/>
                </a:solidFill>
              </a:rPr>
              <a:t>Jn.14:17,26</a:t>
            </a:r>
            <a:r>
              <a:rPr lang="en" sz="2100" b="1" dirty="0">
                <a:solidFill>
                  <a:srgbClr val="FFFF00"/>
                </a:solidFill>
              </a:rPr>
              <a:t>, </a:t>
            </a:r>
            <a:r>
              <a:rPr lang="en" sz="2100" b="1" u="sng" dirty="0">
                <a:solidFill>
                  <a:srgbClr val="FFFF00"/>
                </a:solidFill>
              </a:rPr>
              <a:t>Rom.8:27</a:t>
            </a:r>
            <a:r>
              <a:rPr lang="en" sz="2100" b="1" dirty="0">
                <a:solidFill>
                  <a:srgbClr val="FFFF00"/>
                </a:solidFill>
              </a:rPr>
              <a:t>, </a:t>
            </a:r>
            <a:r>
              <a:rPr lang="en" sz="2100" b="1" u="sng" dirty="0">
                <a:solidFill>
                  <a:srgbClr val="FFFF00"/>
                </a:solidFill>
              </a:rPr>
              <a:t>Heb.10:15</a:t>
            </a:r>
            <a:r>
              <a:rPr lang="en" sz="2100" b="1" dirty="0">
                <a:solidFill>
                  <a:srgbClr val="FFFF00"/>
                </a:solidFill>
              </a:rPr>
              <a:t>, </a:t>
            </a:r>
            <a:r>
              <a:rPr lang="en" sz="2100" b="1" u="sng" dirty="0">
                <a:solidFill>
                  <a:srgbClr val="FFFF00"/>
                </a:solidFill>
              </a:rPr>
              <a:t>1 Pet.1:11</a:t>
            </a:r>
            <a:r>
              <a:rPr lang="en" sz="2100" dirty="0">
                <a:solidFill>
                  <a:srgbClr val="FFFF00"/>
                </a:solidFill>
              </a:rPr>
              <a:t>)</a:t>
            </a:r>
            <a:r>
              <a:rPr lang="en" sz="2100" dirty="0">
                <a:solidFill>
                  <a:schemeClr val="dk1"/>
                </a:solidFill>
              </a:rPr>
              <a:t>,</a:t>
            </a:r>
            <a:r>
              <a:rPr lang="en" sz="2100" dirty="0">
                <a:solidFill>
                  <a:srgbClr val="00FFFF"/>
                </a:solidFill>
              </a:rPr>
              <a:t> </a:t>
            </a:r>
            <a:r>
              <a:rPr lang="en" sz="2100" i="1" dirty="0">
                <a:solidFill>
                  <a:schemeClr val="dk1"/>
                </a:solidFill>
              </a:rPr>
              <a:t>“I”</a:t>
            </a:r>
            <a:r>
              <a:rPr lang="en" sz="2100" dirty="0">
                <a:solidFill>
                  <a:srgbClr val="00FFFF"/>
                </a:solidFill>
              </a:rPr>
              <a:t> </a:t>
            </a:r>
            <a:r>
              <a:rPr lang="en" sz="2100" dirty="0">
                <a:solidFill>
                  <a:srgbClr val="FFFF00"/>
                </a:solidFill>
              </a:rPr>
              <a:t>(</a:t>
            </a:r>
            <a:r>
              <a:rPr lang="en" sz="2100" b="1" u="sng" dirty="0">
                <a:solidFill>
                  <a:srgbClr val="FFFF00"/>
                </a:solidFill>
              </a:rPr>
              <a:t>Acts 10:20,13:4</a:t>
            </a:r>
            <a:r>
              <a:rPr lang="en" sz="2100" dirty="0">
                <a:solidFill>
                  <a:srgbClr val="FFFF00"/>
                </a:solidFill>
              </a:rPr>
              <a:t>)</a:t>
            </a:r>
            <a:r>
              <a:rPr lang="en" sz="2100" dirty="0">
                <a:solidFill>
                  <a:schemeClr val="dk1"/>
                </a:solidFill>
              </a:rPr>
              <a:t>,</a:t>
            </a:r>
            <a:r>
              <a:rPr lang="en" sz="2100" dirty="0">
                <a:solidFill>
                  <a:srgbClr val="00FFFF"/>
                </a:solidFill>
              </a:rPr>
              <a:t> </a:t>
            </a:r>
            <a:r>
              <a:rPr lang="en" sz="2100" i="1" dirty="0">
                <a:solidFill>
                  <a:schemeClr val="dk1"/>
                </a:solidFill>
              </a:rPr>
              <a:t>“who”</a:t>
            </a:r>
            <a:r>
              <a:rPr lang="en" sz="2100" dirty="0">
                <a:solidFill>
                  <a:srgbClr val="00FFFF"/>
                </a:solidFill>
              </a:rPr>
              <a:t> </a:t>
            </a:r>
            <a:r>
              <a:rPr lang="en" sz="2100" dirty="0">
                <a:solidFill>
                  <a:srgbClr val="FFFF00"/>
                </a:solidFill>
              </a:rPr>
              <a:t>(</a:t>
            </a:r>
            <a:r>
              <a:rPr lang="en" sz="2100" b="1" u="sng" dirty="0">
                <a:solidFill>
                  <a:srgbClr val="FFFF00"/>
                </a:solidFill>
              </a:rPr>
              <a:t>Rom.5:5,8:11</a:t>
            </a:r>
            <a:r>
              <a:rPr lang="en" sz="2100" dirty="0">
                <a:solidFill>
                  <a:srgbClr val="FFFF00"/>
                </a:solidFill>
              </a:rPr>
              <a:t>, </a:t>
            </a:r>
            <a:r>
              <a:rPr lang="en" sz="2100" b="1" u="sng" dirty="0">
                <a:solidFill>
                  <a:srgbClr val="FFFF00"/>
                </a:solidFill>
              </a:rPr>
              <a:t>Eph.1:14</a:t>
            </a:r>
            <a:r>
              <a:rPr lang="en" sz="2100" dirty="0">
                <a:solidFill>
                  <a:srgbClr val="FFFF00"/>
                </a:solidFill>
              </a:rPr>
              <a:t>, </a:t>
            </a:r>
            <a:r>
              <a:rPr lang="en" sz="2100" b="1" u="sng" dirty="0">
                <a:solidFill>
                  <a:srgbClr val="FFFF00"/>
                </a:solidFill>
              </a:rPr>
              <a:t>Js.4:5</a:t>
            </a:r>
            <a:r>
              <a:rPr lang="en" sz="2100" dirty="0">
                <a:solidFill>
                  <a:srgbClr val="FFFF00"/>
                </a:solidFill>
              </a:rPr>
              <a:t>)</a:t>
            </a:r>
            <a:r>
              <a:rPr lang="en" sz="2100" dirty="0">
                <a:solidFill>
                  <a:schemeClr val="dk1"/>
                </a:solidFill>
              </a:rPr>
              <a:t>,</a:t>
            </a:r>
            <a:r>
              <a:rPr lang="en" sz="2100" dirty="0">
                <a:solidFill>
                  <a:srgbClr val="00FFFF"/>
                </a:solidFill>
              </a:rPr>
              <a:t> </a:t>
            </a:r>
            <a:r>
              <a:rPr lang="en" sz="2100" i="1" dirty="0">
                <a:solidFill>
                  <a:schemeClr val="dk1"/>
                </a:solidFill>
              </a:rPr>
              <a:t>“Himself”</a:t>
            </a:r>
            <a:r>
              <a:rPr lang="en" sz="2100" dirty="0">
                <a:solidFill>
                  <a:srgbClr val="00FFFF"/>
                </a:solidFill>
              </a:rPr>
              <a:t> </a:t>
            </a:r>
            <a:r>
              <a:rPr lang="en" sz="2100" dirty="0">
                <a:solidFill>
                  <a:srgbClr val="FFFF00"/>
                </a:solidFill>
              </a:rPr>
              <a:t>(</a:t>
            </a:r>
            <a:r>
              <a:rPr lang="en" sz="2100" b="1" u="sng" dirty="0">
                <a:solidFill>
                  <a:srgbClr val="FFFF00"/>
                </a:solidFill>
              </a:rPr>
              <a:t>Rom.8:16</a:t>
            </a:r>
            <a:r>
              <a:rPr lang="en" sz="2100" dirty="0">
                <a:solidFill>
                  <a:srgbClr val="FFFF00"/>
                </a:solidFill>
              </a:rPr>
              <a:t>)</a:t>
            </a:r>
            <a:r>
              <a:rPr lang="en" sz="2100" dirty="0">
                <a:solidFill>
                  <a:schemeClr val="dk1"/>
                </a:solidFill>
              </a:rPr>
              <a:t>,</a:t>
            </a:r>
            <a:r>
              <a:rPr lang="en" sz="2100" dirty="0">
                <a:solidFill>
                  <a:srgbClr val="00FFFF"/>
                </a:solidFill>
              </a:rPr>
              <a:t> </a:t>
            </a:r>
            <a:r>
              <a:rPr lang="en" sz="2100" i="1" dirty="0">
                <a:solidFill>
                  <a:schemeClr val="dk1"/>
                </a:solidFill>
              </a:rPr>
              <a:t>“whom”</a:t>
            </a:r>
            <a:r>
              <a:rPr lang="en" sz="2100" dirty="0">
                <a:solidFill>
                  <a:srgbClr val="00FFFF"/>
                </a:solidFill>
              </a:rPr>
              <a:t> </a:t>
            </a:r>
            <a:r>
              <a:rPr lang="en" sz="2100" dirty="0">
                <a:solidFill>
                  <a:srgbClr val="FFFF00"/>
                </a:solidFill>
              </a:rPr>
              <a:t>(</a:t>
            </a:r>
            <a:r>
              <a:rPr lang="en" sz="2100" b="1" u="sng" dirty="0">
                <a:solidFill>
                  <a:srgbClr val="FFFF00"/>
                </a:solidFill>
              </a:rPr>
              <a:t>1 Cor.6:19</a:t>
            </a:r>
            <a:r>
              <a:rPr lang="en" sz="2100" dirty="0">
                <a:solidFill>
                  <a:srgbClr val="FFFF00"/>
                </a:solidFill>
              </a:rPr>
              <a:t>, </a:t>
            </a:r>
            <a:r>
              <a:rPr lang="en" sz="2100" b="1" u="sng" dirty="0">
                <a:solidFill>
                  <a:srgbClr val="FFFF00"/>
                </a:solidFill>
              </a:rPr>
              <a:t>Eph.4:30</a:t>
            </a:r>
            <a:r>
              <a:rPr lang="en" sz="2100" dirty="0">
                <a:solidFill>
                  <a:srgbClr val="FFFF00"/>
                </a:solidFill>
              </a:rPr>
              <a:t>)</a:t>
            </a:r>
            <a:r>
              <a:rPr lang="en" sz="2100" dirty="0">
                <a:solidFill>
                  <a:schemeClr val="dk1"/>
                </a:solidFill>
              </a:rPr>
              <a:t>.</a:t>
            </a:r>
            <a:r>
              <a:rPr lang="en" sz="2100" dirty="0">
                <a:solidFill>
                  <a:srgbClr val="00FFFF"/>
                </a:solidFill>
              </a:rPr>
              <a:t>  </a:t>
            </a:r>
            <a:endParaRPr sz="2100" dirty="0">
              <a:solidFill>
                <a:srgbClr val="00FFFF"/>
              </a:solidFill>
            </a:endParaRPr>
          </a:p>
          <a:p>
            <a:pPr marL="457200" lvl="0" indent="-361950" algn="l" rtl="0">
              <a:spcBef>
                <a:spcPts val="0"/>
              </a:spcBef>
              <a:spcAft>
                <a:spcPts val="0"/>
              </a:spcAft>
              <a:buClr>
                <a:srgbClr val="00FFFF"/>
              </a:buClr>
              <a:buSzPts val="2100"/>
              <a:buChar char="●"/>
            </a:pPr>
            <a:r>
              <a:rPr lang="en" sz="2100" dirty="0">
                <a:solidFill>
                  <a:srgbClr val="00FFFF"/>
                </a:solidFill>
              </a:rPr>
              <a:t>Let us all understand this point.  Just because He is called </a:t>
            </a:r>
            <a:r>
              <a:rPr lang="en" sz="2100" i="1" dirty="0">
                <a:solidFill>
                  <a:schemeClr val="tx1"/>
                </a:solidFill>
              </a:rPr>
              <a:t>“the Spirit” </a:t>
            </a:r>
            <a:r>
              <a:rPr lang="en" sz="2100" dirty="0">
                <a:solidFill>
                  <a:srgbClr val="00FFFF"/>
                </a:solidFill>
              </a:rPr>
              <a:t>does not make Him a “thing”, nor some unseen “force” or “power”, nor some “manifestation” of the Father nor of Christ.  He is clearly a distinct </a:t>
            </a:r>
            <a:r>
              <a:rPr lang="en" sz="2100" u="sng" dirty="0">
                <a:solidFill>
                  <a:srgbClr val="00FFFF"/>
                </a:solidFill>
              </a:rPr>
              <a:t>Person</a:t>
            </a:r>
            <a:r>
              <a:rPr lang="en" sz="2100" dirty="0">
                <a:solidFill>
                  <a:srgbClr val="00FFFF"/>
                </a:solidFill>
              </a:rPr>
              <a:t>, firstly because He is treated as such in the above passages.</a:t>
            </a:r>
            <a:endParaRPr sz="21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84200" y="0"/>
            <a:ext cx="9313500"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HE ALSO FEELS AND ACTS</a:t>
            </a:r>
            <a:endParaRPr sz="3900" b="1"/>
          </a:p>
        </p:txBody>
      </p:sp>
      <p:sp>
        <p:nvSpPr>
          <p:cNvPr id="85" name="Google Shape;85;p18"/>
          <p:cNvSpPr txBox="1">
            <a:spLocks noGrp="1"/>
          </p:cNvSpPr>
          <p:nvPr>
            <p:ph type="subTitle" idx="1"/>
          </p:nvPr>
        </p:nvSpPr>
        <p:spPr>
          <a:xfrm>
            <a:off x="-178100" y="392075"/>
            <a:ext cx="9376500" cy="4751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00FFFF"/>
              </a:buClr>
              <a:buSzPts val="2000"/>
              <a:buChar char="●"/>
            </a:pPr>
            <a:r>
              <a:rPr lang="en" sz="2050" dirty="0">
                <a:solidFill>
                  <a:srgbClr val="00FFFF"/>
                </a:solidFill>
              </a:rPr>
              <a:t>He feels grief.  </a:t>
            </a:r>
            <a:r>
              <a:rPr lang="en" sz="2050" b="1" u="sng" dirty="0">
                <a:solidFill>
                  <a:srgbClr val="FFFF00"/>
                </a:solidFill>
              </a:rPr>
              <a:t>Eph.4:30</a:t>
            </a:r>
            <a:r>
              <a:rPr lang="en" sz="2050" b="1" dirty="0">
                <a:solidFill>
                  <a:srgbClr val="00FFFF"/>
                </a:solidFill>
              </a:rPr>
              <a:t> </a:t>
            </a:r>
            <a:r>
              <a:rPr lang="en" sz="2050" i="1" dirty="0">
                <a:solidFill>
                  <a:schemeClr val="dk1"/>
                </a:solidFill>
              </a:rPr>
              <a:t>“And do not </a:t>
            </a:r>
            <a:r>
              <a:rPr lang="en" sz="2050" i="1" u="sng" dirty="0">
                <a:solidFill>
                  <a:schemeClr val="dk1"/>
                </a:solidFill>
              </a:rPr>
              <a:t>grieve</a:t>
            </a:r>
            <a:r>
              <a:rPr lang="en" sz="2050" i="1" dirty="0">
                <a:solidFill>
                  <a:schemeClr val="dk1"/>
                </a:solidFill>
              </a:rPr>
              <a:t> the Holy Spirit of God, by whom you were sealed for the day of redemption.” </a:t>
            </a:r>
            <a:r>
              <a:rPr lang="en" sz="2050" dirty="0">
                <a:solidFill>
                  <a:srgbClr val="FFFF00"/>
                </a:solidFill>
              </a:rPr>
              <a:t>(</a:t>
            </a:r>
            <a:r>
              <a:rPr lang="en" sz="2050" u="sng" dirty="0">
                <a:solidFill>
                  <a:srgbClr val="FFFF00"/>
                </a:solidFill>
              </a:rPr>
              <a:t>Is.63:10 also</a:t>
            </a:r>
            <a:r>
              <a:rPr lang="en" sz="2050" dirty="0">
                <a:solidFill>
                  <a:srgbClr val="FFFF00"/>
                </a:solidFill>
              </a:rPr>
              <a:t>)</a:t>
            </a:r>
            <a:endParaRPr sz="2050" dirty="0">
              <a:solidFill>
                <a:srgbClr val="FFFF00"/>
              </a:solidFill>
            </a:endParaRPr>
          </a:p>
          <a:p>
            <a:pPr marL="457200" lvl="0" indent="-355600" algn="l" rtl="0">
              <a:spcBef>
                <a:spcPts val="0"/>
              </a:spcBef>
              <a:spcAft>
                <a:spcPts val="0"/>
              </a:spcAft>
              <a:buClr>
                <a:srgbClr val="00FFFF"/>
              </a:buClr>
              <a:buSzPts val="2000"/>
              <a:buChar char="●"/>
            </a:pPr>
            <a:r>
              <a:rPr lang="en" sz="2050" dirty="0">
                <a:solidFill>
                  <a:srgbClr val="00FFFF"/>
                </a:solidFill>
              </a:rPr>
              <a:t>He leads others.  </a:t>
            </a:r>
            <a:r>
              <a:rPr lang="en" sz="2050" b="1" u="sng" dirty="0">
                <a:solidFill>
                  <a:srgbClr val="FFFF00"/>
                </a:solidFill>
              </a:rPr>
              <a:t>Matt.4:1</a:t>
            </a:r>
            <a:r>
              <a:rPr lang="en" sz="2050" b="1" dirty="0">
                <a:solidFill>
                  <a:srgbClr val="00FFFF"/>
                </a:solidFill>
              </a:rPr>
              <a:t> </a:t>
            </a:r>
            <a:r>
              <a:rPr lang="en" sz="2050" i="1" dirty="0">
                <a:solidFill>
                  <a:schemeClr val="dk1"/>
                </a:solidFill>
              </a:rPr>
              <a:t>“Then Jesus was </a:t>
            </a:r>
            <a:r>
              <a:rPr lang="en" sz="2050" i="1" u="sng" dirty="0">
                <a:solidFill>
                  <a:schemeClr val="dk1"/>
                </a:solidFill>
              </a:rPr>
              <a:t>led up by</a:t>
            </a:r>
            <a:r>
              <a:rPr lang="en" sz="2050" i="1" dirty="0">
                <a:solidFill>
                  <a:schemeClr val="dk1"/>
                </a:solidFill>
              </a:rPr>
              <a:t> the Spirit into the wilderness to be tempted by the devil.”</a:t>
            </a:r>
            <a:endParaRPr sz="2050" i="1" dirty="0">
              <a:solidFill>
                <a:schemeClr val="dk1"/>
              </a:solidFill>
            </a:endParaRPr>
          </a:p>
          <a:p>
            <a:pPr marL="457200" lvl="0" indent="-355600" algn="l" rtl="0">
              <a:spcBef>
                <a:spcPts val="0"/>
              </a:spcBef>
              <a:spcAft>
                <a:spcPts val="0"/>
              </a:spcAft>
              <a:buClr>
                <a:srgbClr val="00FFFF"/>
              </a:buClr>
              <a:buSzPts val="2000"/>
              <a:buChar char="●"/>
            </a:pPr>
            <a:r>
              <a:rPr lang="en" sz="2050" dirty="0">
                <a:solidFill>
                  <a:srgbClr val="00FFFF"/>
                </a:solidFill>
              </a:rPr>
              <a:t>He reveals.  </a:t>
            </a:r>
            <a:r>
              <a:rPr lang="en" sz="2050" b="1" u="sng" dirty="0">
                <a:solidFill>
                  <a:srgbClr val="FFFF00"/>
                </a:solidFill>
              </a:rPr>
              <a:t>Lk.2:26</a:t>
            </a:r>
            <a:r>
              <a:rPr lang="en" sz="2050" b="1" dirty="0">
                <a:solidFill>
                  <a:srgbClr val="00FFFF"/>
                </a:solidFill>
              </a:rPr>
              <a:t> </a:t>
            </a:r>
            <a:r>
              <a:rPr lang="en" sz="2050" i="1" dirty="0">
                <a:solidFill>
                  <a:schemeClr val="dk1"/>
                </a:solidFill>
              </a:rPr>
              <a:t>“And it had been </a:t>
            </a:r>
            <a:r>
              <a:rPr lang="en" sz="2050" i="1" u="sng" dirty="0">
                <a:solidFill>
                  <a:schemeClr val="dk1"/>
                </a:solidFill>
              </a:rPr>
              <a:t>revealed</a:t>
            </a:r>
            <a:r>
              <a:rPr lang="en" sz="2050" i="1" dirty="0">
                <a:solidFill>
                  <a:schemeClr val="dk1"/>
                </a:solidFill>
              </a:rPr>
              <a:t> to him </a:t>
            </a:r>
            <a:r>
              <a:rPr lang="en" sz="2050" dirty="0">
                <a:solidFill>
                  <a:srgbClr val="FFFF00"/>
                </a:solidFill>
              </a:rPr>
              <a:t>(Simeon)</a:t>
            </a:r>
            <a:r>
              <a:rPr lang="en" sz="2050" dirty="0">
                <a:solidFill>
                  <a:srgbClr val="00FFFF"/>
                </a:solidFill>
              </a:rPr>
              <a:t> </a:t>
            </a:r>
            <a:r>
              <a:rPr lang="en" sz="2050" i="1" dirty="0">
                <a:solidFill>
                  <a:schemeClr val="dk1"/>
                </a:solidFill>
              </a:rPr>
              <a:t>by the Holy Spirit that he would not see death before he had seen the Lord’s Christ.”</a:t>
            </a:r>
            <a:endParaRPr sz="2050" i="1" dirty="0">
              <a:solidFill>
                <a:schemeClr val="dk1"/>
              </a:solidFill>
            </a:endParaRPr>
          </a:p>
          <a:p>
            <a:pPr marL="457200" lvl="0" indent="-355600" algn="l" rtl="0">
              <a:spcBef>
                <a:spcPts val="0"/>
              </a:spcBef>
              <a:spcAft>
                <a:spcPts val="0"/>
              </a:spcAft>
              <a:buClr>
                <a:srgbClr val="00FFFF"/>
              </a:buClr>
              <a:buSzPts val="2000"/>
              <a:buChar char="●"/>
            </a:pPr>
            <a:r>
              <a:rPr lang="en" sz="2050" dirty="0">
                <a:solidFill>
                  <a:srgbClr val="00FFFF"/>
                </a:solidFill>
              </a:rPr>
              <a:t>He teaches.  </a:t>
            </a:r>
            <a:r>
              <a:rPr lang="en" sz="2050" b="1" u="sng" dirty="0">
                <a:solidFill>
                  <a:srgbClr val="FFFF00"/>
                </a:solidFill>
              </a:rPr>
              <a:t>Lk.12:12</a:t>
            </a:r>
            <a:r>
              <a:rPr lang="en" sz="2050" b="1" dirty="0">
                <a:solidFill>
                  <a:srgbClr val="FFFF00"/>
                </a:solidFill>
              </a:rPr>
              <a:t> </a:t>
            </a:r>
            <a:r>
              <a:rPr lang="en" sz="2050" i="1" dirty="0">
                <a:solidFill>
                  <a:schemeClr val="dk1"/>
                </a:solidFill>
              </a:rPr>
              <a:t>“For the Holy Spirit will </a:t>
            </a:r>
            <a:r>
              <a:rPr lang="en" sz="2050" i="1" u="sng" dirty="0">
                <a:solidFill>
                  <a:schemeClr val="dk1"/>
                </a:solidFill>
              </a:rPr>
              <a:t>teach</a:t>
            </a:r>
            <a:r>
              <a:rPr lang="en" sz="2050" i="1" dirty="0">
                <a:solidFill>
                  <a:schemeClr val="dk1"/>
                </a:solidFill>
              </a:rPr>
              <a:t> you in that very hour what you ought to say.”</a:t>
            </a:r>
            <a:endParaRPr sz="2050" i="1" dirty="0">
              <a:solidFill>
                <a:schemeClr val="dk1"/>
              </a:solidFill>
            </a:endParaRPr>
          </a:p>
          <a:p>
            <a:pPr marL="457200" lvl="0" indent="-355600" algn="l" rtl="0">
              <a:spcBef>
                <a:spcPts val="0"/>
              </a:spcBef>
              <a:spcAft>
                <a:spcPts val="0"/>
              </a:spcAft>
              <a:buClr>
                <a:srgbClr val="00FFFF"/>
              </a:buClr>
              <a:buSzPts val="2000"/>
              <a:buChar char="●"/>
            </a:pPr>
            <a:r>
              <a:rPr lang="en" sz="2050" dirty="0">
                <a:solidFill>
                  <a:srgbClr val="00FFFF"/>
                </a:solidFill>
              </a:rPr>
              <a:t>He can be blasphemed against.  </a:t>
            </a:r>
            <a:r>
              <a:rPr lang="en" sz="2050" b="1" u="sng" dirty="0">
                <a:solidFill>
                  <a:srgbClr val="FFFF00"/>
                </a:solidFill>
              </a:rPr>
              <a:t>Lk.12:10</a:t>
            </a:r>
            <a:r>
              <a:rPr lang="en" sz="2050" b="1" dirty="0">
                <a:solidFill>
                  <a:srgbClr val="00FFFF"/>
                </a:solidFill>
              </a:rPr>
              <a:t> </a:t>
            </a:r>
            <a:r>
              <a:rPr lang="en" sz="2050" i="1" dirty="0">
                <a:solidFill>
                  <a:schemeClr val="dk1"/>
                </a:solidFill>
              </a:rPr>
              <a:t>“And anyone who speaks a word against the Son of Man, it will be forgiven him; but to him who </a:t>
            </a:r>
            <a:r>
              <a:rPr lang="en" sz="2050" i="1" u="sng" dirty="0">
                <a:solidFill>
                  <a:schemeClr val="dk1"/>
                </a:solidFill>
              </a:rPr>
              <a:t>blasphemes against</a:t>
            </a:r>
            <a:r>
              <a:rPr lang="en" sz="2050" i="1" dirty="0">
                <a:solidFill>
                  <a:schemeClr val="dk1"/>
                </a:solidFill>
              </a:rPr>
              <a:t> the Holy Spirit, it will not be forgiven.”</a:t>
            </a:r>
            <a:endParaRPr sz="2050" i="1" dirty="0">
              <a:solidFill>
                <a:schemeClr val="dk1"/>
              </a:solidFill>
            </a:endParaRPr>
          </a:p>
          <a:p>
            <a:pPr marL="457200" lvl="0" indent="-355600" algn="l" rtl="0">
              <a:spcBef>
                <a:spcPts val="0"/>
              </a:spcBef>
              <a:spcAft>
                <a:spcPts val="0"/>
              </a:spcAft>
              <a:buClr>
                <a:srgbClr val="00FFFF"/>
              </a:buClr>
              <a:buSzPts val="2000"/>
              <a:buChar char="●"/>
            </a:pPr>
            <a:r>
              <a:rPr lang="en" sz="2050" dirty="0">
                <a:solidFill>
                  <a:srgbClr val="00FFFF"/>
                </a:solidFill>
              </a:rPr>
              <a:t>He can be known.  </a:t>
            </a:r>
            <a:r>
              <a:rPr lang="en" sz="2050" b="1" u="sng" dirty="0">
                <a:solidFill>
                  <a:srgbClr val="FFFF00"/>
                </a:solidFill>
              </a:rPr>
              <a:t>Jn.14:17</a:t>
            </a:r>
            <a:r>
              <a:rPr lang="en" sz="2050" b="1" dirty="0">
                <a:solidFill>
                  <a:srgbClr val="00FFFF"/>
                </a:solidFill>
              </a:rPr>
              <a:t> </a:t>
            </a:r>
            <a:r>
              <a:rPr lang="en" sz="2050" i="1" dirty="0">
                <a:solidFill>
                  <a:schemeClr val="dk1"/>
                </a:solidFill>
              </a:rPr>
              <a:t>“the Spirit of truth, whom the world cannot receive, because it neither sees Him nor knows Him; but </a:t>
            </a:r>
            <a:r>
              <a:rPr lang="en" sz="2050" i="1" u="sng" dirty="0">
                <a:solidFill>
                  <a:schemeClr val="dk1"/>
                </a:solidFill>
              </a:rPr>
              <a:t>you know Him</a:t>
            </a:r>
            <a:r>
              <a:rPr lang="en" sz="2050" i="1" dirty="0">
                <a:solidFill>
                  <a:schemeClr val="dk1"/>
                </a:solidFill>
              </a:rPr>
              <a:t>, for He dwells with you </a:t>
            </a:r>
            <a:r>
              <a:rPr lang="en" sz="2050" dirty="0">
                <a:solidFill>
                  <a:srgbClr val="FFFF00"/>
                </a:solidFill>
              </a:rPr>
              <a:t>(the apostles)</a:t>
            </a:r>
            <a:r>
              <a:rPr lang="en" sz="2050" i="1" dirty="0">
                <a:solidFill>
                  <a:schemeClr val="dk1"/>
                </a:solidFill>
              </a:rPr>
              <a:t> and will be in you.”</a:t>
            </a:r>
            <a:endParaRPr sz="205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84200" y="0"/>
            <a:ext cx="9313500"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HE FEELS AND ACTS - cont.</a:t>
            </a:r>
            <a:endParaRPr sz="3900" b="1"/>
          </a:p>
        </p:txBody>
      </p:sp>
      <p:sp>
        <p:nvSpPr>
          <p:cNvPr id="91" name="Google Shape;91;p19"/>
          <p:cNvSpPr txBox="1">
            <a:spLocks noGrp="1"/>
          </p:cNvSpPr>
          <p:nvPr>
            <p:ph type="subTitle" idx="1"/>
          </p:nvPr>
        </p:nvSpPr>
        <p:spPr>
          <a:xfrm>
            <a:off x="-178100" y="392075"/>
            <a:ext cx="9407400" cy="4751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00FFFF"/>
              </a:buClr>
              <a:buSzPts val="1900"/>
              <a:buChar char="●"/>
            </a:pPr>
            <a:r>
              <a:rPr lang="en" sz="1900" dirty="0">
                <a:solidFill>
                  <a:srgbClr val="00FFFF"/>
                </a:solidFill>
              </a:rPr>
              <a:t>He helps/comforts.  </a:t>
            </a:r>
            <a:r>
              <a:rPr lang="en" sz="1900" b="1" u="sng" dirty="0">
                <a:solidFill>
                  <a:srgbClr val="FFFF00"/>
                </a:solidFill>
              </a:rPr>
              <a:t>Jn.14:26</a:t>
            </a:r>
            <a:r>
              <a:rPr lang="en" sz="1900" b="1" dirty="0">
                <a:solidFill>
                  <a:srgbClr val="00FFFF"/>
                </a:solidFill>
              </a:rPr>
              <a:t> </a:t>
            </a:r>
            <a:r>
              <a:rPr lang="en" sz="1900" i="1" dirty="0">
                <a:solidFill>
                  <a:schemeClr val="dk1"/>
                </a:solidFill>
              </a:rPr>
              <a:t>“But </a:t>
            </a:r>
            <a:r>
              <a:rPr lang="en" sz="1900" i="1" u="sng" dirty="0">
                <a:solidFill>
                  <a:schemeClr val="dk1"/>
                </a:solidFill>
              </a:rPr>
              <a:t>the Helper</a:t>
            </a:r>
            <a:r>
              <a:rPr lang="en" sz="1900" i="1" dirty="0">
                <a:solidFill>
                  <a:schemeClr val="dk1"/>
                </a:solidFill>
              </a:rPr>
              <a:t>, the Holy Spirit, whom the Father will send in My name, He will teach you </a:t>
            </a:r>
            <a:r>
              <a:rPr lang="en" sz="1900" dirty="0">
                <a:solidFill>
                  <a:srgbClr val="FFFF00"/>
                </a:solidFill>
              </a:rPr>
              <a:t>(the apostles)</a:t>
            </a:r>
            <a:r>
              <a:rPr lang="en" sz="1900" i="1" dirty="0">
                <a:solidFill>
                  <a:schemeClr val="dk1"/>
                </a:solidFill>
              </a:rPr>
              <a:t> all things, and bring to your remembrance all things that I said to you.”</a:t>
            </a:r>
            <a:r>
              <a:rPr lang="en" sz="1900" dirty="0">
                <a:solidFill>
                  <a:srgbClr val="00FFFF"/>
                </a:solidFill>
              </a:rPr>
              <a:t> </a:t>
            </a:r>
            <a:r>
              <a:rPr lang="en" sz="1900" dirty="0">
                <a:solidFill>
                  <a:srgbClr val="FFFF00"/>
                </a:solidFill>
              </a:rPr>
              <a:t>(</a:t>
            </a:r>
            <a:r>
              <a:rPr lang="en" sz="1900" b="1" u="sng" dirty="0">
                <a:solidFill>
                  <a:srgbClr val="FFFF00"/>
                </a:solidFill>
              </a:rPr>
              <a:t>Acts 9:31</a:t>
            </a:r>
            <a:r>
              <a:rPr lang="en" sz="1900" b="1" dirty="0">
                <a:solidFill>
                  <a:srgbClr val="FFFF00"/>
                </a:solidFill>
              </a:rPr>
              <a:t> </a:t>
            </a:r>
            <a:r>
              <a:rPr lang="en" sz="1900" dirty="0">
                <a:solidFill>
                  <a:srgbClr val="FFFF00"/>
                </a:solidFill>
              </a:rPr>
              <a:t>also)</a:t>
            </a: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can be lied to/tested.  </a:t>
            </a:r>
            <a:r>
              <a:rPr lang="en" sz="1900" b="1" u="sng" dirty="0">
                <a:solidFill>
                  <a:srgbClr val="FFFF00"/>
                </a:solidFill>
              </a:rPr>
              <a:t>Acts 5:3</a:t>
            </a:r>
            <a:r>
              <a:rPr lang="en" sz="1900" b="1" dirty="0">
                <a:solidFill>
                  <a:srgbClr val="00FFFF"/>
                </a:solidFill>
              </a:rPr>
              <a:t> </a:t>
            </a:r>
            <a:r>
              <a:rPr lang="en" sz="1900" i="1" dirty="0">
                <a:solidFill>
                  <a:schemeClr val="dk1"/>
                </a:solidFill>
              </a:rPr>
              <a:t>“But Peter said, “Ananias, why has Satan filled your heart to </a:t>
            </a:r>
            <a:r>
              <a:rPr lang="en" sz="1900" i="1" u="sng" dirty="0">
                <a:solidFill>
                  <a:schemeClr val="dk1"/>
                </a:solidFill>
              </a:rPr>
              <a:t>lie to</a:t>
            </a:r>
            <a:r>
              <a:rPr lang="en" sz="1900" i="1" dirty="0">
                <a:solidFill>
                  <a:schemeClr val="dk1"/>
                </a:solidFill>
              </a:rPr>
              <a:t> the Holy Spirit and keep back part of the price of the land for yourself?”</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witnesses.  </a:t>
            </a:r>
            <a:r>
              <a:rPr lang="en" sz="1900" b="1" u="sng" dirty="0">
                <a:solidFill>
                  <a:srgbClr val="FFFF00"/>
                </a:solidFill>
              </a:rPr>
              <a:t>Acts 5:32</a:t>
            </a:r>
            <a:r>
              <a:rPr lang="en" sz="1900" b="1" dirty="0">
                <a:solidFill>
                  <a:srgbClr val="00FFFF"/>
                </a:solidFill>
              </a:rPr>
              <a:t> </a:t>
            </a:r>
            <a:r>
              <a:rPr lang="en" sz="1900" i="1" dirty="0">
                <a:solidFill>
                  <a:schemeClr val="dk1"/>
                </a:solidFill>
              </a:rPr>
              <a:t>“And </a:t>
            </a:r>
            <a:r>
              <a:rPr lang="en" sz="1900" i="1" u="sng" dirty="0">
                <a:solidFill>
                  <a:schemeClr val="dk1"/>
                </a:solidFill>
              </a:rPr>
              <a:t>we are His witnesses</a:t>
            </a:r>
            <a:r>
              <a:rPr lang="en" sz="1900" i="1" dirty="0">
                <a:solidFill>
                  <a:schemeClr val="dk1"/>
                </a:solidFill>
              </a:rPr>
              <a:t> to these things, </a:t>
            </a:r>
            <a:r>
              <a:rPr lang="en" sz="1900" i="1" u="sng" dirty="0">
                <a:solidFill>
                  <a:schemeClr val="dk1"/>
                </a:solidFill>
              </a:rPr>
              <a:t>and so also is the Holy Spirit</a:t>
            </a:r>
            <a:r>
              <a:rPr lang="en" sz="1900" i="1" dirty="0">
                <a:solidFill>
                  <a:schemeClr val="dk1"/>
                </a:solidFill>
              </a:rPr>
              <a:t> whom God has given to those who obey Him.”</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can be resisted.  </a:t>
            </a:r>
            <a:r>
              <a:rPr lang="en" sz="1900" b="1" u="sng" dirty="0">
                <a:solidFill>
                  <a:srgbClr val="FFFF00"/>
                </a:solidFill>
              </a:rPr>
              <a:t>Acts 7:51</a:t>
            </a:r>
            <a:r>
              <a:rPr lang="en" sz="1900" b="1" dirty="0">
                <a:solidFill>
                  <a:srgbClr val="00FFFF"/>
                </a:solidFill>
              </a:rPr>
              <a:t> </a:t>
            </a:r>
            <a:r>
              <a:rPr lang="en" sz="1900" i="1" dirty="0">
                <a:solidFill>
                  <a:schemeClr val="dk1"/>
                </a:solidFill>
              </a:rPr>
              <a:t>“You stiff-necked and uncircumcised in heart and ears! You always </a:t>
            </a:r>
            <a:r>
              <a:rPr lang="en" sz="1900" i="1" u="sng" dirty="0">
                <a:solidFill>
                  <a:schemeClr val="dk1"/>
                </a:solidFill>
              </a:rPr>
              <a:t>resist</a:t>
            </a:r>
            <a:r>
              <a:rPr lang="en" sz="1900" i="1" dirty="0">
                <a:solidFill>
                  <a:schemeClr val="dk1"/>
                </a:solidFill>
              </a:rPr>
              <a:t> the Holy Spirit; as your fathers did, so do you.”</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sends.  </a:t>
            </a:r>
            <a:r>
              <a:rPr lang="en" sz="1900" b="1" u="sng" dirty="0">
                <a:solidFill>
                  <a:srgbClr val="FFFF00"/>
                </a:solidFill>
              </a:rPr>
              <a:t>Acts 10:20</a:t>
            </a:r>
            <a:r>
              <a:rPr lang="en" sz="1900" b="1" dirty="0">
                <a:solidFill>
                  <a:srgbClr val="00FFFF"/>
                </a:solidFill>
              </a:rPr>
              <a:t> </a:t>
            </a:r>
            <a:r>
              <a:rPr lang="en" sz="1900" i="1" dirty="0">
                <a:solidFill>
                  <a:schemeClr val="dk1"/>
                </a:solidFill>
              </a:rPr>
              <a:t>“Arise therefore, go down and go with them, doubting nothing; for </a:t>
            </a:r>
            <a:r>
              <a:rPr lang="en" sz="1900" i="1" u="sng" dirty="0">
                <a:solidFill>
                  <a:schemeClr val="dk1"/>
                </a:solidFill>
              </a:rPr>
              <a:t>I have sent</a:t>
            </a:r>
            <a:r>
              <a:rPr lang="en" sz="1900" i="1" dirty="0">
                <a:solidFill>
                  <a:schemeClr val="dk1"/>
                </a:solidFill>
              </a:rPr>
              <a:t> them.”</a:t>
            </a:r>
            <a:r>
              <a:rPr lang="en" sz="1900" dirty="0">
                <a:solidFill>
                  <a:srgbClr val="00FFFF"/>
                </a:solidFill>
              </a:rPr>
              <a:t> </a:t>
            </a:r>
            <a:r>
              <a:rPr lang="en" sz="1900" dirty="0">
                <a:solidFill>
                  <a:srgbClr val="FFFF00"/>
                </a:solidFill>
              </a:rPr>
              <a:t>(</a:t>
            </a:r>
            <a:r>
              <a:rPr lang="en" sz="1900" b="1" u="sng" dirty="0">
                <a:solidFill>
                  <a:srgbClr val="FFFF00"/>
                </a:solidFill>
              </a:rPr>
              <a:t>Acts 13:4</a:t>
            </a:r>
            <a:r>
              <a:rPr lang="en" sz="1900" b="1" dirty="0">
                <a:solidFill>
                  <a:srgbClr val="FFFF00"/>
                </a:solidFill>
              </a:rPr>
              <a:t> </a:t>
            </a:r>
            <a:r>
              <a:rPr lang="en" sz="1900" dirty="0">
                <a:solidFill>
                  <a:srgbClr val="FFFF00"/>
                </a:solidFill>
              </a:rPr>
              <a:t>also)</a:t>
            </a: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is pleased.  </a:t>
            </a:r>
            <a:r>
              <a:rPr lang="en" sz="1900" b="1" u="sng" dirty="0">
                <a:solidFill>
                  <a:srgbClr val="FFFF00"/>
                </a:solidFill>
              </a:rPr>
              <a:t>Acts 15:28</a:t>
            </a:r>
            <a:r>
              <a:rPr lang="en" sz="1900" b="1" dirty="0">
                <a:solidFill>
                  <a:srgbClr val="00FFFF"/>
                </a:solidFill>
              </a:rPr>
              <a:t> </a:t>
            </a:r>
            <a:r>
              <a:rPr lang="en" sz="1900" i="1" dirty="0">
                <a:solidFill>
                  <a:schemeClr val="dk1"/>
                </a:solidFill>
              </a:rPr>
              <a:t>“For </a:t>
            </a:r>
            <a:r>
              <a:rPr lang="en" sz="1900" i="1" u="sng" dirty="0">
                <a:solidFill>
                  <a:schemeClr val="dk1"/>
                </a:solidFill>
              </a:rPr>
              <a:t>it seemed good to</a:t>
            </a:r>
            <a:r>
              <a:rPr lang="en" sz="1900" i="1" dirty="0">
                <a:solidFill>
                  <a:schemeClr val="dk1"/>
                </a:solidFill>
              </a:rPr>
              <a:t> the Holy Spirit, and to us, to lay upon you no greater burden than these necessary things:”</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forbids.  </a:t>
            </a:r>
            <a:r>
              <a:rPr lang="en" sz="1900" b="1" u="sng" dirty="0">
                <a:solidFill>
                  <a:srgbClr val="FFFF00"/>
                </a:solidFill>
              </a:rPr>
              <a:t>Acts 16:6</a:t>
            </a:r>
            <a:r>
              <a:rPr lang="en" sz="1900" b="1" dirty="0">
                <a:solidFill>
                  <a:srgbClr val="00FFFF"/>
                </a:solidFill>
              </a:rPr>
              <a:t> </a:t>
            </a:r>
            <a:r>
              <a:rPr lang="en" sz="1900" i="1" dirty="0">
                <a:solidFill>
                  <a:schemeClr val="dk1"/>
                </a:solidFill>
              </a:rPr>
              <a:t>“Now when they had gone through Phrygia and the region of Galatia, they were </a:t>
            </a:r>
            <a:r>
              <a:rPr lang="en" sz="1900" i="1" u="sng" dirty="0">
                <a:solidFill>
                  <a:schemeClr val="dk1"/>
                </a:solidFill>
              </a:rPr>
              <a:t>forbidden by</a:t>
            </a:r>
            <a:r>
              <a:rPr lang="en" sz="1900" i="1" dirty="0">
                <a:solidFill>
                  <a:schemeClr val="dk1"/>
                </a:solidFill>
              </a:rPr>
              <a:t> the Holy Spirit to preach the word in Asia.”</a:t>
            </a:r>
            <a:endParaRPr sz="19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84200" y="0"/>
            <a:ext cx="9313500"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HE FEELS AND ACTS - cont.</a:t>
            </a:r>
            <a:endParaRPr sz="3900" b="1"/>
          </a:p>
        </p:txBody>
      </p:sp>
      <p:sp>
        <p:nvSpPr>
          <p:cNvPr id="97" name="Google Shape;97;p20"/>
          <p:cNvSpPr txBox="1">
            <a:spLocks noGrp="1"/>
          </p:cNvSpPr>
          <p:nvPr>
            <p:ph type="subTitle" idx="1"/>
          </p:nvPr>
        </p:nvSpPr>
        <p:spPr>
          <a:xfrm>
            <a:off x="-205860" y="392075"/>
            <a:ext cx="9435160" cy="4751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00FFFF"/>
              </a:buClr>
              <a:buSzPts val="1900"/>
              <a:buChar char="●"/>
            </a:pPr>
            <a:r>
              <a:rPr lang="en" sz="1900" dirty="0">
                <a:solidFill>
                  <a:srgbClr val="00FFFF"/>
                </a:solidFill>
              </a:rPr>
              <a:t>He groans.  </a:t>
            </a:r>
            <a:r>
              <a:rPr lang="en" sz="1900" b="1" u="sng" dirty="0">
                <a:solidFill>
                  <a:srgbClr val="FFFF00"/>
                </a:solidFill>
              </a:rPr>
              <a:t>Rom.8:26</a:t>
            </a:r>
            <a:r>
              <a:rPr lang="en" sz="1900" b="1" dirty="0">
                <a:solidFill>
                  <a:srgbClr val="00FFFF"/>
                </a:solidFill>
              </a:rPr>
              <a:t> </a:t>
            </a:r>
            <a:r>
              <a:rPr lang="en" sz="1900" i="1" dirty="0">
                <a:solidFill>
                  <a:schemeClr val="dk1"/>
                </a:solidFill>
              </a:rPr>
              <a:t>“Likewise the Spirit also helps in our weaknesses. For we do not know what we should pray for as we ought, but the Spirit Himself makes intercession for us </a:t>
            </a:r>
            <a:r>
              <a:rPr lang="en" sz="1900" i="1" u="sng" dirty="0">
                <a:solidFill>
                  <a:schemeClr val="dk1"/>
                </a:solidFill>
              </a:rPr>
              <a:t>with groanings</a:t>
            </a:r>
            <a:r>
              <a:rPr lang="en" sz="1900" i="1" dirty="0">
                <a:solidFill>
                  <a:schemeClr val="dk1"/>
                </a:solidFill>
              </a:rPr>
              <a:t> which cannot be uttered.”</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intercedes.  </a:t>
            </a:r>
            <a:r>
              <a:rPr lang="en" sz="1900" b="1" u="sng" dirty="0">
                <a:solidFill>
                  <a:srgbClr val="FFFF00"/>
                </a:solidFill>
              </a:rPr>
              <a:t>Rom.8:27</a:t>
            </a:r>
            <a:r>
              <a:rPr lang="en" sz="1900" b="1" dirty="0">
                <a:solidFill>
                  <a:srgbClr val="00FFFF"/>
                </a:solidFill>
              </a:rPr>
              <a:t> </a:t>
            </a:r>
            <a:r>
              <a:rPr lang="en" sz="1900" i="1" dirty="0">
                <a:solidFill>
                  <a:schemeClr val="dk1"/>
                </a:solidFill>
              </a:rPr>
              <a:t>“Now He who searches the hearts knows what the mind of the Spirit is, because </a:t>
            </a:r>
            <a:r>
              <a:rPr lang="en" sz="1900" i="1" u="sng" dirty="0">
                <a:solidFill>
                  <a:schemeClr val="dk1"/>
                </a:solidFill>
              </a:rPr>
              <a:t>He makes intercession for</a:t>
            </a:r>
            <a:r>
              <a:rPr lang="en" sz="1900" i="1" dirty="0">
                <a:solidFill>
                  <a:schemeClr val="dk1"/>
                </a:solidFill>
              </a:rPr>
              <a:t> the saints according to the will of God.”</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sanctifies.  </a:t>
            </a:r>
            <a:r>
              <a:rPr lang="en" sz="1900" b="1" u="sng" dirty="0">
                <a:solidFill>
                  <a:srgbClr val="FFFF00"/>
                </a:solidFill>
              </a:rPr>
              <a:t>Rom.15:16</a:t>
            </a:r>
            <a:r>
              <a:rPr lang="en" sz="1900" b="1" dirty="0">
                <a:solidFill>
                  <a:srgbClr val="00FFFF"/>
                </a:solidFill>
              </a:rPr>
              <a:t> </a:t>
            </a:r>
            <a:r>
              <a:rPr lang="en" sz="1900" i="1" dirty="0">
                <a:solidFill>
                  <a:schemeClr val="dk1"/>
                </a:solidFill>
              </a:rPr>
              <a:t>“to be a minister of Christ Jesus to the Gentiles, ministering as a priest the gospel of God, so that my offering of the Gentiles may become acceptable, </a:t>
            </a:r>
            <a:r>
              <a:rPr lang="en" sz="1900" i="1" u="sng" dirty="0">
                <a:solidFill>
                  <a:schemeClr val="dk1"/>
                </a:solidFill>
              </a:rPr>
              <a:t>sanctified by</a:t>
            </a:r>
            <a:r>
              <a:rPr lang="en" sz="1900" i="1" dirty="0">
                <a:solidFill>
                  <a:schemeClr val="dk1"/>
                </a:solidFill>
              </a:rPr>
              <a:t> the Holy Spirit.”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searches.  </a:t>
            </a:r>
            <a:r>
              <a:rPr lang="en" sz="1900" b="1" u="sng" dirty="0">
                <a:solidFill>
                  <a:srgbClr val="FFFF00"/>
                </a:solidFill>
              </a:rPr>
              <a:t>1 Cor.2:10</a:t>
            </a:r>
            <a:r>
              <a:rPr lang="en" sz="1900" b="1" dirty="0">
                <a:solidFill>
                  <a:srgbClr val="00FFFF"/>
                </a:solidFill>
              </a:rPr>
              <a:t> </a:t>
            </a:r>
            <a:r>
              <a:rPr lang="en" sz="1900" i="1" dirty="0">
                <a:solidFill>
                  <a:schemeClr val="dk1"/>
                </a:solidFill>
              </a:rPr>
              <a:t>“But God has revealed them to us through His Spirit. For the Spirit </a:t>
            </a:r>
            <a:r>
              <a:rPr lang="en" sz="1900" i="1" u="sng" dirty="0">
                <a:solidFill>
                  <a:schemeClr val="dk1"/>
                </a:solidFill>
              </a:rPr>
              <a:t>searches</a:t>
            </a:r>
            <a:r>
              <a:rPr lang="en" sz="1900" i="1" dirty="0">
                <a:solidFill>
                  <a:schemeClr val="dk1"/>
                </a:solidFill>
              </a:rPr>
              <a:t> all things, yes, the deep things of God.”</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cries out.  </a:t>
            </a:r>
            <a:r>
              <a:rPr lang="en" sz="1900" b="1" u="sng" dirty="0">
                <a:solidFill>
                  <a:srgbClr val="FFFF00"/>
                </a:solidFill>
              </a:rPr>
              <a:t>Gal.4:6</a:t>
            </a:r>
            <a:r>
              <a:rPr lang="en" sz="1900" b="1" dirty="0">
                <a:solidFill>
                  <a:srgbClr val="00FFFF"/>
                </a:solidFill>
              </a:rPr>
              <a:t> </a:t>
            </a:r>
            <a:r>
              <a:rPr lang="en" sz="1900" dirty="0">
                <a:solidFill>
                  <a:schemeClr val="dk1"/>
                </a:solidFill>
              </a:rPr>
              <a:t>“And because you are sons, God has sent forth the Spirit of His Son into your hearts, </a:t>
            </a:r>
            <a:r>
              <a:rPr lang="en" sz="1900" u="sng" dirty="0">
                <a:solidFill>
                  <a:schemeClr val="dk1"/>
                </a:solidFill>
              </a:rPr>
              <a:t>crying out</a:t>
            </a:r>
            <a:r>
              <a:rPr lang="en" sz="1900" dirty="0">
                <a:solidFill>
                  <a:schemeClr val="dk1"/>
                </a:solidFill>
              </a:rPr>
              <a:t>, “Abba, Father!”</a:t>
            </a:r>
            <a:endParaRPr sz="1900"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can be insulted.  </a:t>
            </a:r>
            <a:r>
              <a:rPr lang="en" sz="1900" b="1" u="sng" dirty="0">
                <a:solidFill>
                  <a:srgbClr val="FFFF00"/>
                </a:solidFill>
              </a:rPr>
              <a:t>Heb.10:29</a:t>
            </a:r>
            <a:r>
              <a:rPr lang="en" sz="1900" b="1" dirty="0">
                <a:solidFill>
                  <a:srgbClr val="00FFFF"/>
                </a:solidFill>
              </a:rPr>
              <a:t> </a:t>
            </a:r>
            <a:r>
              <a:rPr lang="en" sz="1900" i="1" dirty="0">
                <a:solidFill>
                  <a:schemeClr val="dk1"/>
                </a:solidFill>
              </a:rPr>
              <a:t>“...and </a:t>
            </a:r>
            <a:r>
              <a:rPr lang="en" sz="1900" i="1" u="sng" dirty="0">
                <a:solidFill>
                  <a:schemeClr val="dk1"/>
                </a:solidFill>
              </a:rPr>
              <a:t>insulted</a:t>
            </a:r>
            <a:r>
              <a:rPr lang="en" sz="1900" i="1" dirty="0">
                <a:solidFill>
                  <a:schemeClr val="dk1"/>
                </a:solidFill>
              </a:rPr>
              <a:t> the Spirit of grace?”</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He yearns.  </a:t>
            </a:r>
            <a:r>
              <a:rPr lang="en" sz="1900" b="1" u="sng" dirty="0">
                <a:solidFill>
                  <a:srgbClr val="FFFF00"/>
                </a:solidFill>
              </a:rPr>
              <a:t>Js.4:5</a:t>
            </a:r>
            <a:r>
              <a:rPr lang="en" sz="1900" b="1" dirty="0">
                <a:solidFill>
                  <a:srgbClr val="00FFFF"/>
                </a:solidFill>
              </a:rPr>
              <a:t> </a:t>
            </a:r>
            <a:r>
              <a:rPr lang="en" sz="1900" i="1" dirty="0">
                <a:solidFill>
                  <a:schemeClr val="dk1"/>
                </a:solidFill>
              </a:rPr>
              <a:t>“Or do you think that the Scripture says in vain, “The Spirit who dwells in us </a:t>
            </a:r>
            <a:r>
              <a:rPr lang="en" sz="1900" i="1" u="sng" dirty="0">
                <a:solidFill>
                  <a:schemeClr val="dk1"/>
                </a:solidFill>
              </a:rPr>
              <a:t>yearns</a:t>
            </a:r>
            <a:r>
              <a:rPr lang="en" sz="1900" i="1" dirty="0">
                <a:solidFill>
                  <a:schemeClr val="dk1"/>
                </a:solidFill>
              </a:rPr>
              <a:t> jealously”?” </a:t>
            </a:r>
            <a:r>
              <a:rPr lang="en" sz="1900" dirty="0">
                <a:solidFill>
                  <a:srgbClr val="00FFFF"/>
                </a:solidFill>
              </a:rPr>
              <a:t> Can </a:t>
            </a:r>
            <a:r>
              <a:rPr lang="en" sz="1900" b="1" u="sng" dirty="0">
                <a:solidFill>
                  <a:srgbClr val="FFFF00"/>
                </a:solidFill>
              </a:rPr>
              <a:t>ANY</a:t>
            </a:r>
            <a:r>
              <a:rPr lang="en" sz="1900" dirty="0">
                <a:solidFill>
                  <a:srgbClr val="00FFFF"/>
                </a:solidFill>
              </a:rPr>
              <a:t> of these be done by a non-person?!</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84200" y="0"/>
            <a:ext cx="9313500" cy="52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HE IS GOD!</a:t>
            </a:r>
            <a:endParaRPr sz="3900" b="1"/>
          </a:p>
        </p:txBody>
      </p:sp>
      <p:sp>
        <p:nvSpPr>
          <p:cNvPr id="103" name="Google Shape;103;p21"/>
          <p:cNvSpPr txBox="1">
            <a:spLocks noGrp="1"/>
          </p:cNvSpPr>
          <p:nvPr>
            <p:ph type="subTitle" idx="1"/>
          </p:nvPr>
        </p:nvSpPr>
        <p:spPr>
          <a:xfrm>
            <a:off x="-178100" y="392075"/>
            <a:ext cx="9407400" cy="4751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00FFFF"/>
              </a:buClr>
              <a:buSzPts val="1900"/>
              <a:buChar char="●"/>
            </a:pPr>
            <a:r>
              <a:rPr lang="en" sz="1900" dirty="0">
                <a:solidFill>
                  <a:srgbClr val="00FFFF"/>
                </a:solidFill>
              </a:rPr>
              <a:t>In whose name were the apostles to teach and baptize? </a:t>
            </a:r>
            <a:r>
              <a:rPr lang="en" sz="1900" i="1" dirty="0">
                <a:solidFill>
                  <a:schemeClr val="dk1"/>
                </a:solidFill>
              </a:rPr>
              <a:t>“in the name of”</a:t>
            </a:r>
            <a:r>
              <a:rPr lang="en" sz="1900" dirty="0">
                <a:solidFill>
                  <a:srgbClr val="00FFFF"/>
                </a:solidFill>
              </a:rPr>
              <a:t> </a:t>
            </a:r>
            <a:r>
              <a:rPr lang="en" sz="1900" dirty="0">
                <a:solidFill>
                  <a:srgbClr val="FFFF00"/>
                </a:solidFill>
              </a:rPr>
              <a:t>(by the </a:t>
            </a:r>
            <a:r>
              <a:rPr lang="en" sz="1900" u="sng" dirty="0">
                <a:solidFill>
                  <a:srgbClr val="FFFF00"/>
                </a:solidFill>
              </a:rPr>
              <a:t>authority</a:t>
            </a:r>
            <a:r>
              <a:rPr lang="en" sz="1900" dirty="0">
                <a:solidFill>
                  <a:srgbClr val="FFFF00"/>
                </a:solidFill>
              </a:rPr>
              <a:t> of)</a:t>
            </a:r>
            <a:r>
              <a:rPr lang="en" sz="1900" dirty="0">
                <a:solidFill>
                  <a:srgbClr val="00FFFF"/>
                </a:solidFill>
              </a:rPr>
              <a:t> </a:t>
            </a:r>
            <a:r>
              <a:rPr lang="en" sz="1900" i="1" dirty="0">
                <a:solidFill>
                  <a:schemeClr val="dk1"/>
                </a:solidFill>
              </a:rPr>
              <a:t>“the Father, the Son, </a:t>
            </a:r>
            <a:r>
              <a:rPr lang="en" sz="1900" i="1" u="sng" dirty="0">
                <a:solidFill>
                  <a:schemeClr val="dk1"/>
                </a:solidFill>
              </a:rPr>
              <a:t>and The Holy Spirit</a:t>
            </a:r>
            <a:r>
              <a:rPr lang="en" sz="1900" i="1" dirty="0">
                <a:solidFill>
                  <a:schemeClr val="dk1"/>
                </a:solidFill>
              </a:rPr>
              <a:t>.”</a:t>
            </a:r>
            <a:r>
              <a:rPr lang="en" sz="1900" dirty="0">
                <a:solidFill>
                  <a:srgbClr val="00FFFF"/>
                </a:solidFill>
              </a:rPr>
              <a:t>  </a:t>
            </a:r>
            <a:r>
              <a:rPr lang="en" sz="1900" dirty="0">
                <a:solidFill>
                  <a:srgbClr val="FFFF00"/>
                </a:solidFill>
              </a:rPr>
              <a:t>(</a:t>
            </a:r>
            <a:r>
              <a:rPr lang="en" sz="1900" b="1" u="sng" dirty="0">
                <a:solidFill>
                  <a:srgbClr val="FFFF00"/>
                </a:solidFill>
              </a:rPr>
              <a:t>Matt.28:19</a:t>
            </a:r>
            <a:r>
              <a:rPr lang="en" sz="1900" dirty="0">
                <a:solidFill>
                  <a:srgbClr val="FFFF00"/>
                </a:solidFill>
              </a:rPr>
              <a:t>)</a:t>
            </a: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In </a:t>
            </a:r>
            <a:r>
              <a:rPr lang="en" sz="1900" b="1" u="sng" dirty="0">
                <a:solidFill>
                  <a:srgbClr val="FFFF00"/>
                </a:solidFill>
              </a:rPr>
              <a:t>Acts 5:3-4</a:t>
            </a:r>
            <a:r>
              <a:rPr lang="en" sz="1900" dirty="0">
                <a:solidFill>
                  <a:srgbClr val="00FFFF"/>
                </a:solidFill>
              </a:rPr>
              <a:t>, whom did Peter say Ananias had lied to?  </a:t>
            </a:r>
            <a:r>
              <a:rPr lang="en" sz="1900" i="1" dirty="0">
                <a:solidFill>
                  <a:schemeClr val="dk1"/>
                </a:solidFill>
              </a:rPr>
              <a:t>“But Peter said, “Ananias, why has Satan filled your heart to lie </a:t>
            </a:r>
            <a:r>
              <a:rPr lang="en" sz="1900" i="1" u="sng" dirty="0">
                <a:solidFill>
                  <a:schemeClr val="dk1"/>
                </a:solidFill>
              </a:rPr>
              <a:t>to the Holy Spirit</a:t>
            </a:r>
            <a:r>
              <a:rPr lang="en" sz="1900" i="1" dirty="0">
                <a:solidFill>
                  <a:schemeClr val="dk1"/>
                </a:solidFill>
              </a:rPr>
              <a:t> and keep back part of the price of the land for yourself? 4 While it remained, was it not your own? And after it was sold, was it not in your own control? Why have you conceived this thing in your heart? You have not lied to men </a:t>
            </a:r>
            <a:r>
              <a:rPr lang="en" sz="1900" i="1" u="sng" dirty="0">
                <a:solidFill>
                  <a:schemeClr val="dk1"/>
                </a:solidFill>
              </a:rPr>
              <a:t>but to God</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Who enabled the virgin conception of Jesus? </a:t>
            </a:r>
            <a:r>
              <a:rPr lang="en" sz="1900" dirty="0">
                <a:solidFill>
                  <a:srgbClr val="FFFF00"/>
                </a:solidFill>
              </a:rPr>
              <a:t>(</a:t>
            </a:r>
            <a:r>
              <a:rPr lang="en" sz="1900" b="1" u="sng" dirty="0">
                <a:solidFill>
                  <a:srgbClr val="FFFF00"/>
                </a:solidFill>
              </a:rPr>
              <a:t>Matt.1:18</a:t>
            </a:r>
            <a:r>
              <a:rPr lang="en" sz="1900" dirty="0">
                <a:solidFill>
                  <a:srgbClr val="FFFF00"/>
                </a:solidFill>
              </a:rPr>
              <a:t>)</a:t>
            </a:r>
            <a:r>
              <a:rPr lang="en" sz="1900" dirty="0">
                <a:solidFill>
                  <a:srgbClr val="00FFFF"/>
                </a:solidFill>
              </a:rPr>
              <a:t>, Who descended upon Jesus at His baptism? </a:t>
            </a:r>
            <a:r>
              <a:rPr lang="en" sz="1900" dirty="0">
                <a:solidFill>
                  <a:srgbClr val="FFFF00"/>
                </a:solidFill>
              </a:rPr>
              <a:t>(</a:t>
            </a:r>
            <a:r>
              <a:rPr lang="en" sz="1900" b="1" u="sng" dirty="0">
                <a:solidFill>
                  <a:srgbClr val="FFFF00"/>
                </a:solidFill>
              </a:rPr>
              <a:t>Mk.1:10</a:t>
            </a:r>
            <a:r>
              <a:rPr lang="en" sz="1900" dirty="0">
                <a:solidFill>
                  <a:srgbClr val="FFFF00"/>
                </a:solidFill>
              </a:rPr>
              <a:t>)</a:t>
            </a:r>
            <a:r>
              <a:rPr lang="en" sz="1900" dirty="0">
                <a:solidFill>
                  <a:srgbClr val="00FFFF"/>
                </a:solidFill>
              </a:rPr>
              <a:t>  Who led Jesus into the wilderness to be tempted by the devil? </a:t>
            </a:r>
            <a:r>
              <a:rPr lang="en" sz="1900" dirty="0">
                <a:solidFill>
                  <a:srgbClr val="FFFF00"/>
                </a:solidFill>
              </a:rPr>
              <a:t>(</a:t>
            </a:r>
            <a:r>
              <a:rPr lang="en" sz="1900" b="1" u="sng" dirty="0">
                <a:solidFill>
                  <a:srgbClr val="FFFF00"/>
                </a:solidFill>
              </a:rPr>
              <a:t>Lk.4:1</a:t>
            </a:r>
            <a:r>
              <a:rPr lang="en" sz="1900" dirty="0">
                <a:solidFill>
                  <a:srgbClr val="FFFF00"/>
                </a:solidFill>
              </a:rPr>
              <a:t>)</a:t>
            </a:r>
            <a:r>
              <a:rPr lang="en" sz="1900" dirty="0">
                <a:solidFill>
                  <a:srgbClr val="00FFFF"/>
                </a:solidFill>
              </a:rPr>
              <a:t>  Who enabled Jesus to perform His miracles? </a:t>
            </a:r>
            <a:r>
              <a:rPr lang="en" sz="1900" dirty="0">
                <a:solidFill>
                  <a:srgbClr val="FFFF00"/>
                </a:solidFill>
              </a:rPr>
              <a:t>(</a:t>
            </a:r>
            <a:r>
              <a:rPr lang="en" sz="1900" b="1" u="sng" dirty="0">
                <a:solidFill>
                  <a:srgbClr val="FFFF00"/>
                </a:solidFill>
              </a:rPr>
              <a:t>Matt.12:28</a:t>
            </a:r>
            <a:r>
              <a:rPr lang="en" sz="1900" dirty="0">
                <a:solidFill>
                  <a:srgbClr val="FFFF00"/>
                </a:solidFill>
              </a:rPr>
              <a:t>)</a:t>
            </a:r>
            <a:r>
              <a:rPr lang="en" sz="1900" dirty="0">
                <a:solidFill>
                  <a:srgbClr val="00FFFF"/>
                </a:solidFill>
              </a:rPr>
              <a:t>  Who was also involved in raising Jesus’ body from the dead, in addition to Jesus and His Father? </a:t>
            </a:r>
            <a:r>
              <a:rPr lang="en" sz="1900" dirty="0">
                <a:solidFill>
                  <a:srgbClr val="FFFF00"/>
                </a:solidFill>
              </a:rPr>
              <a:t>(</a:t>
            </a:r>
            <a:r>
              <a:rPr lang="en" sz="1900" b="1" u="sng" dirty="0">
                <a:solidFill>
                  <a:srgbClr val="FFFF00"/>
                </a:solidFill>
              </a:rPr>
              <a:t>Rom.1:4</a:t>
            </a:r>
            <a:r>
              <a:rPr lang="en" sz="1900" b="1" dirty="0">
                <a:solidFill>
                  <a:srgbClr val="FFFF00"/>
                </a:solidFill>
              </a:rPr>
              <a:t>, </a:t>
            </a:r>
            <a:r>
              <a:rPr lang="en" sz="1900" b="1" u="sng" dirty="0">
                <a:solidFill>
                  <a:srgbClr val="FFFF00"/>
                </a:solidFill>
              </a:rPr>
              <a:t>1 Pet.3:18</a:t>
            </a:r>
            <a:r>
              <a:rPr lang="en" sz="1900" dirty="0">
                <a:solidFill>
                  <a:srgbClr val="FFFF00"/>
                </a:solidFill>
              </a:rPr>
              <a:t>)</a:t>
            </a:r>
            <a:endParaRPr sz="1900" dirty="0">
              <a:solidFill>
                <a:srgbClr val="00FFFF"/>
              </a:solidFill>
            </a:endParaRPr>
          </a:p>
          <a:p>
            <a:pPr marL="457200" lvl="0" indent="-349250" algn="l" rtl="0">
              <a:spcBef>
                <a:spcPts val="0"/>
              </a:spcBef>
              <a:spcAft>
                <a:spcPts val="0"/>
              </a:spcAft>
              <a:buClr>
                <a:srgbClr val="00FFFF"/>
              </a:buClr>
              <a:buSzPts val="1900"/>
              <a:buChar char="●"/>
            </a:pPr>
            <a:r>
              <a:rPr lang="en" sz="1900" dirty="0">
                <a:solidFill>
                  <a:srgbClr val="00FFFF"/>
                </a:solidFill>
              </a:rPr>
              <a:t>Along with Jesus and His Father, who is the </a:t>
            </a:r>
            <a:r>
              <a:rPr lang="en" sz="1900" u="sng" dirty="0">
                <a:solidFill>
                  <a:srgbClr val="00FFFF"/>
                </a:solidFill>
              </a:rPr>
              <a:t>only other Person</a:t>
            </a:r>
            <a:r>
              <a:rPr lang="en" sz="1900" dirty="0">
                <a:solidFill>
                  <a:srgbClr val="00FFFF"/>
                </a:solidFill>
              </a:rPr>
              <a:t> in scripture described as being eternal?  </a:t>
            </a:r>
            <a:r>
              <a:rPr lang="en" sz="1900" b="1" u="sng" dirty="0">
                <a:solidFill>
                  <a:srgbClr val="FFFF00"/>
                </a:solidFill>
              </a:rPr>
              <a:t>Heb.9:14</a:t>
            </a:r>
            <a:r>
              <a:rPr lang="en" sz="1900" b="1" dirty="0">
                <a:solidFill>
                  <a:srgbClr val="00FFFF"/>
                </a:solidFill>
              </a:rPr>
              <a:t> </a:t>
            </a:r>
            <a:r>
              <a:rPr lang="en" sz="1900" i="1" dirty="0">
                <a:solidFill>
                  <a:schemeClr val="dk1"/>
                </a:solidFill>
              </a:rPr>
              <a:t>“how much more shall the blood of Christ, who </a:t>
            </a:r>
            <a:r>
              <a:rPr lang="en" sz="1900" i="1" u="sng" dirty="0">
                <a:solidFill>
                  <a:schemeClr val="dk1"/>
                </a:solidFill>
              </a:rPr>
              <a:t>through the eternal Spirit</a:t>
            </a:r>
            <a:r>
              <a:rPr lang="en" sz="1900" i="1" dirty="0">
                <a:solidFill>
                  <a:schemeClr val="dk1"/>
                </a:solidFill>
              </a:rPr>
              <a:t> offered Himself without spot to God, cleanse your conscience from dead works to serve the living God?”</a:t>
            </a:r>
            <a:endParaRPr sz="19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TotalTime>
  <Words>2733</Words>
  <Application>Microsoft Office PowerPoint</Application>
  <PresentationFormat>On-screen Show (16:9)</PresentationFormat>
  <Paragraphs>97</Paragraphs>
  <Slides>14</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Arial</vt:lpstr>
      <vt:lpstr>Simple Dark</vt:lpstr>
      <vt:lpstr>THE FORGOTTEN GOD </vt:lpstr>
      <vt:lpstr>WHY “FORGOTTEN”? </vt:lpstr>
      <vt:lpstr>SERIES OUTLINE </vt:lpstr>
      <vt:lpstr>WHO IS THE HOLY SPIRIT? </vt:lpstr>
      <vt:lpstr>HE IS A UNIQUE PERSON</vt:lpstr>
      <vt:lpstr>HE ALSO FEELS AND ACTS</vt:lpstr>
      <vt:lpstr>HE FEELS AND ACTS - cont.</vt:lpstr>
      <vt:lpstr>HE FEELS AND ACTS - cont.</vt:lpstr>
      <vt:lpstr>HE IS GOD!</vt:lpstr>
      <vt:lpstr>HE IS GOD! - cont.</vt:lpstr>
      <vt:lpstr>HIS NAME</vt:lpstr>
      <vt:lpstr>WHAT ELSE IS HE CALLED?</vt:lpstr>
      <vt:lpstr>WHAT DID HE DO IN THE PAST?</vt:lpstr>
      <vt:lpstr>LET’S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FORGOTTEN GOD</dc:title>
  <dc:creator>Eric Bridge</dc:creator>
  <cp:lastModifiedBy>Eric Bridge</cp:lastModifiedBy>
  <cp:revision>4</cp:revision>
  <dcterms:modified xsi:type="dcterms:W3CDTF">2026-06-28T00:46:28Z</dcterms:modified>
</cp:coreProperties>
</file>