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f4c72bf4eb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f4c72bf4eb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f4c72bf4eb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f4c72bf4eb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f4c72bf4eb_0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f4c72bf4eb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f4c72bf4eb_0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f4c72bf4eb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f4c72bf4eb_0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f4c72bf4eb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f4c72bf4e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f4c72bf4e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f4c72bf4eb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f4c72bf4e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f4c72bf4eb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f4c72bf4eb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f4c72bf4eb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f4c72bf4eb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f4c72bf4eb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f4c72bf4eb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f4c72bf4eb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f4c72bf4eb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f4c72bf4eb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f4c72bf4eb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f4c72bf4eb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f4c72bf4eb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49700" y="0"/>
            <a:ext cx="9293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FLEE FORNICATION!</a:t>
            </a:r>
            <a:endParaRPr sz="5000" b="1">
              <a:solidFill>
                <a:srgbClr val="00FFFF"/>
              </a:solidFill>
            </a:endParaRPr>
          </a:p>
        </p:txBody>
      </p:sp>
      <p:sp>
        <p:nvSpPr>
          <p:cNvPr id="55" name="Google Shape;55;p13"/>
          <p:cNvSpPr txBox="1">
            <a:spLocks noGrp="1"/>
          </p:cNvSpPr>
          <p:nvPr>
            <p:ph type="subTitle" idx="1"/>
          </p:nvPr>
        </p:nvSpPr>
        <p:spPr>
          <a:xfrm>
            <a:off x="0" y="441575"/>
            <a:ext cx="9219000" cy="4701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500" b="1" u="sng">
                <a:solidFill>
                  <a:srgbClr val="FFFF00"/>
                </a:solidFill>
              </a:rPr>
              <a:t>1 Cor.6:15-20</a:t>
            </a:r>
            <a:r>
              <a:rPr lang="en" sz="2500"/>
              <a:t> </a:t>
            </a:r>
            <a:r>
              <a:rPr lang="en" sz="2500">
                <a:solidFill>
                  <a:srgbClr val="00FFFF"/>
                </a:solidFill>
              </a:rPr>
              <a:t>(NKJV)</a:t>
            </a:r>
            <a:r>
              <a:rPr lang="en" sz="2500"/>
              <a:t> </a:t>
            </a:r>
            <a:r>
              <a:rPr lang="en" sz="2500" i="1">
                <a:solidFill>
                  <a:schemeClr val="dk1"/>
                </a:solidFill>
              </a:rPr>
              <a:t>“Do you not know that your bodies are members of Christ? </a:t>
            </a:r>
            <a:r>
              <a:rPr lang="en" sz="2500" i="1" u="sng">
                <a:solidFill>
                  <a:schemeClr val="dk1"/>
                </a:solidFill>
              </a:rPr>
              <a:t>Shall I then take the members of Christ and make them members of a harlot</a:t>
            </a:r>
            <a:r>
              <a:rPr lang="en" sz="2500" i="1">
                <a:solidFill>
                  <a:schemeClr val="dk1"/>
                </a:solidFill>
              </a:rPr>
              <a:t>? Certainly not! 16 Or do you not know that he who is joined to a harlot is one body with her? For “the two,” He says, “shall become one flesh.” 17 But he who is joined to the Lord is one spirit with Him. 18 </a:t>
            </a:r>
            <a:r>
              <a:rPr lang="en" sz="2500" i="1" u="sng">
                <a:solidFill>
                  <a:srgbClr val="FFFF00"/>
                </a:solidFill>
              </a:rPr>
              <a:t>Flee sexual immorality</a:t>
            </a:r>
            <a:r>
              <a:rPr lang="en" sz="2500" i="1">
                <a:solidFill>
                  <a:srgbClr val="FFFF00"/>
                </a:solidFill>
              </a:rPr>
              <a:t>.</a:t>
            </a:r>
            <a:r>
              <a:rPr lang="en" sz="2500" i="1">
                <a:solidFill>
                  <a:schemeClr val="dk1"/>
                </a:solidFill>
              </a:rPr>
              <a:t> Every sin that a man does is outside the body, but he who commits sexual immorality sins against his own body. 19 </a:t>
            </a:r>
            <a:r>
              <a:rPr lang="en" sz="2500" i="1" u="sng">
                <a:solidFill>
                  <a:schemeClr val="dk1"/>
                </a:solidFill>
              </a:rPr>
              <a:t>Or do you not know that your body is the temple of the Holy Spirit who is in you, whom you have from God, and you are not your own</a:t>
            </a:r>
            <a:r>
              <a:rPr lang="en" sz="2500" i="1">
                <a:solidFill>
                  <a:schemeClr val="dk1"/>
                </a:solidFill>
              </a:rPr>
              <a:t>? 20 For you were bought at a price; </a:t>
            </a:r>
            <a:r>
              <a:rPr lang="en" sz="2500" i="1" u="sng">
                <a:solidFill>
                  <a:schemeClr val="dk1"/>
                </a:solidFill>
              </a:rPr>
              <a:t>therefore glorify God in your body and in your spirit, which are God’s</a:t>
            </a:r>
            <a:r>
              <a:rPr lang="en" sz="2500" i="1">
                <a:solidFill>
                  <a:schemeClr val="dk1"/>
                </a:solidFill>
              </a:rPr>
              <a:t>.”</a:t>
            </a:r>
            <a:endParaRPr sz="25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700" b="1" dirty="0">
                <a:solidFill>
                  <a:srgbClr val="00FFFF"/>
                </a:solidFill>
              </a:rPr>
              <a:t>AWAITING THE UNREPENTANT</a:t>
            </a:r>
            <a:endParaRPr sz="4700" b="1" dirty="0">
              <a:solidFill>
                <a:srgbClr val="00FFFF"/>
              </a:solidFill>
            </a:endParaRPr>
          </a:p>
        </p:txBody>
      </p:sp>
      <p:sp>
        <p:nvSpPr>
          <p:cNvPr id="109" name="Google Shape;109;p22"/>
          <p:cNvSpPr txBox="1">
            <a:spLocks noGrp="1"/>
          </p:cNvSpPr>
          <p:nvPr>
            <p:ph type="subTitle" idx="1"/>
          </p:nvPr>
        </p:nvSpPr>
        <p:spPr>
          <a:xfrm>
            <a:off x="-159950" y="359400"/>
            <a:ext cx="9374700" cy="4784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b="1" u="sng">
                <a:solidFill>
                  <a:srgbClr val="FFFF00"/>
                </a:solidFill>
              </a:rPr>
              <a:t>Gal.5:21</a:t>
            </a:r>
            <a:r>
              <a:rPr lang="en" sz="2100">
                <a:solidFill>
                  <a:schemeClr val="dk1"/>
                </a:solidFill>
              </a:rPr>
              <a:t> </a:t>
            </a:r>
            <a:r>
              <a:rPr lang="en" sz="2100" i="1">
                <a:solidFill>
                  <a:schemeClr val="dk1"/>
                </a:solidFill>
              </a:rPr>
              <a:t>“those who practice such things </a:t>
            </a:r>
            <a:r>
              <a:rPr lang="en" sz="2100" i="1" u="sng">
                <a:solidFill>
                  <a:schemeClr val="dk1"/>
                </a:solidFill>
              </a:rPr>
              <a:t>will not</a:t>
            </a:r>
            <a:r>
              <a:rPr lang="en" sz="2100" i="1">
                <a:solidFill>
                  <a:schemeClr val="dk1"/>
                </a:solidFill>
              </a:rPr>
              <a:t> inherit the kingdom of God.”</a:t>
            </a:r>
            <a:r>
              <a:rPr lang="en" sz="2100">
                <a:solidFill>
                  <a:schemeClr val="dk1"/>
                </a:solidFill>
              </a:rPr>
              <a:t>  </a:t>
            </a:r>
            <a:r>
              <a:rPr lang="en" sz="2100">
                <a:solidFill>
                  <a:srgbClr val="FFFF00"/>
                </a:solidFill>
              </a:rPr>
              <a:t>You will be lost, and you WILL go to the fires of hell.  Read on …</a:t>
            </a:r>
            <a:endParaRPr sz="2100">
              <a:solidFill>
                <a:srgbClr val="FFFF00"/>
              </a:solidFill>
            </a:endParaRPr>
          </a:p>
          <a:p>
            <a:pPr marL="457200" lvl="0" indent="-361950" algn="l" rtl="0">
              <a:spcBef>
                <a:spcPts val="0"/>
              </a:spcBef>
              <a:spcAft>
                <a:spcPts val="0"/>
              </a:spcAft>
              <a:buClr>
                <a:srgbClr val="FFFF00"/>
              </a:buClr>
              <a:buSzPts val="2100"/>
              <a:buChar char="●"/>
            </a:pPr>
            <a:r>
              <a:rPr lang="en" sz="2100" b="1" u="sng">
                <a:solidFill>
                  <a:srgbClr val="FFFF00"/>
                </a:solidFill>
              </a:rPr>
              <a:t>Eph.5:5</a:t>
            </a:r>
            <a:r>
              <a:rPr lang="en" sz="2100">
                <a:solidFill>
                  <a:schemeClr val="dk1"/>
                </a:solidFill>
              </a:rPr>
              <a:t> </a:t>
            </a:r>
            <a:r>
              <a:rPr lang="en" sz="2100" i="1">
                <a:solidFill>
                  <a:schemeClr val="dk1"/>
                </a:solidFill>
              </a:rPr>
              <a:t>“For this you know, that no fornicator, unclean person, nor covetous man, who is an idolater, </a:t>
            </a:r>
            <a:r>
              <a:rPr lang="en" sz="2100" i="1" u="sng">
                <a:solidFill>
                  <a:schemeClr val="dk1"/>
                </a:solidFill>
              </a:rPr>
              <a:t>has any inheritance</a:t>
            </a:r>
            <a:r>
              <a:rPr lang="en" sz="2100" i="1">
                <a:solidFill>
                  <a:schemeClr val="dk1"/>
                </a:solidFill>
              </a:rPr>
              <a:t> in the kingdom of Christ and God.”</a:t>
            </a:r>
            <a:endParaRPr sz="2100" i="1">
              <a:solidFill>
                <a:schemeClr val="dk1"/>
              </a:solidFill>
            </a:endParaRPr>
          </a:p>
          <a:p>
            <a:pPr marL="457200" lvl="0" indent="-361950" algn="l" rtl="0">
              <a:spcBef>
                <a:spcPts val="0"/>
              </a:spcBef>
              <a:spcAft>
                <a:spcPts val="0"/>
              </a:spcAft>
              <a:buClr>
                <a:srgbClr val="FFFF00"/>
              </a:buClr>
              <a:buSzPts val="2100"/>
              <a:buChar char="●"/>
            </a:pPr>
            <a:r>
              <a:rPr lang="en" sz="2100" b="1" u="sng">
                <a:solidFill>
                  <a:srgbClr val="FFFF00"/>
                </a:solidFill>
              </a:rPr>
              <a:t>Rev.21:8</a:t>
            </a:r>
            <a:r>
              <a:rPr lang="en" sz="2100">
                <a:solidFill>
                  <a:schemeClr val="dk1"/>
                </a:solidFill>
              </a:rPr>
              <a:t> </a:t>
            </a:r>
            <a:r>
              <a:rPr lang="en" sz="2100" i="1">
                <a:solidFill>
                  <a:schemeClr val="dk1"/>
                </a:solidFill>
              </a:rPr>
              <a:t>“But the cowardly, unbelieving, abominable, murderers, </a:t>
            </a:r>
            <a:r>
              <a:rPr lang="en" sz="2100" i="1" u="sng">
                <a:solidFill>
                  <a:schemeClr val="dk1"/>
                </a:solidFill>
              </a:rPr>
              <a:t>sexually immoral</a:t>
            </a:r>
            <a:r>
              <a:rPr lang="en" sz="2100" i="1">
                <a:solidFill>
                  <a:schemeClr val="dk1"/>
                </a:solidFill>
              </a:rPr>
              <a:t>, sorcerers, idolaters, and all liars </a:t>
            </a:r>
            <a:r>
              <a:rPr lang="en" sz="2100" i="1" u="sng">
                <a:solidFill>
                  <a:schemeClr val="dk1"/>
                </a:solidFill>
              </a:rPr>
              <a:t>shall have their part in the lake which burns with fire and brimstone, which is the second death</a:t>
            </a:r>
            <a:r>
              <a:rPr lang="en" sz="2100" i="1">
                <a:solidFill>
                  <a:schemeClr val="dk1"/>
                </a:solidFill>
              </a:rPr>
              <a:t>.”</a:t>
            </a:r>
            <a:endParaRPr sz="2100" i="1">
              <a:solidFill>
                <a:schemeClr val="dk1"/>
              </a:solidFill>
            </a:endParaRPr>
          </a:p>
          <a:p>
            <a:pPr marL="457200" lvl="0" indent="-361950" algn="l" rtl="0">
              <a:spcBef>
                <a:spcPts val="0"/>
              </a:spcBef>
              <a:spcAft>
                <a:spcPts val="0"/>
              </a:spcAft>
              <a:buClr>
                <a:srgbClr val="FFFF00"/>
              </a:buClr>
              <a:buSzPts val="2100"/>
              <a:buChar char="●"/>
            </a:pPr>
            <a:r>
              <a:rPr lang="en" sz="2100" b="1" u="sng">
                <a:solidFill>
                  <a:srgbClr val="FFFF00"/>
                </a:solidFill>
              </a:rPr>
              <a:t>Rev.22:14-15</a:t>
            </a:r>
            <a:r>
              <a:rPr lang="en" sz="2100">
                <a:solidFill>
                  <a:schemeClr val="dk1"/>
                </a:solidFill>
              </a:rPr>
              <a:t> </a:t>
            </a:r>
            <a:r>
              <a:rPr lang="en" sz="2100" i="1">
                <a:solidFill>
                  <a:schemeClr val="dk1"/>
                </a:solidFill>
              </a:rPr>
              <a:t>“</a:t>
            </a:r>
            <a:r>
              <a:rPr lang="en" sz="2100" i="1" u="sng">
                <a:solidFill>
                  <a:schemeClr val="dk1"/>
                </a:solidFill>
              </a:rPr>
              <a:t>Blessed are those who do His commandments</a:t>
            </a:r>
            <a:r>
              <a:rPr lang="en" sz="2100" i="1">
                <a:solidFill>
                  <a:schemeClr val="dk1"/>
                </a:solidFill>
              </a:rPr>
              <a:t>, that they may have the right to the tree of life, and may enter through the gates into the city. 15 But outside are dogs and sorcerers and </a:t>
            </a:r>
            <a:r>
              <a:rPr lang="en" sz="2100" i="1" u="sng">
                <a:solidFill>
                  <a:schemeClr val="dk1"/>
                </a:solidFill>
              </a:rPr>
              <a:t>sexually immoral</a:t>
            </a:r>
            <a:r>
              <a:rPr lang="en" sz="2100" i="1">
                <a:solidFill>
                  <a:schemeClr val="dk1"/>
                </a:solidFill>
              </a:rPr>
              <a:t> and murderers and idolaters, and </a:t>
            </a:r>
            <a:r>
              <a:rPr lang="en" sz="2100" i="1" u="sng">
                <a:solidFill>
                  <a:schemeClr val="dk1"/>
                </a:solidFill>
              </a:rPr>
              <a:t>whoever loves and practices a lie</a:t>
            </a:r>
            <a:r>
              <a:rPr lang="en" sz="2100" i="1">
                <a:solidFill>
                  <a:schemeClr val="dk1"/>
                </a:solidFill>
              </a:rPr>
              <a:t>.”</a:t>
            </a:r>
            <a:endParaRPr sz="2100" i="1">
              <a:solidFill>
                <a:schemeClr val="dk1"/>
              </a:solidFill>
            </a:endParaRPr>
          </a:p>
          <a:p>
            <a:pPr marL="457200" lvl="0" indent="-361950" algn="l" rtl="0">
              <a:spcBef>
                <a:spcPts val="0"/>
              </a:spcBef>
              <a:spcAft>
                <a:spcPts val="0"/>
              </a:spcAft>
              <a:buClr>
                <a:srgbClr val="FFFF00"/>
              </a:buClr>
              <a:buSzPts val="2100"/>
              <a:buChar char="●"/>
            </a:pPr>
            <a:r>
              <a:rPr lang="en" sz="2100" b="1" u="sng">
                <a:solidFill>
                  <a:srgbClr val="FFFF00"/>
                </a:solidFill>
              </a:rPr>
              <a:t>Prov.6:27-28</a:t>
            </a:r>
            <a:r>
              <a:rPr lang="en" sz="2100">
                <a:solidFill>
                  <a:schemeClr val="dk1"/>
                </a:solidFill>
              </a:rPr>
              <a:t> </a:t>
            </a:r>
            <a:r>
              <a:rPr lang="en" sz="2100" i="1">
                <a:solidFill>
                  <a:schemeClr val="dk1"/>
                </a:solidFill>
              </a:rPr>
              <a:t>“</a:t>
            </a:r>
            <a:r>
              <a:rPr lang="en" sz="2100" i="1" u="sng">
                <a:solidFill>
                  <a:schemeClr val="dk1"/>
                </a:solidFill>
              </a:rPr>
              <a:t>Can a man take fire to his bosom, and his clothes not be burned</a:t>
            </a:r>
            <a:r>
              <a:rPr lang="en" sz="2100" i="1">
                <a:solidFill>
                  <a:schemeClr val="dk1"/>
                </a:solidFill>
              </a:rPr>
              <a:t>? 28 Can one walk on hot coals, and his feet not be seared?”</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CAN I AVOID IT?</a:t>
            </a:r>
            <a:endParaRPr sz="5000" b="1">
              <a:solidFill>
                <a:srgbClr val="00FFFF"/>
              </a:solidFill>
            </a:endParaRPr>
          </a:p>
        </p:txBody>
      </p:sp>
      <p:sp>
        <p:nvSpPr>
          <p:cNvPr id="115" name="Google Shape;115;p23"/>
          <p:cNvSpPr txBox="1">
            <a:spLocks noGrp="1"/>
          </p:cNvSpPr>
          <p:nvPr>
            <p:ph type="subTitle" idx="1"/>
          </p:nvPr>
        </p:nvSpPr>
        <p:spPr>
          <a:xfrm>
            <a:off x="-36550" y="359057"/>
            <a:ext cx="9251100" cy="478426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FFFF00"/>
                </a:solidFill>
              </a:rPr>
              <a:t>God’s word is clear.  You </a:t>
            </a:r>
            <a:r>
              <a:rPr lang="en" sz="2200" b="1" u="sng" dirty="0">
                <a:solidFill>
                  <a:srgbClr val="FFFF00"/>
                </a:solidFill>
              </a:rPr>
              <a:t>RUN away</a:t>
            </a:r>
            <a:r>
              <a:rPr lang="en" sz="2200" dirty="0">
                <a:solidFill>
                  <a:srgbClr val="FFFF00"/>
                </a:solidFill>
              </a:rPr>
              <a:t>, as quickly as possible.</a:t>
            </a:r>
            <a:endParaRPr sz="2200" dirty="0">
              <a:solidFill>
                <a:srgbClr val="FFFF00"/>
              </a:solidFill>
            </a:endParaRPr>
          </a:p>
          <a:p>
            <a:pPr marL="0" lvl="0" indent="0" algn="l" rtl="0">
              <a:spcBef>
                <a:spcPts val="0"/>
              </a:spcBef>
              <a:spcAft>
                <a:spcPts val="0"/>
              </a:spcAft>
              <a:buNone/>
            </a:pPr>
            <a:r>
              <a:rPr lang="en" sz="2200" b="1" u="sng" dirty="0">
                <a:solidFill>
                  <a:srgbClr val="FFFF00"/>
                </a:solidFill>
              </a:rPr>
              <a:t>Gen.39:7-12</a:t>
            </a:r>
            <a:r>
              <a:rPr lang="en" sz="2200" dirty="0">
                <a:solidFill>
                  <a:srgbClr val="FFFF00"/>
                </a:solidFill>
              </a:rPr>
              <a:t> </a:t>
            </a:r>
            <a:r>
              <a:rPr lang="en" sz="2200" i="1" dirty="0">
                <a:solidFill>
                  <a:schemeClr val="dk1"/>
                </a:solidFill>
              </a:rPr>
              <a:t>“And it came to pass after these things that his master’s wife cast longing eyes on Joseph, and she said, “Lie with me.” 8 But he refused and said to his master’s wife, “Look, my master does not know what is with me in the house, and he has committed all that he has to my hand. 9 There is no one greater in this house than I, nor has he kept back anything from me but you, because you are his wife. </a:t>
            </a:r>
            <a:r>
              <a:rPr lang="en" sz="2200" i="1" u="sng" dirty="0">
                <a:solidFill>
                  <a:schemeClr val="dk1"/>
                </a:solidFill>
              </a:rPr>
              <a:t>How then can I do this great wickedness, and sin against God</a:t>
            </a:r>
            <a:r>
              <a:rPr lang="en" sz="2200" i="1" dirty="0">
                <a:solidFill>
                  <a:schemeClr val="dk1"/>
                </a:solidFill>
              </a:rPr>
              <a:t>?” 10 So it was, as she spoke to Joseph day by day, that </a:t>
            </a:r>
            <a:r>
              <a:rPr lang="en" sz="2200" i="1" u="sng" dirty="0">
                <a:solidFill>
                  <a:schemeClr val="dk1"/>
                </a:solidFill>
              </a:rPr>
              <a:t>he did not heed her, to lie with her or to be with her</a:t>
            </a:r>
            <a:r>
              <a:rPr lang="en" sz="2200" i="1" dirty="0">
                <a:solidFill>
                  <a:schemeClr val="dk1"/>
                </a:solidFill>
              </a:rPr>
              <a:t>. 11 But it happened about this time, when Joseph went into the house to do his work, and none of the men of the house was inside, 12 that she caught him by his garment, saying, “Lie with me.” </a:t>
            </a:r>
            <a:r>
              <a:rPr lang="en" sz="2200" i="1" u="sng" dirty="0">
                <a:solidFill>
                  <a:schemeClr val="dk1"/>
                </a:solidFill>
              </a:rPr>
              <a:t>But he left his garment in her hand, and fled and ran outside</a:t>
            </a:r>
            <a:r>
              <a:rPr lang="en" sz="2200" i="1" dirty="0">
                <a:solidFill>
                  <a:schemeClr val="dk1"/>
                </a:solidFill>
              </a:rPr>
              <a:t>.”</a:t>
            </a:r>
            <a:endParaRPr sz="2200" i="1" dirty="0">
              <a:solidFill>
                <a:schemeClr val="dk1"/>
              </a:solidFill>
            </a:endParaRPr>
          </a:p>
          <a:p>
            <a:pPr marL="0" lvl="0" indent="0" algn="l" rtl="0">
              <a:spcBef>
                <a:spcPts val="0"/>
              </a:spcBef>
              <a:spcAft>
                <a:spcPts val="0"/>
              </a:spcAft>
              <a:buNone/>
            </a:pPr>
            <a:r>
              <a:rPr lang="en" sz="2200" b="1" u="sng" dirty="0">
                <a:solidFill>
                  <a:srgbClr val="FFFF00"/>
                </a:solidFill>
              </a:rPr>
              <a:t>2 Tim.2:22</a:t>
            </a:r>
            <a:r>
              <a:rPr lang="en" sz="2200" dirty="0">
                <a:solidFill>
                  <a:srgbClr val="FFFF00"/>
                </a:solidFill>
              </a:rPr>
              <a:t> </a:t>
            </a:r>
            <a:r>
              <a:rPr lang="en" sz="2200" i="1" dirty="0">
                <a:solidFill>
                  <a:schemeClr val="dk1"/>
                </a:solidFill>
              </a:rPr>
              <a:t>“</a:t>
            </a:r>
            <a:r>
              <a:rPr lang="en" sz="2200" i="1" u="sng" dirty="0">
                <a:solidFill>
                  <a:schemeClr val="dk1"/>
                </a:solidFill>
              </a:rPr>
              <a:t>Flee</a:t>
            </a:r>
            <a:r>
              <a:rPr lang="en" sz="2200" i="1" dirty="0">
                <a:solidFill>
                  <a:schemeClr val="dk1"/>
                </a:solidFill>
              </a:rPr>
              <a:t> also youthful lusts;”</a:t>
            </a:r>
            <a:r>
              <a:rPr lang="en" sz="2200" dirty="0">
                <a:solidFill>
                  <a:schemeClr val="dk1"/>
                </a:solidFill>
              </a:rPr>
              <a:t> </a:t>
            </a:r>
            <a:r>
              <a:rPr lang="en" sz="2200" dirty="0">
                <a:solidFill>
                  <a:srgbClr val="FFFF00"/>
                </a:solidFill>
              </a:rPr>
              <a:t>(</a:t>
            </a:r>
            <a:r>
              <a:rPr lang="en" sz="2200" b="1" u="sng" dirty="0">
                <a:solidFill>
                  <a:srgbClr val="FFFF00"/>
                </a:solidFill>
              </a:rPr>
              <a:t>1 Cor.6:18</a:t>
            </a:r>
            <a:r>
              <a:rPr lang="en" sz="2200" dirty="0">
                <a:solidFill>
                  <a:srgbClr val="FFFF00"/>
                </a:solidFill>
              </a:rPr>
              <a:t> also)</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ELSE CAN I AVOID IT?</a:t>
            </a:r>
            <a:endParaRPr sz="5000" b="1">
              <a:solidFill>
                <a:srgbClr val="00FFFF"/>
              </a:solidFill>
            </a:endParaRPr>
          </a:p>
        </p:txBody>
      </p:sp>
      <p:sp>
        <p:nvSpPr>
          <p:cNvPr id="121" name="Google Shape;121;p24"/>
          <p:cNvSpPr txBox="1">
            <a:spLocks noGrp="1"/>
          </p:cNvSpPr>
          <p:nvPr>
            <p:ph type="subTitle" idx="1"/>
          </p:nvPr>
        </p:nvSpPr>
        <p:spPr>
          <a:xfrm>
            <a:off x="-151525" y="414150"/>
            <a:ext cx="9333000" cy="4729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Look for the way of escape.  </a:t>
            </a:r>
            <a:r>
              <a:rPr lang="en" sz="2000" b="1" u="sng">
                <a:solidFill>
                  <a:srgbClr val="FFFF00"/>
                </a:solidFill>
              </a:rPr>
              <a:t>1 Cor.10:13</a:t>
            </a:r>
            <a:r>
              <a:rPr lang="en" sz="2000">
                <a:solidFill>
                  <a:srgbClr val="FFFF00"/>
                </a:solidFill>
              </a:rPr>
              <a:t> </a:t>
            </a:r>
            <a:r>
              <a:rPr lang="en" sz="2000" i="1">
                <a:solidFill>
                  <a:schemeClr val="dk1"/>
                </a:solidFill>
              </a:rPr>
              <a:t>“No temptation has overtaken you except such as is common to man; but God is faithful, who will not allow you to be tempted beyond what you are able, </a:t>
            </a:r>
            <a:r>
              <a:rPr lang="en" sz="2000" i="1" u="sng">
                <a:solidFill>
                  <a:schemeClr val="dk1"/>
                </a:solidFill>
              </a:rPr>
              <a:t>but with the temptation will also make the way of escape</a:t>
            </a:r>
            <a:r>
              <a:rPr lang="en" sz="2000" i="1">
                <a:solidFill>
                  <a:schemeClr val="dk1"/>
                </a:solidFill>
              </a:rPr>
              <a:t>, that you may be able to bear it.”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Don’t make it easy on the devil.  </a:t>
            </a:r>
            <a:r>
              <a:rPr lang="en" sz="2000" b="1" u="sng">
                <a:solidFill>
                  <a:srgbClr val="FFFF00"/>
                </a:solidFill>
              </a:rPr>
              <a:t>Rom.13:14</a:t>
            </a:r>
            <a:r>
              <a:rPr lang="en" sz="2000">
                <a:solidFill>
                  <a:srgbClr val="FFFF00"/>
                </a:solidFill>
              </a:rPr>
              <a:t> </a:t>
            </a:r>
            <a:r>
              <a:rPr lang="en" sz="2000" i="1">
                <a:solidFill>
                  <a:schemeClr val="dk1"/>
                </a:solidFill>
              </a:rPr>
              <a:t>“But put on the Lord Jesus Christ, and </a:t>
            </a:r>
            <a:r>
              <a:rPr lang="en" sz="2000" i="1" u="sng">
                <a:solidFill>
                  <a:schemeClr val="dk1"/>
                </a:solidFill>
              </a:rPr>
              <a:t>make no provision for the flesh, to fulfill its lusts</a:t>
            </a:r>
            <a:r>
              <a:rPr lang="en" sz="2000" i="1">
                <a:solidFill>
                  <a:schemeClr val="dk1"/>
                </a:solidFill>
              </a:rPr>
              <a:t>.” </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Watch and pray.  </a:t>
            </a:r>
            <a:r>
              <a:rPr lang="en" sz="2000" b="1" u="sng">
                <a:solidFill>
                  <a:srgbClr val="FFFF00"/>
                </a:solidFill>
              </a:rPr>
              <a:t>Matt.26:41</a:t>
            </a:r>
            <a:r>
              <a:rPr lang="en" sz="2000">
                <a:solidFill>
                  <a:srgbClr val="FFFF00"/>
                </a:solidFill>
              </a:rPr>
              <a:t> </a:t>
            </a:r>
            <a:r>
              <a:rPr lang="en" sz="2000" i="1">
                <a:solidFill>
                  <a:schemeClr val="dk1"/>
                </a:solidFill>
              </a:rPr>
              <a:t>“Watch and pray, lest you enter into temptation. </a:t>
            </a:r>
            <a:r>
              <a:rPr lang="en" sz="2000" i="1" u="sng">
                <a:solidFill>
                  <a:schemeClr val="dk1"/>
                </a:solidFill>
              </a:rPr>
              <a:t>The spirit indeed is willing, but the flesh is weak</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Take DRASTIC steps, if needed.  </a:t>
            </a:r>
            <a:r>
              <a:rPr lang="en" sz="2000" b="1" u="sng">
                <a:solidFill>
                  <a:srgbClr val="FFFF00"/>
                </a:solidFill>
              </a:rPr>
              <a:t>Matt.5:28-30</a:t>
            </a:r>
            <a:r>
              <a:rPr lang="en" sz="2000">
                <a:solidFill>
                  <a:srgbClr val="FFFF00"/>
                </a:solidFill>
              </a:rPr>
              <a:t> </a:t>
            </a:r>
            <a:r>
              <a:rPr lang="en" sz="2000" i="1">
                <a:solidFill>
                  <a:schemeClr val="dk1"/>
                </a:solidFill>
              </a:rPr>
              <a:t>“But I say to you that </a:t>
            </a:r>
            <a:r>
              <a:rPr lang="en" sz="2000" i="1" u="sng">
                <a:solidFill>
                  <a:schemeClr val="dk1"/>
                </a:solidFill>
              </a:rPr>
              <a:t>whoever looks at a woman to lust for her</a:t>
            </a:r>
            <a:r>
              <a:rPr lang="en" sz="2000" i="1">
                <a:solidFill>
                  <a:schemeClr val="dk1"/>
                </a:solidFill>
              </a:rPr>
              <a:t> has already committed adultery with her in his heart. 29 If your right eye causes you to sin, </a:t>
            </a:r>
            <a:r>
              <a:rPr lang="en" sz="2000" i="1" u="sng">
                <a:solidFill>
                  <a:schemeClr val="dk1"/>
                </a:solidFill>
              </a:rPr>
              <a:t>pluck it out and cast it from you</a:t>
            </a:r>
            <a:r>
              <a:rPr lang="en" sz="2000" i="1">
                <a:solidFill>
                  <a:schemeClr val="dk1"/>
                </a:solidFill>
              </a:rPr>
              <a:t>; for it is more profitable for you that one of your members perish, than for your whole body to be cast into hell. 30 And if your right hand causes you to sin, </a:t>
            </a:r>
            <a:r>
              <a:rPr lang="en" sz="2000" i="1" u="sng">
                <a:solidFill>
                  <a:schemeClr val="dk1"/>
                </a:solidFill>
              </a:rPr>
              <a:t>cut it off and cast it from you</a:t>
            </a:r>
            <a:r>
              <a:rPr lang="en" sz="2000" i="1">
                <a:solidFill>
                  <a:schemeClr val="dk1"/>
                </a:solidFill>
              </a:rPr>
              <a:t>; for it is more profitable for you that one of your members perish, than for your whole body to be cast into hell.”</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WHO DO YOU LOVE MORE?</a:t>
            </a:r>
            <a:endParaRPr sz="5000" b="1">
              <a:solidFill>
                <a:srgbClr val="00FFFF"/>
              </a:solidFill>
            </a:endParaRPr>
          </a:p>
        </p:txBody>
      </p:sp>
      <p:sp>
        <p:nvSpPr>
          <p:cNvPr id="127" name="Google Shape;127;p25"/>
          <p:cNvSpPr txBox="1">
            <a:spLocks noGrp="1"/>
          </p:cNvSpPr>
          <p:nvPr>
            <p:ph type="subTitle" idx="1"/>
          </p:nvPr>
        </p:nvSpPr>
        <p:spPr>
          <a:xfrm>
            <a:off x="0" y="368475"/>
            <a:ext cx="9254700" cy="477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u="sng">
                <a:solidFill>
                  <a:srgbClr val="FFFF00"/>
                </a:solidFill>
              </a:rPr>
              <a:t>Matt.10:34-39</a:t>
            </a:r>
            <a:r>
              <a:rPr lang="en" sz="2000">
                <a:solidFill>
                  <a:schemeClr val="dk1"/>
                </a:solidFill>
              </a:rPr>
              <a:t> </a:t>
            </a:r>
            <a:r>
              <a:rPr lang="en" sz="2000" i="1">
                <a:solidFill>
                  <a:schemeClr val="dk1"/>
                </a:solidFill>
              </a:rPr>
              <a:t>“Do not think that I came to bring peace on earth. I did not come to bring peace but a sword. 35 For I have come to ‘set a man against his father, a daughter against her mother, and a daughter-in-law against her mother-in-law’; 36 and ‘a man’s enemies will be those of his own household.’ 37 </a:t>
            </a:r>
            <a:r>
              <a:rPr lang="en" sz="2000" i="1" u="sng">
                <a:solidFill>
                  <a:schemeClr val="dk1"/>
                </a:solidFill>
              </a:rPr>
              <a:t>He who loves father or mother more than Me is not worthy of Me. And he who loves son or daughter more than Me is not worthy of Me</a:t>
            </a:r>
            <a:r>
              <a:rPr lang="en" sz="2000" i="1">
                <a:solidFill>
                  <a:schemeClr val="dk1"/>
                </a:solidFill>
              </a:rPr>
              <a:t>. 38 And he who does not take his cross and follow after Me is not worthy of Me. 39 He who finds his life will lose it, and he who loses his life for My sake will find it.”  </a:t>
            </a:r>
            <a:r>
              <a:rPr lang="en" sz="2000">
                <a:solidFill>
                  <a:srgbClr val="FFFF00"/>
                </a:solidFill>
              </a:rPr>
              <a:t>Boyfriend?  Girlfriend?  Sex?</a:t>
            </a:r>
            <a:endParaRPr sz="2000">
              <a:solidFill>
                <a:srgbClr val="FFFF00"/>
              </a:solidFill>
            </a:endParaRPr>
          </a:p>
          <a:p>
            <a:pPr marL="0" lvl="0" indent="0" algn="l" rtl="0">
              <a:spcBef>
                <a:spcPts val="0"/>
              </a:spcBef>
              <a:spcAft>
                <a:spcPts val="0"/>
              </a:spcAft>
              <a:buNone/>
            </a:pPr>
            <a:r>
              <a:rPr lang="en" sz="2000" b="1" u="sng">
                <a:solidFill>
                  <a:srgbClr val="FFFF00"/>
                </a:solidFill>
              </a:rPr>
              <a:t>Lk.14:25-27</a:t>
            </a:r>
            <a:r>
              <a:rPr lang="en" sz="2000">
                <a:solidFill>
                  <a:schemeClr val="dk1"/>
                </a:solidFill>
              </a:rPr>
              <a:t> </a:t>
            </a:r>
            <a:r>
              <a:rPr lang="en" sz="2000" i="1">
                <a:solidFill>
                  <a:schemeClr val="dk1"/>
                </a:solidFill>
              </a:rPr>
              <a:t>“Now great multitudes went with Him. And He turned and said to them, 26 ‘</a:t>
            </a:r>
            <a:r>
              <a:rPr lang="en" sz="2000" i="1" u="sng">
                <a:solidFill>
                  <a:schemeClr val="dk1"/>
                </a:solidFill>
              </a:rPr>
              <a:t>If anyone comes to Me and does not hate his father and mother, wife and children, brothers and sisters, yes, and his own life also, he cannot be My disciple</a:t>
            </a:r>
            <a:r>
              <a:rPr lang="en" sz="2000" i="1">
                <a:solidFill>
                  <a:schemeClr val="dk1"/>
                </a:solidFill>
              </a:rPr>
              <a:t>. 27 And whoever does not bear his cross and come after Me cannot be My disciple.”  </a:t>
            </a:r>
            <a:r>
              <a:rPr lang="en" sz="2000">
                <a:solidFill>
                  <a:srgbClr val="FFFF00"/>
                </a:solidFill>
              </a:rPr>
              <a:t>Boyfriend?  Girlfriend?  Sex?</a:t>
            </a:r>
            <a:endParaRPr sz="2000">
              <a:solidFill>
                <a:srgbClr val="FFFF00"/>
              </a:solidFill>
            </a:endParaRPr>
          </a:p>
          <a:p>
            <a:pPr marL="0" lvl="0" indent="0" algn="l" rtl="0">
              <a:spcBef>
                <a:spcPts val="0"/>
              </a:spcBef>
              <a:spcAft>
                <a:spcPts val="0"/>
              </a:spcAft>
              <a:buNone/>
            </a:pPr>
            <a:r>
              <a:rPr lang="en" sz="2000">
                <a:solidFill>
                  <a:srgbClr val="00FFFF"/>
                </a:solidFill>
              </a:rPr>
              <a:t>It’s a very simple fact.  If you love your boyfriend of girlfriend more than Jesus Christ, you CANNOT be a faithful Christian, because you serve TWO masters!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SOME FINAL FACTS</a:t>
            </a:r>
            <a:endParaRPr sz="5000" b="1">
              <a:solidFill>
                <a:srgbClr val="00FFFF"/>
              </a:solidFill>
            </a:endParaRPr>
          </a:p>
        </p:txBody>
      </p:sp>
      <p:sp>
        <p:nvSpPr>
          <p:cNvPr id="133" name="Google Shape;133;p26"/>
          <p:cNvSpPr txBox="1">
            <a:spLocks noGrp="1"/>
          </p:cNvSpPr>
          <p:nvPr>
            <p:ph type="subTitle" idx="1"/>
          </p:nvPr>
        </p:nvSpPr>
        <p:spPr>
          <a:xfrm>
            <a:off x="-143100" y="368475"/>
            <a:ext cx="9397800" cy="4775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The devil will tempt couples with how much money they can save by living together, or tell them that “shacking up” is their “trial run” at marriage.</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Ideally, the word of God alone would convince someone that this is wrong.  But if not, consider these findings from “Focus on the Family”, and others.</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Those who live together instead of getting married have a 48% HIGHER divorce rate!  They are MORE likely to be abused, to suffer depression/anxiety, to have financial insecurity, to have an abortion, and FAR more likely to get STDs.</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Those who are married, versus those living together, consistently report in surveys having better, more intimate, and more satisfying sex. </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God knows best, and He did all along.  Why should we be surprised at this?</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b="1" u="sng" dirty="0">
                <a:solidFill>
                  <a:srgbClr val="FFFF00"/>
                </a:solidFill>
              </a:rPr>
              <a:t>1 Cor.6:9-11</a:t>
            </a:r>
            <a:r>
              <a:rPr lang="en" sz="1900" dirty="0">
                <a:solidFill>
                  <a:srgbClr val="00FFFF"/>
                </a:solidFill>
              </a:rPr>
              <a:t> </a:t>
            </a:r>
            <a:r>
              <a:rPr lang="en" sz="1900" i="1" dirty="0">
                <a:solidFill>
                  <a:schemeClr val="dk1"/>
                </a:solidFill>
              </a:rPr>
              <a:t>“Do you not know that the unrighteous will not inherit the kingdom of God? Do not be deceived. </a:t>
            </a:r>
            <a:r>
              <a:rPr lang="en" sz="1900" i="1" u="sng" dirty="0">
                <a:solidFill>
                  <a:schemeClr val="dk1"/>
                </a:solidFill>
              </a:rPr>
              <a:t>Neither fornicators</a:t>
            </a:r>
            <a:r>
              <a:rPr lang="en" sz="1900" i="1" dirty="0">
                <a:solidFill>
                  <a:schemeClr val="dk1"/>
                </a:solidFill>
              </a:rPr>
              <a:t>, nor idolaters, nor adulterers, nor homosexuals, nor sodomites, 10 nor thieves, nor covetous, nor drunkards, nor revilers, nor extortioners </a:t>
            </a:r>
            <a:r>
              <a:rPr lang="en" sz="1900" i="1" u="sng" dirty="0">
                <a:solidFill>
                  <a:schemeClr val="dk1"/>
                </a:solidFill>
              </a:rPr>
              <a:t>will inherit the kingdom of God</a:t>
            </a:r>
            <a:r>
              <a:rPr lang="en" sz="1900" i="1" dirty="0">
                <a:solidFill>
                  <a:schemeClr val="dk1"/>
                </a:solidFill>
              </a:rPr>
              <a:t>. 11 </a:t>
            </a:r>
            <a:r>
              <a:rPr lang="en" sz="1900" i="1" u="sng" dirty="0">
                <a:solidFill>
                  <a:schemeClr val="dk1"/>
                </a:solidFill>
              </a:rPr>
              <a:t>And such were some of you</a:t>
            </a:r>
            <a:r>
              <a:rPr lang="en" sz="1900" i="1" dirty="0">
                <a:solidFill>
                  <a:schemeClr val="dk1"/>
                </a:solidFill>
              </a:rPr>
              <a:t>. </a:t>
            </a:r>
            <a:r>
              <a:rPr lang="en" sz="1900" b="1" i="1" dirty="0">
                <a:solidFill>
                  <a:srgbClr val="FFFF00"/>
                </a:solidFill>
              </a:rPr>
              <a:t>But you were washed</a:t>
            </a:r>
            <a:r>
              <a:rPr lang="en" sz="1900" i="1" dirty="0">
                <a:solidFill>
                  <a:srgbClr val="FFFF00"/>
                </a:solidFill>
              </a:rPr>
              <a:t>, but you were sanctified, but you were justified in the name of the Lord Jesus and by the Spirit of our God.”</a:t>
            </a:r>
            <a:r>
              <a:rPr lang="en" sz="1900" dirty="0">
                <a:solidFill>
                  <a:srgbClr val="00FFFF"/>
                </a:solidFill>
              </a:rPr>
              <a:t>  Repent, TODAY!</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49700" y="0"/>
            <a:ext cx="92937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IS “FORNICATION”?</a:t>
            </a:r>
            <a:endParaRPr sz="5000" b="1">
              <a:solidFill>
                <a:srgbClr val="00FFFF"/>
              </a:solidFill>
            </a:endParaRPr>
          </a:p>
        </p:txBody>
      </p:sp>
      <p:sp>
        <p:nvSpPr>
          <p:cNvPr id="61" name="Google Shape;61;p14"/>
          <p:cNvSpPr txBox="1">
            <a:spLocks noGrp="1"/>
          </p:cNvSpPr>
          <p:nvPr>
            <p:ph type="subTitle" idx="1"/>
          </p:nvPr>
        </p:nvSpPr>
        <p:spPr>
          <a:xfrm>
            <a:off x="-196285" y="421293"/>
            <a:ext cx="9441685" cy="4722331"/>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In the Bible, </a:t>
            </a:r>
            <a:r>
              <a:rPr lang="en" sz="2000" i="1" dirty="0">
                <a:solidFill>
                  <a:schemeClr val="dk1"/>
                </a:solidFill>
              </a:rPr>
              <a:t>“fornication”</a:t>
            </a:r>
            <a:r>
              <a:rPr lang="en" sz="2000" dirty="0">
                <a:solidFill>
                  <a:srgbClr val="FFFF00"/>
                </a:solidFill>
              </a:rPr>
              <a:t> and </a:t>
            </a:r>
            <a:r>
              <a:rPr lang="en" sz="2000" i="1" dirty="0">
                <a:solidFill>
                  <a:schemeClr val="dk1"/>
                </a:solidFill>
              </a:rPr>
              <a:t>“sexual immorality”</a:t>
            </a:r>
            <a:r>
              <a:rPr lang="en" sz="2000" dirty="0">
                <a:solidFill>
                  <a:srgbClr val="FFFF00"/>
                </a:solidFill>
              </a:rPr>
              <a:t> are actually the same Greek word - “porneia” (from where we get the word pornography).  Interestingly, the base root of the word means “to sell or to trade”.  In this case, what is being sold or traded is of a sexual nature.</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There are various sins of a sexual nature in scripture: i.e. Prostitution, Pornography, Adultery, Incest, Homosexuality, Rape, Sexual Abuse, Lust, Beastiality.  But in this lesson we just want to look at casual sexual behavior between two unmarried people.  In today’s vernacular, what is called “hooking up”.  And we will look at living together as well.</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b="1" u="sng" dirty="0">
                <a:solidFill>
                  <a:srgbClr val="FFFF00"/>
                </a:solidFill>
              </a:rPr>
              <a:t>Deut.22:28-29</a:t>
            </a:r>
            <a:r>
              <a:rPr lang="en" sz="2000" dirty="0">
                <a:solidFill>
                  <a:schemeClr val="dk1"/>
                </a:solidFill>
              </a:rPr>
              <a:t> </a:t>
            </a:r>
            <a:r>
              <a:rPr lang="en" sz="2000" i="1" dirty="0">
                <a:solidFill>
                  <a:schemeClr val="dk1"/>
                </a:solidFill>
              </a:rPr>
              <a:t>“If a man finds a young woman who is a virgin, </a:t>
            </a:r>
            <a:r>
              <a:rPr lang="en" sz="2000" i="1" u="sng" dirty="0">
                <a:solidFill>
                  <a:schemeClr val="dk1"/>
                </a:solidFill>
              </a:rPr>
              <a:t>who is not betrothed</a:t>
            </a:r>
            <a:r>
              <a:rPr lang="en" sz="2000" i="1" dirty="0">
                <a:solidFill>
                  <a:schemeClr val="dk1"/>
                </a:solidFill>
              </a:rPr>
              <a:t>, and he seizes her and lies with her, and they are found out, 29 then the man who lay with her shall give to the young woman’s father fifty shekels of silver, </a:t>
            </a:r>
            <a:r>
              <a:rPr lang="en" sz="2000" i="1" u="sng" dirty="0">
                <a:solidFill>
                  <a:schemeClr val="dk1"/>
                </a:solidFill>
              </a:rPr>
              <a:t>and she shall be his wife because he has humbled her</a:t>
            </a:r>
            <a:r>
              <a:rPr lang="en" sz="2000" i="1" dirty="0">
                <a:solidFill>
                  <a:schemeClr val="dk1"/>
                </a:solidFill>
              </a:rPr>
              <a:t>; </a:t>
            </a:r>
            <a:r>
              <a:rPr lang="en" sz="2000" i="1" u="sng" dirty="0">
                <a:solidFill>
                  <a:schemeClr val="dk1"/>
                </a:solidFill>
              </a:rPr>
              <a:t>he shall not be permitted to divorce her all his days</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In the Law of Moses, sex outside of marriage resulted in permanent marriage!</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NEW TESTAMENT EXAMPLES</a:t>
            </a:r>
            <a:endParaRPr sz="5000" b="1">
              <a:solidFill>
                <a:srgbClr val="00FFFF"/>
              </a:solidFill>
            </a:endParaRPr>
          </a:p>
        </p:txBody>
      </p:sp>
      <p:sp>
        <p:nvSpPr>
          <p:cNvPr id="67" name="Google Shape;67;p15"/>
          <p:cNvSpPr txBox="1">
            <a:spLocks noGrp="1"/>
          </p:cNvSpPr>
          <p:nvPr>
            <p:ph type="subTitle" idx="1"/>
          </p:nvPr>
        </p:nvSpPr>
        <p:spPr>
          <a:xfrm>
            <a:off x="-149700" y="350200"/>
            <a:ext cx="9358800" cy="4793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The Samaritan woman Jesus spoke to in </a:t>
            </a:r>
            <a:r>
              <a:rPr lang="en" sz="2200" b="1" u="sng">
                <a:solidFill>
                  <a:srgbClr val="FFFF00"/>
                </a:solidFill>
              </a:rPr>
              <a:t>John 4</a:t>
            </a:r>
            <a:r>
              <a:rPr lang="en" sz="2200">
                <a:solidFill>
                  <a:srgbClr val="FFFF00"/>
                </a:solidFill>
              </a:rPr>
              <a:t> was living with another man whom she was NOT married to, at least in the eyes of God.  </a:t>
            </a:r>
            <a:r>
              <a:rPr lang="en" sz="2200" b="1" u="sng">
                <a:solidFill>
                  <a:srgbClr val="FFFF00"/>
                </a:solidFill>
              </a:rPr>
              <a:t>Jn.4:16-18</a:t>
            </a:r>
            <a:r>
              <a:rPr lang="en" sz="2200">
                <a:solidFill>
                  <a:schemeClr val="dk1"/>
                </a:solidFill>
              </a:rPr>
              <a:t> </a:t>
            </a:r>
            <a:r>
              <a:rPr lang="en" sz="2200" i="1">
                <a:solidFill>
                  <a:schemeClr val="dk1"/>
                </a:solidFill>
              </a:rPr>
              <a:t>“Jesus said to her, “Go, call your husband, and come here.” 17 The woman answered and said, “</a:t>
            </a:r>
            <a:r>
              <a:rPr lang="en" sz="2200" i="1" u="sng">
                <a:solidFill>
                  <a:schemeClr val="dk1"/>
                </a:solidFill>
              </a:rPr>
              <a:t>I have no husband</a:t>
            </a:r>
            <a:r>
              <a:rPr lang="en" sz="2200" i="1">
                <a:solidFill>
                  <a:schemeClr val="dk1"/>
                </a:solidFill>
              </a:rPr>
              <a:t>.” Jesus said to her, “You have well said, ‘I have no husband,’ 18 for you have had five husbands, </a:t>
            </a:r>
            <a:r>
              <a:rPr lang="en" sz="2200" i="1" u="sng">
                <a:solidFill>
                  <a:schemeClr val="dk1"/>
                </a:solidFill>
              </a:rPr>
              <a:t>and the one whom you now have is not your husband</a:t>
            </a:r>
            <a:r>
              <a:rPr lang="en" sz="2200" i="1">
                <a:solidFill>
                  <a:schemeClr val="dk1"/>
                </a:solidFill>
              </a:rPr>
              <a:t>; in that you spoke truly.”</a:t>
            </a:r>
            <a:endParaRPr sz="2200" i="1">
              <a:solidFill>
                <a:schemeClr val="dk1"/>
              </a:solidFill>
            </a:endParaRPr>
          </a:p>
          <a:p>
            <a:pPr marL="457200" lvl="0" indent="-368300" algn="l" rtl="0">
              <a:spcBef>
                <a:spcPts val="0"/>
              </a:spcBef>
              <a:spcAft>
                <a:spcPts val="0"/>
              </a:spcAft>
              <a:buClr>
                <a:srgbClr val="FFFF00"/>
              </a:buClr>
              <a:buSzPts val="2200"/>
              <a:buChar char="●"/>
            </a:pPr>
            <a:r>
              <a:rPr lang="en" sz="2200">
                <a:solidFill>
                  <a:srgbClr val="FFFF00"/>
                </a:solidFill>
              </a:rPr>
              <a:t>Our Lord Himself, Jesus, was accused of being a child of “fornication”, as it was known that he was born before Mary and Joseph’s wedding.  </a:t>
            </a:r>
            <a:r>
              <a:rPr lang="en" sz="2200" b="1" u="sng">
                <a:solidFill>
                  <a:srgbClr val="FFFF00"/>
                </a:solidFill>
              </a:rPr>
              <a:t>Jn.8:41</a:t>
            </a:r>
            <a:r>
              <a:rPr lang="en" sz="2200">
                <a:solidFill>
                  <a:schemeClr val="dk1"/>
                </a:solidFill>
              </a:rPr>
              <a:t> </a:t>
            </a:r>
            <a:r>
              <a:rPr lang="en" sz="2200" i="1">
                <a:solidFill>
                  <a:schemeClr val="dk1"/>
                </a:solidFill>
              </a:rPr>
              <a:t>“You do the deeds of your father.” Then they said to Him, “</a:t>
            </a:r>
            <a:r>
              <a:rPr lang="en" sz="2200" i="1" u="sng">
                <a:solidFill>
                  <a:schemeClr val="dk1"/>
                </a:solidFill>
              </a:rPr>
              <a:t>We were not born of fornication</a:t>
            </a:r>
            <a:r>
              <a:rPr lang="en" sz="2200" i="1">
                <a:solidFill>
                  <a:schemeClr val="dk1"/>
                </a:solidFill>
              </a:rPr>
              <a:t>; we have </a:t>
            </a:r>
            <a:r>
              <a:rPr lang="en" sz="2200" i="1" u="sng">
                <a:solidFill>
                  <a:schemeClr val="dk1"/>
                </a:solidFill>
              </a:rPr>
              <a:t>one</a:t>
            </a:r>
            <a:r>
              <a:rPr lang="en" sz="2200" i="1">
                <a:solidFill>
                  <a:schemeClr val="dk1"/>
                </a:solidFill>
              </a:rPr>
              <a:t> Father - God.”</a:t>
            </a:r>
            <a:r>
              <a:rPr lang="en" sz="2200">
                <a:solidFill>
                  <a:schemeClr val="dk1"/>
                </a:solidFill>
              </a:rPr>
              <a:t>  </a:t>
            </a:r>
            <a:r>
              <a:rPr lang="en" sz="2200">
                <a:solidFill>
                  <a:srgbClr val="FFFF00"/>
                </a:solidFill>
              </a:rPr>
              <a:t>They even derided Jesus as having more than one earthly father.</a:t>
            </a:r>
            <a:endParaRPr sz="2200">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It is clear from the scriptures that fornication is engaging in sexual behavior outside of the marriage covenant, where it is intended to be.</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GOD’S DESIGN FOR “SEX”</a:t>
            </a:r>
            <a:endParaRPr sz="5000" b="1">
              <a:solidFill>
                <a:srgbClr val="00FFFF"/>
              </a:solidFill>
            </a:endParaRPr>
          </a:p>
        </p:txBody>
      </p:sp>
      <p:sp>
        <p:nvSpPr>
          <p:cNvPr id="73" name="Google Shape;73;p16"/>
          <p:cNvSpPr txBox="1">
            <a:spLocks noGrp="1"/>
          </p:cNvSpPr>
          <p:nvPr>
            <p:ph type="subTitle" idx="1"/>
          </p:nvPr>
        </p:nvSpPr>
        <p:spPr>
          <a:xfrm>
            <a:off x="-149700" y="350200"/>
            <a:ext cx="9358800" cy="4793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Sexual pleasure is created by God, for us, and it is a beautiful thing.  But it is only beautiful when practiced where God intended - marriage.</a:t>
            </a:r>
            <a:endParaRPr sz="2200" dirty="0">
              <a:solidFill>
                <a:srgbClr val="FFFF00"/>
              </a:solidFill>
            </a:endParaRPr>
          </a:p>
          <a:p>
            <a:pPr marL="457200" lvl="0" indent="-368300" algn="l" rtl="0">
              <a:spcBef>
                <a:spcPts val="0"/>
              </a:spcBef>
              <a:spcAft>
                <a:spcPts val="0"/>
              </a:spcAft>
              <a:buClr>
                <a:srgbClr val="FFFF00"/>
              </a:buClr>
              <a:buSzPts val="2200"/>
              <a:buChar char="●"/>
            </a:pPr>
            <a:r>
              <a:rPr lang="en" sz="2200" dirty="0">
                <a:solidFill>
                  <a:srgbClr val="FFFF00"/>
                </a:solidFill>
              </a:rPr>
              <a:t>From the very beginning, with Adam and Eve.  </a:t>
            </a:r>
            <a:r>
              <a:rPr lang="en" sz="2200" b="1" u="sng" dirty="0">
                <a:solidFill>
                  <a:srgbClr val="FFFF00"/>
                </a:solidFill>
              </a:rPr>
              <a:t>Gen.2:24-25 </a:t>
            </a:r>
            <a:r>
              <a:rPr lang="en" sz="2200" i="1" dirty="0">
                <a:solidFill>
                  <a:schemeClr val="dk1"/>
                </a:solidFill>
              </a:rPr>
              <a:t>“Therefore a man shall leave his father and mother and be joined to his wife, </a:t>
            </a:r>
            <a:r>
              <a:rPr lang="en" sz="2200" i="1" u="sng" dirty="0">
                <a:solidFill>
                  <a:schemeClr val="dk1"/>
                </a:solidFill>
              </a:rPr>
              <a:t>and they shall become one flesh</a:t>
            </a:r>
            <a:r>
              <a:rPr lang="en" sz="2200" i="1" dirty="0">
                <a:solidFill>
                  <a:schemeClr val="dk1"/>
                </a:solidFill>
              </a:rPr>
              <a:t>. 25 And they were both naked, the man and his wife, and </a:t>
            </a:r>
            <a:r>
              <a:rPr lang="en" sz="2200" i="1" u="sng" dirty="0">
                <a:solidFill>
                  <a:schemeClr val="dk1"/>
                </a:solidFill>
              </a:rPr>
              <a:t>were not ashamed</a:t>
            </a:r>
            <a:r>
              <a:rPr lang="en" sz="2200" i="1" dirty="0">
                <a:solidFill>
                  <a:schemeClr val="dk1"/>
                </a:solidFill>
              </a:rPr>
              <a:t>.”</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dirty="0">
                <a:solidFill>
                  <a:srgbClr val="FFFF00"/>
                </a:solidFill>
              </a:rPr>
              <a:t>God’s word is blunt about its pleasures, and its place. </a:t>
            </a:r>
            <a:r>
              <a:rPr lang="en" sz="2200" b="1" u="sng" dirty="0">
                <a:solidFill>
                  <a:srgbClr val="FFFF00"/>
                </a:solidFill>
              </a:rPr>
              <a:t>Prov.5:15-19</a:t>
            </a:r>
            <a:r>
              <a:rPr lang="en" sz="2200" dirty="0">
                <a:solidFill>
                  <a:srgbClr val="00FFFF"/>
                </a:solidFill>
              </a:rPr>
              <a:t> </a:t>
            </a:r>
            <a:r>
              <a:rPr lang="en" sz="2200" i="1" dirty="0">
                <a:solidFill>
                  <a:schemeClr val="dk1"/>
                </a:solidFill>
              </a:rPr>
              <a:t>“Drink water from your own cistern, and running water from your own well. 16 Should your fountains be dispersed abroad, streams of water in the streets? 17 </a:t>
            </a:r>
            <a:r>
              <a:rPr lang="en" sz="2200" i="1" u="sng" dirty="0">
                <a:solidFill>
                  <a:schemeClr val="dk1"/>
                </a:solidFill>
              </a:rPr>
              <a:t>Let them be only your own</a:t>
            </a:r>
            <a:r>
              <a:rPr lang="en" sz="2200" i="1" dirty="0">
                <a:solidFill>
                  <a:schemeClr val="dk1"/>
                </a:solidFill>
              </a:rPr>
              <a:t>, and not for strangers with you. 18 </a:t>
            </a:r>
            <a:r>
              <a:rPr lang="en" sz="2200" i="1" u="sng" dirty="0">
                <a:solidFill>
                  <a:schemeClr val="dk1"/>
                </a:solidFill>
              </a:rPr>
              <a:t>Let your fountain be blessed, and rejoice with the wife of your youth. 19 As a loving deer and a graceful doe, let her breasts satisfy you at all times; and always be enraptured with her love</a:t>
            </a:r>
            <a:r>
              <a:rPr lang="en" sz="2200" i="1" dirty="0">
                <a:solidFill>
                  <a:schemeClr val="dk1"/>
                </a:solidFill>
              </a:rPr>
              <a:t>.”</a:t>
            </a:r>
            <a:endParaRPr sz="2200" i="1"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So did any of this change when Jesus instituted the new covenant?</a:t>
            </a:r>
            <a:endParaRPr sz="22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NO DIFFERENT IN THE N.T. !</a:t>
            </a:r>
            <a:endParaRPr sz="5000" b="1">
              <a:solidFill>
                <a:srgbClr val="00FFFF"/>
              </a:solidFill>
            </a:endParaRPr>
          </a:p>
        </p:txBody>
      </p:sp>
      <p:sp>
        <p:nvSpPr>
          <p:cNvPr id="79" name="Google Shape;79;p17"/>
          <p:cNvSpPr txBox="1">
            <a:spLocks noGrp="1"/>
          </p:cNvSpPr>
          <p:nvPr>
            <p:ph type="subTitle" idx="1"/>
          </p:nvPr>
        </p:nvSpPr>
        <p:spPr>
          <a:xfrm>
            <a:off x="-36550" y="359350"/>
            <a:ext cx="9245700" cy="478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u="sng" dirty="0">
                <a:solidFill>
                  <a:srgbClr val="FFFF00"/>
                </a:solidFill>
              </a:rPr>
              <a:t>1 Cor.7:1-9</a:t>
            </a:r>
            <a:r>
              <a:rPr lang="en" sz="2000" dirty="0">
                <a:solidFill>
                  <a:srgbClr val="FFFF00"/>
                </a:solidFill>
              </a:rPr>
              <a:t> </a:t>
            </a:r>
            <a:r>
              <a:rPr lang="en" sz="2000" i="1" dirty="0">
                <a:solidFill>
                  <a:schemeClr val="dk1"/>
                </a:solidFill>
              </a:rPr>
              <a:t>“Now concerning the things of which you wrote to me: </a:t>
            </a:r>
            <a:r>
              <a:rPr lang="en" sz="2000" i="1" u="sng" dirty="0">
                <a:solidFill>
                  <a:schemeClr val="dk1"/>
                </a:solidFill>
              </a:rPr>
              <a:t>It is good for a man not to touch a woman</a:t>
            </a:r>
            <a:r>
              <a:rPr lang="en" sz="2000" i="1" dirty="0">
                <a:solidFill>
                  <a:schemeClr val="dk1"/>
                </a:solidFill>
              </a:rPr>
              <a:t>. 2 Nevertheless, </a:t>
            </a:r>
            <a:r>
              <a:rPr lang="en" sz="2000" i="1" u="sng" dirty="0">
                <a:solidFill>
                  <a:schemeClr val="dk1"/>
                </a:solidFill>
              </a:rPr>
              <a:t>because of sexual immorality, let each man have his own wife, and let each woman have her own husband</a:t>
            </a:r>
            <a:r>
              <a:rPr lang="en" sz="2000" i="1" dirty="0">
                <a:solidFill>
                  <a:schemeClr val="dk1"/>
                </a:solidFill>
              </a:rPr>
              <a:t>. 3 Let the husband render to his wife the affection due her, and likewise also the wife to her husband. 4 The wife does not have authority over her own body, but the husband does. And likewise the husband does not have authority over his own body, but the wife does. 5 Do not deprive one another except with consent for a time, that you may give yourselves to fasting and prayer; and </a:t>
            </a:r>
            <a:r>
              <a:rPr lang="en" sz="2000" i="1" u="sng" dirty="0">
                <a:solidFill>
                  <a:schemeClr val="dk1"/>
                </a:solidFill>
              </a:rPr>
              <a:t>come together again so that Satan does not tempt you because of your lack of self-control</a:t>
            </a:r>
            <a:r>
              <a:rPr lang="en" sz="2000" i="1" dirty="0">
                <a:solidFill>
                  <a:schemeClr val="dk1"/>
                </a:solidFill>
              </a:rPr>
              <a:t>. … 8 But I say to the unmarried and to the widows: It is good for them if they remain even as I am; 9 </a:t>
            </a:r>
            <a:r>
              <a:rPr lang="en" sz="2000" i="1" u="sng" dirty="0">
                <a:solidFill>
                  <a:schemeClr val="dk1"/>
                </a:solidFill>
              </a:rPr>
              <a:t>but if they cannot exercise self-control, let them marry. For it is better to marry than to burn with passion</a:t>
            </a:r>
            <a:r>
              <a:rPr lang="en" sz="2000" i="1" dirty="0">
                <a:solidFill>
                  <a:schemeClr val="dk1"/>
                </a:solidFill>
              </a:rPr>
              <a:t>.”</a:t>
            </a:r>
            <a:endParaRPr sz="2000" i="1" dirty="0">
              <a:solidFill>
                <a:schemeClr val="dk1"/>
              </a:solidFill>
            </a:endParaRPr>
          </a:p>
          <a:p>
            <a:pPr marL="0" lvl="0" indent="0" algn="l" rtl="0">
              <a:spcBef>
                <a:spcPts val="0"/>
              </a:spcBef>
              <a:spcAft>
                <a:spcPts val="0"/>
              </a:spcAft>
              <a:buNone/>
            </a:pPr>
            <a:r>
              <a:rPr lang="en" sz="2000" b="1" u="sng" dirty="0">
                <a:solidFill>
                  <a:srgbClr val="FFFF00"/>
                </a:solidFill>
              </a:rPr>
              <a:t>Heb.13:4</a:t>
            </a:r>
            <a:r>
              <a:rPr lang="en" sz="2000" dirty="0">
                <a:solidFill>
                  <a:srgbClr val="FFFF00"/>
                </a:solidFill>
              </a:rPr>
              <a:t> </a:t>
            </a:r>
            <a:r>
              <a:rPr lang="en" sz="2000" i="1" dirty="0">
                <a:solidFill>
                  <a:schemeClr val="dk1"/>
                </a:solidFill>
              </a:rPr>
              <a:t>“</a:t>
            </a:r>
            <a:r>
              <a:rPr lang="en" sz="2000" i="1" u="sng" dirty="0">
                <a:solidFill>
                  <a:schemeClr val="dk1"/>
                </a:solidFill>
              </a:rPr>
              <a:t>Marriage is honorable among all, and the bed undefiled</a:t>
            </a:r>
            <a:r>
              <a:rPr lang="en" sz="2000" i="1" dirty="0">
                <a:solidFill>
                  <a:schemeClr val="dk1"/>
                </a:solidFill>
              </a:rPr>
              <a:t>; </a:t>
            </a:r>
            <a:r>
              <a:rPr lang="en" sz="2000" i="1" dirty="0">
                <a:solidFill>
                  <a:srgbClr val="FFFF00"/>
                </a:solidFill>
              </a:rPr>
              <a:t>but</a:t>
            </a:r>
            <a:r>
              <a:rPr lang="en" sz="2000" i="1" dirty="0">
                <a:solidFill>
                  <a:schemeClr val="dk1"/>
                </a:solidFill>
              </a:rPr>
              <a:t> </a:t>
            </a:r>
            <a:r>
              <a:rPr lang="en" sz="2000" i="1" dirty="0">
                <a:solidFill>
                  <a:srgbClr val="FFFF00"/>
                </a:solidFill>
              </a:rPr>
              <a:t>fornicators and adulterers </a:t>
            </a:r>
            <a:r>
              <a:rPr lang="en" sz="2000" i="1" u="sng" dirty="0">
                <a:solidFill>
                  <a:srgbClr val="FFFF00"/>
                </a:solidFill>
              </a:rPr>
              <a:t>God will judge</a:t>
            </a:r>
            <a:r>
              <a:rPr lang="en" sz="2000" i="1" dirty="0">
                <a:solidFill>
                  <a:srgbClr val="FFFF00"/>
                </a:solidFill>
              </a:rPr>
              <a:t>.”</a:t>
            </a:r>
            <a:endParaRPr sz="2000" i="1"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Sex, within a marriage, is actually designed to PREVENT sexual immorality!</a:t>
            </a:r>
            <a:endParaRPr sz="2000" dirty="0">
              <a:solidFill>
                <a:srgbClr val="00FFFF"/>
              </a:solidFill>
            </a:endParaRPr>
          </a:p>
          <a:p>
            <a:pPr marL="0" lvl="0" indent="0" algn="l" rtl="0">
              <a:spcBef>
                <a:spcPts val="0"/>
              </a:spcBef>
              <a:spcAft>
                <a:spcPts val="0"/>
              </a:spcAft>
              <a:buNone/>
            </a:pP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700" b="1" dirty="0">
                <a:solidFill>
                  <a:srgbClr val="00FFFF"/>
                </a:solidFill>
              </a:rPr>
              <a:t>HOW BIG A PROBLEM TODAY?</a:t>
            </a:r>
            <a:endParaRPr sz="4700" b="1" dirty="0">
              <a:solidFill>
                <a:srgbClr val="00FFFF"/>
              </a:solidFill>
            </a:endParaRPr>
          </a:p>
        </p:txBody>
      </p:sp>
      <p:sp>
        <p:nvSpPr>
          <p:cNvPr id="85" name="Google Shape;85;p18"/>
          <p:cNvSpPr txBox="1">
            <a:spLocks noGrp="1"/>
          </p:cNvSpPr>
          <p:nvPr>
            <p:ph type="subTitle" idx="1"/>
          </p:nvPr>
        </p:nvSpPr>
        <p:spPr>
          <a:xfrm>
            <a:off x="-164450" y="359350"/>
            <a:ext cx="9373500" cy="4784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In the year 1900 (126 years ago), it is estimated that 80% or more of persons (4 out of 5) getting married were virgins.</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By the year 2000, 100 years later, after the “sexual revolution”, those numbers were reversed.  80% of persons getting married for the first time were NOT virgins.</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In a 2001 UNICEF study, the USA was one of six nations where over 80% of unmarried TEENAGERS have had sexual intercourse.  50% of 17 year olds.  25% of 15 year olds.  (It is NOW 28% “sexual experience” for 12 year olds!)</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Lest we think this is only “modern young people”, “Of women who were born between 1949 and 1978, approximately 91% had premarital sex by age 30, and of women who were born between 1939 and 1948, 82% of them had had premarital sex by age 30.”</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From 1943 to 1999, young women's approval towards premarital sex increased from 12% to 73%, and from 40% to 79% among young men.</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Less than 25% today say premarital sex is “always or almost always” wrong.</a:t>
            </a:r>
            <a:r>
              <a:rPr lang="en" sz="2000" dirty="0">
                <a:solidFill>
                  <a:srgbClr val="FFFF00"/>
                </a:solidFill>
              </a:rPr>
              <a:t> </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DOES GOD SAY?</a:t>
            </a:r>
            <a:endParaRPr sz="5000" b="1">
              <a:solidFill>
                <a:srgbClr val="00FFFF"/>
              </a:solidFill>
            </a:endParaRPr>
          </a:p>
        </p:txBody>
      </p:sp>
      <p:sp>
        <p:nvSpPr>
          <p:cNvPr id="91" name="Google Shape;91;p19"/>
          <p:cNvSpPr txBox="1">
            <a:spLocks noGrp="1"/>
          </p:cNvSpPr>
          <p:nvPr>
            <p:ph type="subTitle" idx="1"/>
          </p:nvPr>
        </p:nvSpPr>
        <p:spPr>
          <a:xfrm>
            <a:off x="-164450" y="359350"/>
            <a:ext cx="9373500" cy="4784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The world does not care, but CHRISTIANS should!</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It should NOT be among us.  </a:t>
            </a:r>
            <a:r>
              <a:rPr lang="en" sz="2000" b="1" u="sng">
                <a:solidFill>
                  <a:srgbClr val="FFFF00"/>
                </a:solidFill>
              </a:rPr>
              <a:t>Eph.5:3-7</a:t>
            </a:r>
            <a:r>
              <a:rPr lang="en" sz="2000">
                <a:solidFill>
                  <a:srgbClr val="FFFF00"/>
                </a:solidFill>
              </a:rPr>
              <a:t> </a:t>
            </a:r>
            <a:r>
              <a:rPr lang="en" sz="2000" i="1">
                <a:solidFill>
                  <a:schemeClr val="dk1"/>
                </a:solidFill>
              </a:rPr>
              <a:t>“But fornication and all uncleanness or covetousness, </a:t>
            </a:r>
            <a:r>
              <a:rPr lang="en" sz="2000" i="1" u="sng">
                <a:solidFill>
                  <a:schemeClr val="dk1"/>
                </a:solidFill>
              </a:rPr>
              <a:t>let it not even be named among you, as is fitting for saints</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It is one of the</a:t>
            </a:r>
            <a:r>
              <a:rPr lang="en" sz="2000" i="1">
                <a:solidFill>
                  <a:srgbClr val="FFFF00"/>
                </a:solidFill>
              </a:rPr>
              <a:t> </a:t>
            </a:r>
            <a:r>
              <a:rPr lang="en" sz="2000">
                <a:solidFill>
                  <a:srgbClr val="FFFF00"/>
                </a:solidFill>
              </a:rPr>
              <a:t>clearly evident </a:t>
            </a:r>
            <a:r>
              <a:rPr lang="en" sz="2000" i="1">
                <a:solidFill>
                  <a:schemeClr val="dk1"/>
                </a:solidFill>
              </a:rPr>
              <a:t>“works of the flesh”</a:t>
            </a:r>
            <a:r>
              <a:rPr lang="en" sz="2000">
                <a:solidFill>
                  <a:srgbClr val="FFFF00"/>
                </a:solidFill>
              </a:rPr>
              <a:t> in </a:t>
            </a:r>
            <a:r>
              <a:rPr lang="en" sz="2000" b="1" u="sng">
                <a:solidFill>
                  <a:srgbClr val="FFFF00"/>
                </a:solidFill>
              </a:rPr>
              <a:t>Gal.5:19</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It is a sin, like all others, that should be “put to death”.  </a:t>
            </a:r>
            <a:r>
              <a:rPr lang="en" sz="2000" b="1" u="sng">
                <a:solidFill>
                  <a:srgbClr val="FFFF00"/>
                </a:solidFill>
              </a:rPr>
              <a:t>Col.3:5-7</a:t>
            </a:r>
            <a:r>
              <a:rPr lang="en" sz="2000">
                <a:solidFill>
                  <a:srgbClr val="FFFF00"/>
                </a:solidFill>
              </a:rPr>
              <a:t> </a:t>
            </a:r>
            <a:r>
              <a:rPr lang="en" sz="2000" i="1">
                <a:solidFill>
                  <a:schemeClr val="dk1"/>
                </a:solidFill>
              </a:rPr>
              <a:t>“Therefore </a:t>
            </a:r>
            <a:r>
              <a:rPr lang="en" sz="2000" i="1" u="sng">
                <a:solidFill>
                  <a:schemeClr val="dk1"/>
                </a:solidFill>
              </a:rPr>
              <a:t>put to death</a:t>
            </a:r>
            <a:r>
              <a:rPr lang="en" sz="2000" i="1">
                <a:solidFill>
                  <a:schemeClr val="dk1"/>
                </a:solidFill>
              </a:rPr>
              <a:t> your members which are on the earth: </a:t>
            </a:r>
            <a:r>
              <a:rPr lang="en" sz="2000" i="1" u="sng">
                <a:solidFill>
                  <a:schemeClr val="dk1"/>
                </a:solidFill>
              </a:rPr>
              <a:t>fornication</a:t>
            </a:r>
            <a:r>
              <a:rPr lang="en" sz="2000" i="1">
                <a:solidFill>
                  <a:schemeClr val="dk1"/>
                </a:solidFill>
              </a:rPr>
              <a:t>, uncleanness, passion, evil desire, and covetousness, which is idolatry. 6 </a:t>
            </a:r>
            <a:r>
              <a:rPr lang="en" sz="2000" i="1" u="sng">
                <a:solidFill>
                  <a:schemeClr val="dk1"/>
                </a:solidFill>
              </a:rPr>
              <a:t>Because of these things</a:t>
            </a:r>
            <a:r>
              <a:rPr lang="en" sz="2000" i="1">
                <a:solidFill>
                  <a:schemeClr val="dk1"/>
                </a:solidFill>
              </a:rPr>
              <a:t> the wrath of God is coming upon the sons of disobedience, 7 in which you yourselves </a:t>
            </a:r>
            <a:r>
              <a:rPr lang="en" sz="2000" i="1" u="sng">
                <a:solidFill>
                  <a:schemeClr val="dk1"/>
                </a:solidFill>
              </a:rPr>
              <a:t>once</a:t>
            </a:r>
            <a:r>
              <a:rPr lang="en" sz="2000" i="1">
                <a:solidFill>
                  <a:schemeClr val="dk1"/>
                </a:solidFill>
              </a:rPr>
              <a:t> walked when you lived in them.”</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Paul expected Corinthian Christians to repent of this sin.  </a:t>
            </a:r>
            <a:r>
              <a:rPr lang="en" sz="2000" b="1" u="sng">
                <a:solidFill>
                  <a:srgbClr val="FFFF00"/>
                </a:solidFill>
              </a:rPr>
              <a:t>2 Cor.12:21</a:t>
            </a:r>
            <a:r>
              <a:rPr lang="en" sz="2000">
                <a:solidFill>
                  <a:srgbClr val="FFFF00"/>
                </a:solidFill>
              </a:rPr>
              <a:t> </a:t>
            </a:r>
            <a:endParaRPr sz="2000">
              <a:solidFill>
                <a:srgbClr val="FFFF00"/>
              </a:solidFill>
            </a:endParaRPr>
          </a:p>
          <a:p>
            <a:pPr marL="457200" lvl="0" indent="-355600" algn="l" rtl="0">
              <a:spcBef>
                <a:spcPts val="0"/>
              </a:spcBef>
              <a:spcAft>
                <a:spcPts val="0"/>
              </a:spcAft>
              <a:buClr>
                <a:srgbClr val="FFFF00"/>
              </a:buClr>
              <a:buSzPts val="2000"/>
              <a:buChar char="●"/>
            </a:pPr>
            <a:r>
              <a:rPr lang="en" sz="2000">
                <a:solidFill>
                  <a:srgbClr val="FFFF00"/>
                </a:solidFill>
              </a:rPr>
              <a:t>It was a core teaching among new Gentile Christians.  </a:t>
            </a:r>
            <a:r>
              <a:rPr lang="en" sz="2000" b="1" u="sng">
                <a:solidFill>
                  <a:srgbClr val="FFFF00"/>
                </a:solidFill>
              </a:rPr>
              <a:t>Acts 21:25</a:t>
            </a:r>
            <a:r>
              <a:rPr lang="en" sz="2000">
                <a:solidFill>
                  <a:srgbClr val="FFFF00"/>
                </a:solidFill>
              </a:rPr>
              <a:t> </a:t>
            </a:r>
            <a:r>
              <a:rPr lang="en" sz="2000" i="1">
                <a:solidFill>
                  <a:schemeClr val="dk1"/>
                </a:solidFill>
              </a:rPr>
              <a:t>“...except that they should keep themselves from things offered to idols, from blood, from things strangled, </a:t>
            </a:r>
            <a:r>
              <a:rPr lang="en" sz="2000" i="1" u="sng">
                <a:solidFill>
                  <a:schemeClr val="dk1"/>
                </a:solidFill>
              </a:rPr>
              <a:t>and from sexual immorality</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It is practiced by those who </a:t>
            </a:r>
            <a:r>
              <a:rPr lang="en" sz="2000" i="1">
                <a:solidFill>
                  <a:schemeClr val="dk1"/>
                </a:solidFill>
              </a:rPr>
              <a:t>“did not like to retain God in their knowledge”</a:t>
            </a:r>
            <a:r>
              <a:rPr lang="en" sz="2000">
                <a:solidFill>
                  <a:srgbClr val="FFFF00"/>
                </a:solidFill>
              </a:rPr>
              <a:t>, those of a </a:t>
            </a:r>
            <a:r>
              <a:rPr lang="en" sz="2000" i="1">
                <a:solidFill>
                  <a:schemeClr val="dk1"/>
                </a:solidFill>
              </a:rPr>
              <a:t>“debased mind”</a:t>
            </a:r>
            <a:r>
              <a:rPr lang="en" sz="2000">
                <a:solidFill>
                  <a:srgbClr val="FFFF00"/>
                </a:solidFill>
              </a:rPr>
              <a:t>, and those </a:t>
            </a:r>
            <a:r>
              <a:rPr lang="en" sz="2000" i="1">
                <a:solidFill>
                  <a:schemeClr val="dk1"/>
                </a:solidFill>
              </a:rPr>
              <a:t>“deserving of death”</a:t>
            </a:r>
            <a:r>
              <a:rPr lang="en" sz="2000">
                <a:solidFill>
                  <a:srgbClr val="FFFF00"/>
                </a:solidFill>
              </a:rPr>
              <a:t>.  </a:t>
            </a:r>
            <a:r>
              <a:rPr lang="en" sz="2000" b="1" u="sng">
                <a:solidFill>
                  <a:srgbClr val="FFFF00"/>
                </a:solidFill>
              </a:rPr>
              <a:t>Rom.1:28-32</a:t>
            </a:r>
            <a:endParaRPr sz="2000" b="1" u="sng">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dirty="0">
                <a:solidFill>
                  <a:srgbClr val="00FFFF"/>
                </a:solidFill>
              </a:rPr>
              <a:t>WHAT ELSE DOES GOD SAY?</a:t>
            </a:r>
            <a:endParaRPr sz="4900" b="1" dirty="0">
              <a:solidFill>
                <a:srgbClr val="00FFFF"/>
              </a:solidFill>
            </a:endParaRPr>
          </a:p>
        </p:txBody>
      </p:sp>
      <p:sp>
        <p:nvSpPr>
          <p:cNvPr id="97" name="Google Shape;97;p20"/>
          <p:cNvSpPr txBox="1">
            <a:spLocks noGrp="1"/>
          </p:cNvSpPr>
          <p:nvPr>
            <p:ph type="subTitle" idx="1"/>
          </p:nvPr>
        </p:nvSpPr>
        <p:spPr>
          <a:xfrm>
            <a:off x="-164450" y="359350"/>
            <a:ext cx="9446400" cy="4784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dirty="0">
                <a:solidFill>
                  <a:srgbClr val="FFFF00"/>
                </a:solidFill>
              </a:rPr>
              <a:t>It violates our sanctification from the world.  </a:t>
            </a:r>
            <a:r>
              <a:rPr lang="en" sz="2300" b="1" u="sng" dirty="0">
                <a:solidFill>
                  <a:srgbClr val="FFFF00"/>
                </a:solidFill>
              </a:rPr>
              <a:t>1 Cor.4:3-5</a:t>
            </a:r>
            <a:r>
              <a:rPr lang="en" sz="2300" dirty="0">
                <a:solidFill>
                  <a:srgbClr val="FFFF00"/>
                </a:solidFill>
              </a:rPr>
              <a:t> </a:t>
            </a:r>
            <a:r>
              <a:rPr lang="en" sz="2300" i="1" dirty="0">
                <a:solidFill>
                  <a:schemeClr val="dk1"/>
                </a:solidFill>
              </a:rPr>
              <a:t>“For this is the will of God, </a:t>
            </a:r>
            <a:r>
              <a:rPr lang="en" sz="2300" i="1" u="sng" dirty="0">
                <a:solidFill>
                  <a:schemeClr val="dk1"/>
                </a:solidFill>
              </a:rPr>
              <a:t>your sanctification: that you should abstain from sexual immorality</a:t>
            </a:r>
            <a:r>
              <a:rPr lang="en" sz="2300" i="1" dirty="0">
                <a:solidFill>
                  <a:schemeClr val="dk1"/>
                </a:solidFill>
              </a:rPr>
              <a:t>; 4 that each of you should know how to possess his own vessel </a:t>
            </a:r>
            <a:r>
              <a:rPr lang="en" sz="2300" i="1" u="sng" dirty="0">
                <a:solidFill>
                  <a:schemeClr val="dk1"/>
                </a:solidFill>
              </a:rPr>
              <a:t>in sanctification and honor</a:t>
            </a:r>
            <a:r>
              <a:rPr lang="en" sz="2300" i="1" dirty="0">
                <a:solidFill>
                  <a:schemeClr val="dk1"/>
                </a:solidFill>
              </a:rPr>
              <a:t>, 5 </a:t>
            </a:r>
            <a:r>
              <a:rPr lang="en" sz="2300" i="1" u="sng" dirty="0">
                <a:solidFill>
                  <a:schemeClr val="dk1"/>
                </a:solidFill>
              </a:rPr>
              <a:t>not in passion of lust</a:t>
            </a:r>
            <a:r>
              <a:rPr lang="en" sz="2300" i="1" dirty="0">
                <a:solidFill>
                  <a:schemeClr val="dk1"/>
                </a:solidFill>
              </a:rPr>
              <a:t>, like the Gentiles who do not know God;”</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dirty="0">
                <a:solidFill>
                  <a:srgbClr val="FFFF00"/>
                </a:solidFill>
              </a:rPr>
              <a:t>We are to learn from past examples in scripture.  </a:t>
            </a:r>
            <a:r>
              <a:rPr lang="en" sz="2300" b="1" u="sng" dirty="0">
                <a:solidFill>
                  <a:srgbClr val="FFFF00"/>
                </a:solidFill>
              </a:rPr>
              <a:t>1 Cor.10:8</a:t>
            </a:r>
            <a:r>
              <a:rPr lang="en" sz="2300" dirty="0">
                <a:solidFill>
                  <a:srgbClr val="FFFF00"/>
                </a:solidFill>
              </a:rPr>
              <a:t> </a:t>
            </a:r>
            <a:r>
              <a:rPr lang="en" sz="2300" i="1" dirty="0">
                <a:solidFill>
                  <a:schemeClr val="dk1"/>
                </a:solidFill>
              </a:rPr>
              <a:t>“Nor let us commit sexual immorality, </a:t>
            </a:r>
            <a:r>
              <a:rPr lang="en" sz="2300" i="1" u="sng" dirty="0">
                <a:solidFill>
                  <a:schemeClr val="dk1"/>
                </a:solidFill>
              </a:rPr>
              <a:t>as some of them did</a:t>
            </a:r>
            <a:r>
              <a:rPr lang="en" sz="2300" i="1" dirty="0">
                <a:solidFill>
                  <a:schemeClr val="dk1"/>
                </a:solidFill>
              </a:rPr>
              <a:t>, and in one day twenty-three thousand fell;” </a:t>
            </a:r>
            <a:r>
              <a:rPr lang="en" sz="2300" dirty="0">
                <a:solidFill>
                  <a:srgbClr val="00FFFF"/>
                </a:solidFill>
              </a:rPr>
              <a:t>(Sodom and Gomorrah also.)</a:t>
            </a:r>
            <a:endParaRPr sz="2300" dirty="0">
              <a:solidFill>
                <a:srgbClr val="00FFFF"/>
              </a:solidFill>
            </a:endParaRPr>
          </a:p>
          <a:p>
            <a:pPr marL="457200" lvl="0" indent="-374650" algn="l" rtl="0">
              <a:spcBef>
                <a:spcPts val="0"/>
              </a:spcBef>
              <a:spcAft>
                <a:spcPts val="0"/>
              </a:spcAft>
              <a:buClr>
                <a:srgbClr val="FFFF00"/>
              </a:buClr>
              <a:buSzPts val="2300"/>
              <a:buChar char="●"/>
            </a:pPr>
            <a:r>
              <a:rPr lang="en" sz="2300" dirty="0">
                <a:solidFill>
                  <a:srgbClr val="FFFF00"/>
                </a:solidFill>
              </a:rPr>
              <a:t>It is not from God, nor the devil, but ourselves.  </a:t>
            </a:r>
            <a:r>
              <a:rPr lang="en" sz="2300" b="1" u="sng" dirty="0">
                <a:solidFill>
                  <a:srgbClr val="FFFF00"/>
                </a:solidFill>
              </a:rPr>
              <a:t>Mk.7:21-23</a:t>
            </a:r>
            <a:r>
              <a:rPr lang="en" sz="2300" dirty="0">
                <a:solidFill>
                  <a:srgbClr val="FFFF00"/>
                </a:solidFill>
              </a:rPr>
              <a:t> </a:t>
            </a:r>
            <a:r>
              <a:rPr lang="en" sz="2300" i="1" dirty="0">
                <a:solidFill>
                  <a:schemeClr val="dk1"/>
                </a:solidFill>
              </a:rPr>
              <a:t>“... f</a:t>
            </a:r>
            <a:r>
              <a:rPr lang="en" sz="2300" i="1" u="sng" dirty="0">
                <a:solidFill>
                  <a:schemeClr val="dk1"/>
                </a:solidFill>
              </a:rPr>
              <a:t>rom within, out of the heart of men</a:t>
            </a:r>
            <a:r>
              <a:rPr lang="en" sz="2300" i="1" dirty="0">
                <a:solidFill>
                  <a:schemeClr val="dk1"/>
                </a:solidFill>
              </a:rPr>
              <a:t>, proceed evil thoughts, </a:t>
            </a:r>
            <a:r>
              <a:rPr lang="en" sz="2300" i="1" u="sng" dirty="0">
                <a:solidFill>
                  <a:schemeClr val="dk1"/>
                </a:solidFill>
              </a:rPr>
              <a:t>adulteries</a:t>
            </a:r>
            <a:r>
              <a:rPr lang="en" sz="2300" i="1" dirty="0">
                <a:solidFill>
                  <a:schemeClr val="dk1"/>
                </a:solidFill>
              </a:rPr>
              <a:t>, </a:t>
            </a:r>
            <a:r>
              <a:rPr lang="en" sz="2300" i="1" u="sng" dirty="0">
                <a:solidFill>
                  <a:schemeClr val="dk1"/>
                </a:solidFill>
              </a:rPr>
              <a:t>fornications</a:t>
            </a:r>
            <a:r>
              <a:rPr lang="en" sz="2300" i="1" dirty="0">
                <a:solidFill>
                  <a:schemeClr val="dk1"/>
                </a:solidFill>
              </a:rPr>
              <a:t>, murders, 22 thefts, covetousness, wickedness, deceit, </a:t>
            </a:r>
            <a:r>
              <a:rPr lang="en" sz="2300" i="1" u="sng" dirty="0">
                <a:solidFill>
                  <a:schemeClr val="dk1"/>
                </a:solidFill>
              </a:rPr>
              <a:t>lewdness</a:t>
            </a:r>
            <a:r>
              <a:rPr lang="en" sz="2300" i="1" dirty="0">
                <a:solidFill>
                  <a:schemeClr val="dk1"/>
                </a:solidFill>
              </a:rPr>
              <a:t>, an evil eye, blasphemy, pride, foolishness. 23 </a:t>
            </a:r>
            <a:r>
              <a:rPr lang="en" sz="2300" i="1" u="sng" dirty="0">
                <a:solidFill>
                  <a:schemeClr val="dk1"/>
                </a:solidFill>
              </a:rPr>
              <a:t>All these evil things come from within and defile a man</a:t>
            </a:r>
            <a:r>
              <a:rPr lang="en" sz="2300" i="1" dirty="0">
                <a:solidFill>
                  <a:schemeClr val="dk1"/>
                </a:solidFill>
              </a:rPr>
              <a:t>.”</a:t>
            </a:r>
            <a:endParaRPr sz="23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51100" y="0"/>
            <a:ext cx="9642900" cy="5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IF WE DON’T REPENT?</a:t>
            </a:r>
            <a:endParaRPr sz="5000" b="1">
              <a:solidFill>
                <a:srgbClr val="00FFFF"/>
              </a:solidFill>
            </a:endParaRPr>
          </a:p>
        </p:txBody>
      </p:sp>
      <p:sp>
        <p:nvSpPr>
          <p:cNvPr id="103" name="Google Shape;103;p21"/>
          <p:cNvSpPr txBox="1">
            <a:spLocks noGrp="1"/>
          </p:cNvSpPr>
          <p:nvPr>
            <p:ph type="subTitle" idx="1"/>
          </p:nvPr>
        </p:nvSpPr>
        <p:spPr>
          <a:xfrm>
            <a:off x="0" y="359350"/>
            <a:ext cx="9282000" cy="478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solidFill>
                  <a:srgbClr val="FFFF00"/>
                </a:solidFill>
              </a:rPr>
              <a:t>First of all, unrepentant Christians CANNOT continue to have fellowship with God’s people!  </a:t>
            </a:r>
            <a:r>
              <a:rPr lang="en" sz="2100" b="1" u="sng">
                <a:solidFill>
                  <a:srgbClr val="FFFF00"/>
                </a:solidFill>
              </a:rPr>
              <a:t>1 Cor.5:9-11</a:t>
            </a:r>
            <a:r>
              <a:rPr lang="en" sz="2100">
                <a:solidFill>
                  <a:schemeClr val="dk1"/>
                </a:solidFill>
              </a:rPr>
              <a:t> </a:t>
            </a:r>
            <a:r>
              <a:rPr lang="en" sz="2100" i="1">
                <a:solidFill>
                  <a:schemeClr val="dk1"/>
                </a:solidFill>
              </a:rPr>
              <a:t>“I wrote to you in my epistle not to keep company with sexually immoral people. 10 Yet I certainly did not mean with the sexually immoral people of this world, or with the covetous, or extortioners, or idolaters, since then you would need to go out of the world. 11 </a:t>
            </a:r>
            <a:r>
              <a:rPr lang="en" sz="2100" i="1" u="sng">
                <a:solidFill>
                  <a:schemeClr val="dk1"/>
                </a:solidFill>
              </a:rPr>
              <a:t>But now I have written to you not to keep company with anyone named a brother, who is sexually immoral</a:t>
            </a:r>
            <a:r>
              <a:rPr lang="en" sz="2100" i="1">
                <a:solidFill>
                  <a:schemeClr val="dk1"/>
                </a:solidFill>
              </a:rPr>
              <a:t>, or covetous, or an idolater, or a reviler, or a drunkard, or an extortioner - </a:t>
            </a:r>
            <a:r>
              <a:rPr lang="en" sz="2100" i="1" u="sng">
                <a:solidFill>
                  <a:schemeClr val="dk1"/>
                </a:solidFill>
              </a:rPr>
              <a:t>not even to eat with such a person</a:t>
            </a:r>
            <a:r>
              <a:rPr lang="en" sz="2100" i="1">
                <a:solidFill>
                  <a:schemeClr val="dk1"/>
                </a:solidFill>
              </a:rPr>
              <a:t>.”</a:t>
            </a:r>
            <a:r>
              <a:rPr lang="en" sz="2100">
                <a:solidFill>
                  <a:schemeClr val="dk1"/>
                </a:solidFill>
              </a:rPr>
              <a:t>  </a:t>
            </a:r>
            <a:endParaRPr sz="2100">
              <a:solidFill>
                <a:schemeClr val="dk1"/>
              </a:solidFill>
            </a:endParaRPr>
          </a:p>
          <a:p>
            <a:pPr marL="0" lvl="0" indent="0" algn="l" rtl="0">
              <a:spcBef>
                <a:spcPts val="0"/>
              </a:spcBef>
              <a:spcAft>
                <a:spcPts val="0"/>
              </a:spcAft>
              <a:buNone/>
            </a:pPr>
            <a:r>
              <a:rPr lang="en" sz="2100" b="1" u="sng">
                <a:solidFill>
                  <a:srgbClr val="FFFF00"/>
                </a:solidFill>
              </a:rPr>
              <a:t>Rev.2:20-22</a:t>
            </a:r>
            <a:r>
              <a:rPr lang="en" sz="2100">
                <a:solidFill>
                  <a:schemeClr val="dk1"/>
                </a:solidFill>
              </a:rPr>
              <a:t> </a:t>
            </a:r>
            <a:r>
              <a:rPr lang="en" sz="2100" i="1">
                <a:solidFill>
                  <a:schemeClr val="dk1"/>
                </a:solidFill>
              </a:rPr>
              <a:t>“</a:t>
            </a:r>
            <a:r>
              <a:rPr lang="en" sz="2100" i="1" u="sng">
                <a:solidFill>
                  <a:schemeClr val="dk1"/>
                </a:solidFill>
              </a:rPr>
              <a:t>Nevertheless I have a few things against you, because you allow</a:t>
            </a:r>
            <a:r>
              <a:rPr lang="en" sz="2100" i="1">
                <a:solidFill>
                  <a:schemeClr val="dk1"/>
                </a:solidFill>
              </a:rPr>
              <a:t> that woman Jezebel, who calls herself a prophetess, </a:t>
            </a:r>
            <a:r>
              <a:rPr lang="en" sz="2100" i="1" u="sng">
                <a:solidFill>
                  <a:schemeClr val="dk1"/>
                </a:solidFill>
              </a:rPr>
              <a:t>to teach and seduce My servants to commit sexual immorality</a:t>
            </a:r>
            <a:r>
              <a:rPr lang="en" sz="2100" i="1">
                <a:solidFill>
                  <a:schemeClr val="dk1"/>
                </a:solidFill>
              </a:rPr>
              <a:t> and eat things sacrificed to idols. 21 And </a:t>
            </a:r>
            <a:r>
              <a:rPr lang="en" sz="2100" i="1" u="sng">
                <a:solidFill>
                  <a:schemeClr val="dk1"/>
                </a:solidFill>
              </a:rPr>
              <a:t>I gave her time to repent of her sexual immorality, and she did not repent</a:t>
            </a:r>
            <a:r>
              <a:rPr lang="en" sz="2100" i="1">
                <a:solidFill>
                  <a:schemeClr val="dk1"/>
                </a:solidFill>
              </a:rPr>
              <a:t>. 22 Indeed I will cast her into a sickbed, and those who commit adultery with her into great tribulation, </a:t>
            </a:r>
            <a:r>
              <a:rPr lang="en" sz="2100" i="1" u="sng">
                <a:solidFill>
                  <a:schemeClr val="dk1"/>
                </a:solidFill>
              </a:rPr>
              <a:t>unless they repent</a:t>
            </a:r>
            <a:r>
              <a:rPr lang="en" sz="2100" i="1">
                <a:solidFill>
                  <a:schemeClr val="dk1"/>
                </a:solidFill>
              </a:rPr>
              <a:t> of their deeds.”</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3179</Words>
  <Application>Microsoft Office PowerPoint</Application>
  <PresentationFormat>On-screen Show (16:9)</PresentationFormat>
  <Paragraphs>68</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Dark</vt:lpstr>
      <vt:lpstr>FLEE FORNICATION!</vt:lpstr>
      <vt:lpstr>WHAT IS “FORNICATION”?</vt:lpstr>
      <vt:lpstr>NEW TESTAMENT EXAMPLES</vt:lpstr>
      <vt:lpstr>GOD’S DESIGN FOR “SEX”</vt:lpstr>
      <vt:lpstr>NO DIFFERENT IN THE N.T. !</vt:lpstr>
      <vt:lpstr>HOW BIG A PROBLEM TODAY?</vt:lpstr>
      <vt:lpstr>WHAT DOES GOD SAY?</vt:lpstr>
      <vt:lpstr>WHAT ELSE DOES GOD SAY?</vt:lpstr>
      <vt:lpstr>WHAT IF WE DON’T REPENT?</vt:lpstr>
      <vt:lpstr>AWAITING THE UNREPENTANT</vt:lpstr>
      <vt:lpstr>HOW CAN I AVOID IT?</vt:lpstr>
      <vt:lpstr>HOW ELSE CAN I AVOID IT?</vt:lpstr>
      <vt:lpstr>WHO DO YOU LOVE MORE?</vt:lpstr>
      <vt:lpstr>SOME FINAL FACTS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2026-07-12T00:16:25Z</dcterms:modified>
</cp:coreProperties>
</file>