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0" autoAdjust="0"/>
    <p:restoredTop sz="93339" autoAdjust="0"/>
  </p:normalViewPr>
  <p:slideViewPr>
    <p:cSldViewPr snapToGrid="0">
      <p:cViewPr varScale="1">
        <p:scale>
          <a:sx n="196" d="100"/>
          <a:sy n="196" d="100"/>
        </p:scale>
        <p:origin x="4404" y="192"/>
      </p:cViewPr>
      <p:guideLst>
        <p:guide orient="horz" pos="1620"/>
        <p:guide pos="2880"/>
      </p:guideLst>
    </p:cSldViewPr>
  </p:slideViewPr>
  <p:notesTextViewPr>
    <p:cViewPr>
      <p:scale>
        <a:sx n="400" d="100"/>
        <a:sy n="4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9c4d14bfb6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9c4d14bfb6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9c4d14bfb6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9c4d14bfb6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9c4d14bfb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9c4d14bfb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9c4d14bfb6_0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9c4d14bfb6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9c4d14bfb6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9c4d14bfb6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9c4d14bfb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9c4d14bfb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9c4d14bfb6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9c4d14bfb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9c4d14bfb6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9c4d14bfb6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9c4d14bfb6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9c4d14bfb6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29c4d14bfb6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29c4d14bfb6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29c4d14bfb6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29c4d14bfb6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9c4d14bfb6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9c4d14bfb6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78925" y="0"/>
            <a:ext cx="9297000" cy="55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dirty="0">
                <a:solidFill>
                  <a:srgbClr val="00FFFF"/>
                </a:solidFill>
              </a:rPr>
              <a:t>5 COSTS TO CONSIDER</a:t>
            </a:r>
            <a:endParaRPr sz="6000" b="1" dirty="0">
              <a:solidFill>
                <a:srgbClr val="00FFFF"/>
              </a:solidFill>
            </a:endParaRPr>
          </a:p>
        </p:txBody>
      </p:sp>
      <p:sp>
        <p:nvSpPr>
          <p:cNvPr id="55" name="Google Shape;55;p13"/>
          <p:cNvSpPr txBox="1">
            <a:spLocks noGrp="1"/>
          </p:cNvSpPr>
          <p:nvPr>
            <p:ph type="subTitle" idx="1"/>
          </p:nvPr>
        </p:nvSpPr>
        <p:spPr>
          <a:xfrm>
            <a:off x="-76500" y="510701"/>
            <a:ext cx="9297000" cy="4632723"/>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sz="2300" b="1" u="sng" dirty="0">
                <a:solidFill>
                  <a:srgbClr val="FFFF00"/>
                </a:solidFill>
              </a:rPr>
              <a:t>Luke 14:25-33</a:t>
            </a:r>
            <a:r>
              <a:rPr lang="en" sz="2300" b="1" dirty="0">
                <a:solidFill>
                  <a:schemeClr val="dk1"/>
                </a:solidFill>
              </a:rPr>
              <a:t> </a:t>
            </a:r>
            <a:r>
              <a:rPr lang="en" sz="2300" dirty="0">
                <a:solidFill>
                  <a:srgbClr val="00FFFF"/>
                </a:solidFill>
              </a:rPr>
              <a:t>(NASB 1995)</a:t>
            </a:r>
            <a:r>
              <a:rPr lang="en" sz="2300" dirty="0">
                <a:solidFill>
                  <a:schemeClr val="dk1"/>
                </a:solidFill>
              </a:rPr>
              <a:t> </a:t>
            </a:r>
            <a:r>
              <a:rPr lang="en" sz="2300" i="1" dirty="0">
                <a:solidFill>
                  <a:schemeClr val="dk1"/>
                </a:solidFill>
              </a:rPr>
              <a:t>“Now large crowds were going along with Him; and He turned and said to them, 26 “If anyone comes to Me, and does not hate his own father and mother and wife and children and brothers and sisters, yes, and even his own life, he cannot be My disciple. 27 Whoever does not carry his own cross and come after Me cannot be My disciple. 28 For which one of you, when he wants to build a tower, does not first sit down and calculate the cost to see if he has enough to complete it? 29 Otherwise, when he has laid a foundation and is not able to finish, all who observe it begin to ridicule him, 30 saying, ‘This man began to build and was not able to finish.’ 31 Or what king, when he sets out to meet another king in battle, will not first sit down and consider whether he is strong enough with ten thousand men to encounter the one coming against him with twenty thousand? 32 Or else, while the other is still far away, he sends a delegation and asks for terms of peace. 33 So then, none of you can be My disciple who does not give up all his own possessions.”</a:t>
            </a:r>
            <a:endParaRPr sz="2300" i="1" dirty="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700" b="1" dirty="0">
                <a:solidFill>
                  <a:srgbClr val="00FFFF"/>
                </a:solidFill>
              </a:rPr>
              <a:t> COST 4 - WHAT DID GOD PAY?</a:t>
            </a:r>
            <a:endParaRPr sz="4700" b="1" dirty="0">
              <a:solidFill>
                <a:srgbClr val="00FFFF"/>
              </a:solidFill>
            </a:endParaRPr>
          </a:p>
        </p:txBody>
      </p:sp>
      <p:sp>
        <p:nvSpPr>
          <p:cNvPr id="109" name="Google Shape;109;p22"/>
          <p:cNvSpPr txBox="1">
            <a:spLocks noGrp="1"/>
          </p:cNvSpPr>
          <p:nvPr>
            <p:ph type="subTitle" idx="1"/>
          </p:nvPr>
        </p:nvSpPr>
        <p:spPr>
          <a:xfrm>
            <a:off x="-145875" y="505837"/>
            <a:ext cx="9363900" cy="4637437"/>
          </a:xfrm>
          <a:prstGeom prst="rect">
            <a:avLst/>
          </a:prstGeom>
        </p:spPr>
        <p:txBody>
          <a:bodyPr spcFirstLastPara="1" wrap="square" lIns="91425" tIns="91425" rIns="91425" bIns="91425" anchor="t" anchorCtr="0">
            <a:noAutofit/>
          </a:bodyPr>
          <a:lstStyle/>
          <a:p>
            <a:pPr marL="457200" lvl="0" indent="-374650" algn="l" rtl="0">
              <a:lnSpc>
                <a:spcPct val="80000"/>
              </a:lnSpc>
              <a:spcBef>
                <a:spcPts val="0"/>
              </a:spcBef>
              <a:spcAft>
                <a:spcPts val="0"/>
              </a:spcAft>
              <a:buClr>
                <a:srgbClr val="FFFF00"/>
              </a:buClr>
              <a:buSzPts val="2300"/>
              <a:buChar char="●"/>
            </a:pPr>
            <a:r>
              <a:rPr lang="en" sz="2300" dirty="0">
                <a:solidFill>
                  <a:srgbClr val="FFFF00"/>
                </a:solidFill>
              </a:rPr>
              <a:t>Jesus did not mention this cost to those large crowds of followers, did He?  At least not in Luke 14.  He said what He said there and I’m sure many of His followers thought that Jesus was asking too much of them.  If they only what He was about to do for them…</a:t>
            </a:r>
            <a:endParaRPr sz="2300" dirty="0">
              <a:solidFill>
                <a:srgbClr val="FFFF00"/>
              </a:solidFill>
            </a:endParaRPr>
          </a:p>
          <a:p>
            <a:pPr marL="457200" lvl="0" indent="-374650" algn="l" rtl="0">
              <a:lnSpc>
                <a:spcPct val="80000"/>
              </a:lnSpc>
              <a:spcBef>
                <a:spcPts val="0"/>
              </a:spcBef>
              <a:spcAft>
                <a:spcPts val="0"/>
              </a:spcAft>
              <a:buClr>
                <a:srgbClr val="FFFF00"/>
              </a:buClr>
              <a:buSzPts val="2300"/>
              <a:buChar char="●"/>
            </a:pPr>
            <a:r>
              <a:rPr lang="en" sz="2300" b="1" u="sng" dirty="0">
                <a:solidFill>
                  <a:srgbClr val="FFFF00"/>
                </a:solidFill>
              </a:rPr>
              <a:t>Ps.49:7-8</a:t>
            </a:r>
            <a:r>
              <a:rPr lang="en" sz="2300" b="1" dirty="0">
                <a:solidFill>
                  <a:schemeClr val="dk1"/>
                </a:solidFill>
              </a:rPr>
              <a:t> </a:t>
            </a:r>
            <a:r>
              <a:rPr lang="en" sz="2300" i="1" dirty="0">
                <a:solidFill>
                  <a:schemeClr val="dk1"/>
                </a:solidFill>
              </a:rPr>
              <a:t>“No man can by any means redeem his brother, or give to God a ransom for him - 8 For </a:t>
            </a:r>
            <a:r>
              <a:rPr lang="en" sz="2300" i="1" u="sng" dirty="0">
                <a:solidFill>
                  <a:schemeClr val="dk1"/>
                </a:solidFill>
              </a:rPr>
              <a:t>the redemption of his soul is costly</a:t>
            </a:r>
            <a:r>
              <a:rPr lang="en" sz="2300" i="1" dirty="0">
                <a:solidFill>
                  <a:schemeClr val="dk1"/>
                </a:solidFill>
              </a:rPr>
              <a:t>, and he should cease trying forever - ”</a:t>
            </a:r>
            <a:endParaRPr sz="2300" i="1" dirty="0">
              <a:solidFill>
                <a:schemeClr val="dk1"/>
              </a:solidFill>
            </a:endParaRPr>
          </a:p>
          <a:p>
            <a:pPr marL="457200" lvl="0" indent="-374650" algn="l" rtl="0">
              <a:lnSpc>
                <a:spcPct val="80000"/>
              </a:lnSpc>
              <a:spcBef>
                <a:spcPts val="0"/>
              </a:spcBef>
              <a:spcAft>
                <a:spcPts val="0"/>
              </a:spcAft>
              <a:buClr>
                <a:srgbClr val="00FFFF"/>
              </a:buClr>
              <a:buSzPts val="2300"/>
              <a:buChar char="●"/>
            </a:pPr>
            <a:r>
              <a:rPr lang="en" sz="2300" dirty="0">
                <a:solidFill>
                  <a:srgbClr val="00FFFF"/>
                </a:solidFill>
              </a:rPr>
              <a:t>How much did it cost God for you and I just to have the PRIVILEGE of being His disciples?</a:t>
            </a:r>
            <a:endParaRPr sz="2300" dirty="0">
              <a:solidFill>
                <a:srgbClr val="00FFFF"/>
              </a:solidFill>
            </a:endParaRPr>
          </a:p>
          <a:p>
            <a:pPr marL="457200" lvl="0" indent="-374650" algn="l" rtl="0">
              <a:lnSpc>
                <a:spcPct val="80000"/>
              </a:lnSpc>
              <a:spcBef>
                <a:spcPts val="0"/>
              </a:spcBef>
              <a:spcAft>
                <a:spcPts val="0"/>
              </a:spcAft>
              <a:buClr>
                <a:srgbClr val="FFFF00"/>
              </a:buClr>
              <a:buSzPts val="2300"/>
              <a:buChar char="●"/>
            </a:pPr>
            <a:r>
              <a:rPr lang="en" sz="2300" b="1" u="sng" dirty="0">
                <a:solidFill>
                  <a:srgbClr val="FFFF00"/>
                </a:solidFill>
              </a:rPr>
              <a:t>1 Pet.1:18-19</a:t>
            </a:r>
            <a:r>
              <a:rPr lang="en" sz="2300" b="1" dirty="0">
                <a:solidFill>
                  <a:schemeClr val="dk1"/>
                </a:solidFill>
              </a:rPr>
              <a:t> </a:t>
            </a:r>
            <a:r>
              <a:rPr lang="en" sz="2300" i="1" dirty="0">
                <a:solidFill>
                  <a:schemeClr val="dk1"/>
                </a:solidFill>
              </a:rPr>
              <a:t>“knowing that you were not redeemed with perishable things like silver or gold from your futile way of life inherited from your forefathers, 19 but </a:t>
            </a:r>
            <a:r>
              <a:rPr lang="en" sz="2300" i="1" u="sng" dirty="0">
                <a:solidFill>
                  <a:schemeClr val="dk1"/>
                </a:solidFill>
              </a:rPr>
              <a:t>with precious blood, as of a lamb unblemished and spotless, the blood of Christ</a:t>
            </a:r>
            <a:r>
              <a:rPr lang="en" sz="2300" i="1" dirty="0">
                <a:solidFill>
                  <a:schemeClr val="dk1"/>
                </a:solidFill>
              </a:rPr>
              <a:t>.”</a:t>
            </a:r>
            <a:endParaRPr sz="2300" i="1" dirty="0">
              <a:solidFill>
                <a:schemeClr val="dk1"/>
              </a:solidFill>
            </a:endParaRPr>
          </a:p>
          <a:p>
            <a:pPr marL="457200" lvl="0" indent="-374650" algn="l" rtl="0">
              <a:lnSpc>
                <a:spcPct val="80000"/>
              </a:lnSpc>
              <a:spcBef>
                <a:spcPts val="0"/>
              </a:spcBef>
              <a:spcAft>
                <a:spcPts val="0"/>
              </a:spcAft>
              <a:buClr>
                <a:srgbClr val="FFFF00"/>
              </a:buClr>
              <a:buSzPts val="2300"/>
              <a:buChar char="●"/>
            </a:pPr>
            <a:r>
              <a:rPr lang="en" sz="2300" b="1" u="sng" dirty="0">
                <a:solidFill>
                  <a:srgbClr val="FFFF00"/>
                </a:solidFill>
              </a:rPr>
              <a:t>Acts 20:28</a:t>
            </a:r>
            <a:r>
              <a:rPr lang="en" sz="2300" b="1" dirty="0">
                <a:solidFill>
                  <a:schemeClr val="dk1"/>
                </a:solidFill>
              </a:rPr>
              <a:t> </a:t>
            </a:r>
            <a:r>
              <a:rPr lang="en" sz="2300" i="1" dirty="0">
                <a:solidFill>
                  <a:schemeClr val="dk1"/>
                </a:solidFill>
              </a:rPr>
              <a:t>“Be on guard for yourselves and for all the flock, among which the Holy Spirit has made you overseers, to shepherd the church of God </a:t>
            </a:r>
            <a:r>
              <a:rPr lang="en" sz="2300" i="1" u="sng" dirty="0">
                <a:solidFill>
                  <a:schemeClr val="dk1"/>
                </a:solidFill>
              </a:rPr>
              <a:t>which He purchased with His own blood</a:t>
            </a:r>
            <a:r>
              <a:rPr lang="en" sz="2300" i="1" dirty="0">
                <a:solidFill>
                  <a:schemeClr val="dk1"/>
                </a:solidFill>
              </a:rPr>
              <a:t>.”</a:t>
            </a:r>
            <a:endParaRPr sz="23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100" b="1">
                <a:solidFill>
                  <a:srgbClr val="00FFFF"/>
                </a:solidFill>
              </a:rPr>
              <a:t> </a:t>
            </a:r>
            <a:r>
              <a:rPr lang="en" sz="5000" b="1">
                <a:solidFill>
                  <a:srgbClr val="00FFFF"/>
                </a:solidFill>
              </a:rPr>
              <a:t>“BOUGHT WITH A PRICE”</a:t>
            </a:r>
            <a:endParaRPr sz="5000" b="1">
              <a:solidFill>
                <a:srgbClr val="00FFFF"/>
              </a:solidFill>
            </a:endParaRPr>
          </a:p>
        </p:txBody>
      </p:sp>
      <p:sp>
        <p:nvSpPr>
          <p:cNvPr id="115" name="Google Shape;115;p23"/>
          <p:cNvSpPr txBox="1">
            <a:spLocks noGrp="1"/>
          </p:cNvSpPr>
          <p:nvPr>
            <p:ph type="subTitle" idx="1"/>
          </p:nvPr>
        </p:nvSpPr>
        <p:spPr>
          <a:xfrm>
            <a:off x="-145875" y="535021"/>
            <a:ext cx="9289875" cy="4608254"/>
          </a:xfrm>
          <a:prstGeom prst="rect">
            <a:avLst/>
          </a:prstGeom>
        </p:spPr>
        <p:txBody>
          <a:bodyPr spcFirstLastPara="1" wrap="square" lIns="91425" tIns="91425" rIns="91425" bIns="91425" anchor="t" anchorCtr="0">
            <a:noAutofit/>
          </a:bodyPr>
          <a:lstStyle/>
          <a:p>
            <a:pPr marL="457200" lvl="0" indent="-381000" algn="l" rtl="0">
              <a:lnSpc>
                <a:spcPct val="80000"/>
              </a:lnSpc>
              <a:spcBef>
                <a:spcPts val="0"/>
              </a:spcBef>
              <a:spcAft>
                <a:spcPts val="0"/>
              </a:spcAft>
              <a:buClr>
                <a:srgbClr val="FFFF00"/>
              </a:buClr>
              <a:buSzPts val="2400"/>
              <a:buChar char="●"/>
            </a:pPr>
            <a:r>
              <a:rPr lang="en" sz="2400" b="1" u="sng" dirty="0">
                <a:solidFill>
                  <a:srgbClr val="FFFF00"/>
                </a:solidFill>
              </a:rPr>
              <a:t>1 Cor.6:18-20</a:t>
            </a:r>
            <a:r>
              <a:rPr lang="en" sz="2400" b="1" dirty="0">
                <a:solidFill>
                  <a:srgbClr val="FFFF00"/>
                </a:solidFill>
              </a:rPr>
              <a:t> </a:t>
            </a:r>
            <a:r>
              <a:rPr lang="en" sz="2400" i="1" dirty="0">
                <a:solidFill>
                  <a:schemeClr val="dk1"/>
                </a:solidFill>
              </a:rPr>
              <a:t>“Flee immorality. Every other sin that a man commits is outside the body, but the immoral man sins against his own body. 19 Or do you not know that your body is a temple of the Holy Spirit who is in you, whom you have from God, and that </a:t>
            </a:r>
            <a:r>
              <a:rPr lang="en" sz="2400" i="1" u="sng" dirty="0">
                <a:solidFill>
                  <a:schemeClr val="dk1"/>
                </a:solidFill>
              </a:rPr>
              <a:t>you are not your own</a:t>
            </a:r>
            <a:r>
              <a:rPr lang="en" sz="2400" i="1" dirty="0">
                <a:solidFill>
                  <a:schemeClr val="dk1"/>
                </a:solidFill>
              </a:rPr>
              <a:t>? 20 </a:t>
            </a:r>
            <a:r>
              <a:rPr lang="en" sz="2400" i="1" u="sng" dirty="0">
                <a:solidFill>
                  <a:schemeClr val="dk1"/>
                </a:solidFill>
              </a:rPr>
              <a:t>For you have been bought with a price</a:t>
            </a:r>
            <a:r>
              <a:rPr lang="en" sz="2400" i="1" dirty="0">
                <a:solidFill>
                  <a:schemeClr val="dk1"/>
                </a:solidFill>
              </a:rPr>
              <a:t>: therefore glorify God in your body.”</a:t>
            </a:r>
            <a:r>
              <a:rPr lang="en" sz="2400" dirty="0">
                <a:solidFill>
                  <a:srgbClr val="FFFF00"/>
                </a:solidFill>
              </a:rPr>
              <a:t>  </a:t>
            </a:r>
            <a:r>
              <a:rPr lang="en" sz="2400" dirty="0">
                <a:solidFill>
                  <a:srgbClr val="00FFFF"/>
                </a:solidFill>
              </a:rPr>
              <a:t>Thinking about the high price of our salvation should keep us from wanting to sin.  We are not even to consider our bodies as “ours” anymore.</a:t>
            </a:r>
            <a:endParaRPr sz="2400" dirty="0">
              <a:solidFill>
                <a:srgbClr val="00FFFF"/>
              </a:solidFill>
            </a:endParaRPr>
          </a:p>
          <a:p>
            <a:pPr marL="457200" lvl="0" indent="-381000" algn="l" rtl="0">
              <a:lnSpc>
                <a:spcPct val="80000"/>
              </a:lnSpc>
              <a:spcBef>
                <a:spcPts val="0"/>
              </a:spcBef>
              <a:spcAft>
                <a:spcPts val="0"/>
              </a:spcAft>
              <a:buClr>
                <a:srgbClr val="FFFF00"/>
              </a:buClr>
              <a:buSzPts val="2400"/>
              <a:buChar char="●"/>
            </a:pPr>
            <a:r>
              <a:rPr lang="en" sz="2400" b="1" u="sng" dirty="0">
                <a:solidFill>
                  <a:srgbClr val="FFFF00"/>
                </a:solidFill>
              </a:rPr>
              <a:t>1 Cor.7:21-23</a:t>
            </a:r>
            <a:r>
              <a:rPr lang="en" sz="2400" b="1" dirty="0">
                <a:solidFill>
                  <a:srgbClr val="FFFF00"/>
                </a:solidFill>
              </a:rPr>
              <a:t> </a:t>
            </a:r>
            <a:r>
              <a:rPr lang="en" sz="2400" i="1" dirty="0">
                <a:solidFill>
                  <a:schemeClr val="dk1"/>
                </a:solidFill>
              </a:rPr>
              <a:t>“Were you called while a slave? Do not worry about it; but if you are able also to become free, rather do that. 22 For he who was called in the Lord while a slave, is the Lord’s freedman; likewise he who was called while free, is Christ’s slave. 23 </a:t>
            </a:r>
            <a:r>
              <a:rPr lang="en" sz="2400" i="1" u="sng" dirty="0">
                <a:solidFill>
                  <a:schemeClr val="dk1"/>
                </a:solidFill>
              </a:rPr>
              <a:t>You were bought with a price</a:t>
            </a:r>
            <a:r>
              <a:rPr lang="en" sz="2400" i="1" dirty="0">
                <a:solidFill>
                  <a:schemeClr val="dk1"/>
                </a:solidFill>
              </a:rPr>
              <a:t>; do not become slaves of men.”</a:t>
            </a:r>
            <a:r>
              <a:rPr lang="en" sz="2400" dirty="0">
                <a:solidFill>
                  <a:srgbClr val="FFFF00"/>
                </a:solidFill>
              </a:rPr>
              <a:t>  </a:t>
            </a:r>
            <a:r>
              <a:rPr lang="en" sz="2400" dirty="0">
                <a:solidFill>
                  <a:srgbClr val="00FFFF"/>
                </a:solidFill>
              </a:rPr>
              <a:t>Thinking about the high price of our salvation should make us want to please GOD, rather than men or the devil.</a:t>
            </a:r>
            <a:endParaRPr sz="24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45800" y="0"/>
            <a:ext cx="9363900" cy="43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200" b="1">
                <a:solidFill>
                  <a:srgbClr val="00FFFF"/>
                </a:solidFill>
              </a:rPr>
              <a:t>COST 5 - </a:t>
            </a:r>
            <a:r>
              <a:rPr lang="en" sz="4200" b="1" u="sng">
                <a:solidFill>
                  <a:srgbClr val="00FFFF"/>
                </a:solidFill>
              </a:rPr>
              <a:t>NOT</a:t>
            </a:r>
            <a:r>
              <a:rPr lang="en" sz="4200" b="1">
                <a:solidFill>
                  <a:srgbClr val="00FFFF"/>
                </a:solidFill>
              </a:rPr>
              <a:t> FOLLOWING JESUS!</a:t>
            </a:r>
            <a:endParaRPr sz="4100" b="1">
              <a:solidFill>
                <a:srgbClr val="00FFFF"/>
              </a:solidFill>
            </a:endParaRPr>
          </a:p>
        </p:txBody>
      </p:sp>
      <p:sp>
        <p:nvSpPr>
          <p:cNvPr id="121" name="Google Shape;121;p24"/>
          <p:cNvSpPr txBox="1">
            <a:spLocks noGrp="1"/>
          </p:cNvSpPr>
          <p:nvPr>
            <p:ph type="subTitle" idx="1"/>
          </p:nvPr>
        </p:nvSpPr>
        <p:spPr>
          <a:xfrm>
            <a:off x="-189689" y="671209"/>
            <a:ext cx="9407714" cy="4472216"/>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The last cost I want us to consider today is the cost of NOT being a disciple of Jesus Christ.  Some may think Jesus did not mention this cost in our scripture reading.  But I believe He did, if you know where to look.</a:t>
            </a:r>
            <a:endParaRPr sz="2100" dirty="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b="1" u="sng" dirty="0">
                <a:solidFill>
                  <a:srgbClr val="FFFF00"/>
                </a:solidFill>
              </a:rPr>
              <a:t>Luke 14:31-32</a:t>
            </a:r>
            <a:r>
              <a:rPr lang="en" sz="2100" b="1" dirty="0">
                <a:solidFill>
                  <a:srgbClr val="FFFF00"/>
                </a:solidFill>
              </a:rPr>
              <a:t> </a:t>
            </a:r>
            <a:r>
              <a:rPr lang="en" sz="2100" i="1" dirty="0">
                <a:solidFill>
                  <a:schemeClr val="dk1"/>
                </a:solidFill>
              </a:rPr>
              <a:t>“Or what king, </a:t>
            </a:r>
            <a:r>
              <a:rPr lang="en" sz="2100" i="1" u="sng" dirty="0">
                <a:solidFill>
                  <a:schemeClr val="dk1"/>
                </a:solidFill>
              </a:rPr>
              <a:t>when he sets out to meet another king in battle</a:t>
            </a:r>
            <a:r>
              <a:rPr lang="en" sz="2100" i="1" dirty="0">
                <a:solidFill>
                  <a:schemeClr val="dk1"/>
                </a:solidFill>
              </a:rPr>
              <a:t>, will not first sit down and </a:t>
            </a:r>
            <a:r>
              <a:rPr lang="en" sz="2100" i="1" u="sng" dirty="0">
                <a:solidFill>
                  <a:schemeClr val="dk1"/>
                </a:solidFill>
              </a:rPr>
              <a:t>consider whether he is strong enough</a:t>
            </a:r>
            <a:r>
              <a:rPr lang="en" sz="2100" i="1" dirty="0">
                <a:solidFill>
                  <a:schemeClr val="dk1"/>
                </a:solidFill>
              </a:rPr>
              <a:t> with ten thousand men to encounter </a:t>
            </a:r>
            <a:r>
              <a:rPr lang="en" sz="2100" i="1" u="sng" dirty="0">
                <a:solidFill>
                  <a:schemeClr val="dk1"/>
                </a:solidFill>
              </a:rPr>
              <a:t>the one coming against him</a:t>
            </a:r>
            <a:r>
              <a:rPr lang="en" sz="2100" i="1" dirty="0">
                <a:solidFill>
                  <a:schemeClr val="dk1"/>
                </a:solidFill>
              </a:rPr>
              <a:t> with twenty thousand? 32 Or else, </a:t>
            </a:r>
            <a:r>
              <a:rPr lang="en" sz="2100" i="1" u="sng" dirty="0">
                <a:solidFill>
                  <a:schemeClr val="dk1"/>
                </a:solidFill>
              </a:rPr>
              <a:t>while the other is still far away</a:t>
            </a:r>
            <a:r>
              <a:rPr lang="en" sz="2100" i="1" dirty="0">
                <a:solidFill>
                  <a:schemeClr val="dk1"/>
                </a:solidFill>
              </a:rPr>
              <a:t>, </a:t>
            </a:r>
            <a:r>
              <a:rPr lang="en" sz="2100" i="1" u="sng" dirty="0">
                <a:solidFill>
                  <a:schemeClr val="dk1"/>
                </a:solidFill>
              </a:rPr>
              <a:t>he sends a delegation and asks for terms of peace</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Do we realize what Jesus is saying here?  Why bring up the example of an army coming against us, and considering if you have any chance of repelling it?  Whose army is coming?</a:t>
            </a:r>
            <a:endParaRPr sz="2100" i="1" dirty="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b="1" u="sng" dirty="0">
                <a:solidFill>
                  <a:srgbClr val="FFFF00"/>
                </a:solidFill>
              </a:rPr>
              <a:t>Matt.16:27</a:t>
            </a:r>
            <a:r>
              <a:rPr lang="en" sz="2100" b="1" dirty="0">
                <a:solidFill>
                  <a:srgbClr val="FFFF00"/>
                </a:solidFill>
              </a:rPr>
              <a:t> </a:t>
            </a:r>
            <a:r>
              <a:rPr lang="en" sz="2100" i="1" dirty="0">
                <a:solidFill>
                  <a:schemeClr val="dk1"/>
                </a:solidFill>
              </a:rPr>
              <a:t>“For the Son of Man is going to come in the glory of His Father with His angels, and will then repay every man according to his deeds.”</a:t>
            </a:r>
            <a:r>
              <a:rPr lang="en" sz="2100" dirty="0">
                <a:solidFill>
                  <a:srgbClr val="FFFF00"/>
                </a:solidFill>
              </a:rPr>
              <a:t> (</a:t>
            </a:r>
            <a:r>
              <a:rPr lang="en" sz="2100" b="1" u="sng" dirty="0">
                <a:solidFill>
                  <a:srgbClr val="FFFF00"/>
                </a:solidFill>
              </a:rPr>
              <a:t>Jude 14-15</a:t>
            </a:r>
            <a:r>
              <a:rPr lang="en" sz="2100" b="1" dirty="0">
                <a:solidFill>
                  <a:srgbClr val="FFFF00"/>
                </a:solidFill>
              </a:rPr>
              <a:t> </a:t>
            </a:r>
            <a:r>
              <a:rPr lang="en" sz="2100" dirty="0">
                <a:solidFill>
                  <a:srgbClr val="FFFF00"/>
                </a:solidFill>
              </a:rPr>
              <a:t>also)</a:t>
            </a:r>
            <a:endParaRPr sz="2100" dirty="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b="1" u="sng" dirty="0">
                <a:solidFill>
                  <a:srgbClr val="FFFF00"/>
                </a:solidFill>
              </a:rPr>
              <a:t>2 Thess.1:7-8</a:t>
            </a:r>
            <a:r>
              <a:rPr lang="en" sz="2100" b="1" dirty="0">
                <a:solidFill>
                  <a:srgbClr val="FFFF00"/>
                </a:solidFill>
              </a:rPr>
              <a:t> </a:t>
            </a:r>
            <a:r>
              <a:rPr lang="en" sz="2100" i="1" dirty="0">
                <a:solidFill>
                  <a:schemeClr val="dk1"/>
                </a:solidFill>
              </a:rPr>
              <a:t>“the Lord Jesus will be revealed from heaven with His mighty angels in flaming fire, 8 dealing out retribution to those who do not know God and to those who do not obey the gospel of our Lord Jesus.”</a:t>
            </a:r>
            <a:endParaRPr sz="21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45800" y="0"/>
            <a:ext cx="9363900" cy="43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 </a:t>
            </a:r>
            <a:r>
              <a:rPr lang="en" sz="4200" b="1">
                <a:solidFill>
                  <a:srgbClr val="00FFFF"/>
                </a:solidFill>
              </a:rPr>
              <a:t>ASK FOR TERMS OF PEACE NOW!</a:t>
            </a:r>
            <a:endParaRPr sz="4100" b="1">
              <a:solidFill>
                <a:srgbClr val="00FFFF"/>
              </a:solidFill>
            </a:endParaRPr>
          </a:p>
        </p:txBody>
      </p:sp>
      <p:sp>
        <p:nvSpPr>
          <p:cNvPr id="127" name="Google Shape;127;p25"/>
          <p:cNvSpPr txBox="1">
            <a:spLocks noGrp="1"/>
          </p:cNvSpPr>
          <p:nvPr>
            <p:ph type="subTitle" idx="1"/>
          </p:nvPr>
        </p:nvSpPr>
        <p:spPr>
          <a:xfrm>
            <a:off x="-78925" y="401325"/>
            <a:ext cx="9222925" cy="4742100"/>
          </a:xfrm>
          <a:prstGeom prst="rect">
            <a:avLst/>
          </a:prstGeom>
        </p:spPr>
        <p:txBody>
          <a:bodyPr spcFirstLastPara="1" wrap="square" lIns="91425" tIns="91425" rIns="91425" bIns="91425" anchor="t" anchorCtr="0">
            <a:noAutofit/>
          </a:bodyPr>
          <a:lstStyle/>
          <a:p>
            <a:pPr marL="0" lvl="0" indent="0" algn="l" rtl="0">
              <a:lnSpc>
                <a:spcPct val="80000"/>
              </a:lnSpc>
              <a:spcBef>
                <a:spcPts val="0"/>
              </a:spcBef>
              <a:spcAft>
                <a:spcPts val="0"/>
              </a:spcAft>
              <a:buNone/>
            </a:pPr>
            <a:r>
              <a:rPr lang="en" sz="1800" b="1" u="sng" dirty="0">
                <a:solidFill>
                  <a:srgbClr val="FFFF00"/>
                </a:solidFill>
              </a:rPr>
              <a:t>Rev.19:11-21</a:t>
            </a:r>
            <a:r>
              <a:rPr lang="en" sz="1800" b="1" dirty="0">
                <a:solidFill>
                  <a:srgbClr val="FFFF00"/>
                </a:solidFill>
              </a:rPr>
              <a:t> </a:t>
            </a:r>
            <a:r>
              <a:rPr lang="en" sz="1800" i="1" dirty="0">
                <a:solidFill>
                  <a:schemeClr val="dk1"/>
                </a:solidFill>
              </a:rPr>
              <a:t>“And I saw heaven opened, and behold, a white horse, and He who sat on it is called Faithful and True, and in righteousness He judges and wages war. 12 His eyes are a flame of fire, and on His head are many diadems; and He has a name written on Him which no one knows except Himself. 13 He is clothed with a robe dipped in blood, and His name is called The Word of God. 14 And the armies which are in heaven, clothed in fine linen, white and clean, were following Him on white horses. 15 From His mouth comes a sharp sword, so that with it He may strike down the nations, and He will rule them with a rod of iron; and He treads the wine press of the fierce wrath of God, the Almighty. 16 And on His robe and on His thigh He has a name written, “KING OF KINGS, AND LORD OF LORDS.” 17 Then I saw an angel standing in the sun, and he cried out with a loud voice, saying to all the birds which fly in midheaven, “Come, assemble for the great supper of God, 18 so that you may eat the flesh of kings and the flesh of commanders and the flesh of mighty men and the flesh of horses and of those who sit on them and the flesh of all men, both free men and slaves, and small and great.” 19 And I saw the beast and the kings of the earth and their armies assembled to make war against Him who sat on the horse and against His army. 20 And the beast was seized, and with him the false prophet who performed the signs in his presence, by which he deceived those who had received the mark of the beast and those who worshiped his image; these two were thrown alive into the lake of fire which burns with brimstone. 21 And the rest were killed with the sword which came from the mouth of Him who sat on the horse, and all the birds were filled with their flesh.”</a:t>
            </a:r>
            <a:r>
              <a:rPr lang="en" sz="1800" dirty="0">
                <a:solidFill>
                  <a:srgbClr val="FFFF00"/>
                </a:solidFill>
              </a:rPr>
              <a:t> </a:t>
            </a:r>
            <a:r>
              <a:rPr lang="en" sz="1800" dirty="0">
                <a:solidFill>
                  <a:srgbClr val="00FFFF"/>
                </a:solidFill>
              </a:rPr>
              <a:t>Can </a:t>
            </a:r>
            <a:r>
              <a:rPr lang="en" sz="1800" b="1" dirty="0">
                <a:solidFill>
                  <a:srgbClr val="FFFF00"/>
                </a:solidFill>
              </a:rPr>
              <a:t>you</a:t>
            </a:r>
            <a:r>
              <a:rPr lang="en" sz="1800" dirty="0">
                <a:solidFill>
                  <a:srgbClr val="00FFFF"/>
                </a:solidFill>
              </a:rPr>
              <a:t> bear the cost of </a:t>
            </a:r>
            <a:r>
              <a:rPr lang="en" sz="1800" b="1" u="sng" dirty="0">
                <a:solidFill>
                  <a:srgbClr val="FFFF00"/>
                </a:solidFill>
              </a:rPr>
              <a:t>NOT</a:t>
            </a:r>
            <a:r>
              <a:rPr lang="en" sz="1800" dirty="0">
                <a:solidFill>
                  <a:srgbClr val="00FFFF"/>
                </a:solidFill>
              </a:rPr>
              <a:t> being His disciple?</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78925" y="0"/>
            <a:ext cx="9297000" cy="47665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dirty="0">
                <a:solidFill>
                  <a:srgbClr val="00FFFF"/>
                </a:solidFill>
              </a:rPr>
              <a:t>HOW TO LOSE FOLLOWERS!</a:t>
            </a:r>
            <a:endParaRPr sz="5000" b="1" dirty="0">
              <a:solidFill>
                <a:srgbClr val="00FFFF"/>
              </a:solidFill>
            </a:endParaRPr>
          </a:p>
        </p:txBody>
      </p:sp>
      <p:sp>
        <p:nvSpPr>
          <p:cNvPr id="61" name="Google Shape;61;p14"/>
          <p:cNvSpPr txBox="1">
            <a:spLocks noGrp="1"/>
          </p:cNvSpPr>
          <p:nvPr>
            <p:ph type="subTitle" idx="1"/>
          </p:nvPr>
        </p:nvSpPr>
        <p:spPr>
          <a:xfrm>
            <a:off x="-145800" y="476655"/>
            <a:ext cx="9397500" cy="4666870"/>
          </a:xfrm>
          <a:prstGeom prst="rect">
            <a:avLst/>
          </a:prstGeom>
        </p:spPr>
        <p:txBody>
          <a:bodyPr spcFirstLastPara="1" wrap="square" lIns="91425" tIns="91425" rIns="91425" bIns="91425" anchor="t" anchorCtr="0">
            <a:noAutofit/>
          </a:bodyPr>
          <a:lstStyle/>
          <a:p>
            <a:pPr marL="457200" lvl="0" indent="-387350" algn="l" rtl="0">
              <a:lnSpc>
                <a:spcPct val="80000"/>
              </a:lnSpc>
              <a:spcBef>
                <a:spcPts val="0"/>
              </a:spcBef>
              <a:spcAft>
                <a:spcPts val="0"/>
              </a:spcAft>
              <a:buClr>
                <a:srgbClr val="FFFF00"/>
              </a:buClr>
              <a:buSzPts val="2500"/>
              <a:buChar char="●"/>
            </a:pPr>
            <a:r>
              <a:rPr lang="en" sz="2500" dirty="0">
                <a:solidFill>
                  <a:srgbClr val="FFFF00"/>
                </a:solidFill>
              </a:rPr>
              <a:t>The context - Jesus is EXTREMELY popular at this point.  It says “large crowds” are traveling with Him!</a:t>
            </a:r>
            <a:endParaRPr sz="2500" dirty="0">
              <a:solidFill>
                <a:srgbClr val="FFFF00"/>
              </a:solidFill>
            </a:endParaRPr>
          </a:p>
          <a:p>
            <a:pPr marL="457200" lvl="0" indent="-387350" algn="l" rtl="0">
              <a:lnSpc>
                <a:spcPct val="80000"/>
              </a:lnSpc>
              <a:spcBef>
                <a:spcPts val="0"/>
              </a:spcBef>
              <a:spcAft>
                <a:spcPts val="0"/>
              </a:spcAft>
              <a:buClr>
                <a:schemeClr val="dk1"/>
              </a:buClr>
              <a:buSzPts val="2500"/>
              <a:buChar char="●"/>
            </a:pPr>
            <a:r>
              <a:rPr lang="en" sz="2500" dirty="0">
                <a:solidFill>
                  <a:schemeClr val="dk1"/>
                </a:solidFill>
              </a:rPr>
              <a:t>And yet it is at this point that Jesus teaches, not the multitudes, not the Pharisees and the scribes - but instead He turns to those traveling with Him, and tells them HOW HARD being His disciple is going to be!  Jesus wasn’t trying to win any popularity contests, was He?</a:t>
            </a:r>
            <a:endParaRPr sz="2500" dirty="0">
              <a:solidFill>
                <a:schemeClr val="dk1"/>
              </a:solidFill>
            </a:endParaRPr>
          </a:p>
          <a:p>
            <a:pPr marL="457200" lvl="0" indent="-387350" algn="l" rtl="0">
              <a:lnSpc>
                <a:spcPct val="80000"/>
              </a:lnSpc>
              <a:spcBef>
                <a:spcPts val="0"/>
              </a:spcBef>
              <a:spcAft>
                <a:spcPts val="0"/>
              </a:spcAft>
              <a:buClr>
                <a:srgbClr val="FFFF00"/>
              </a:buClr>
              <a:buSzPts val="2500"/>
              <a:buChar char="●"/>
            </a:pPr>
            <a:r>
              <a:rPr lang="en" sz="2500" dirty="0">
                <a:solidFill>
                  <a:srgbClr val="FFFF00"/>
                </a:solidFill>
              </a:rPr>
              <a:t>A </a:t>
            </a:r>
            <a:r>
              <a:rPr lang="en" sz="2500" i="1" dirty="0">
                <a:solidFill>
                  <a:schemeClr val="dk1"/>
                </a:solidFill>
              </a:rPr>
              <a:t>“disciple”</a:t>
            </a:r>
            <a:r>
              <a:rPr lang="en" sz="2500" dirty="0">
                <a:solidFill>
                  <a:srgbClr val="FFFF00"/>
                </a:solidFill>
              </a:rPr>
              <a:t> is ANY faithful follower of Christ - a Christian.  Pointing this out because some state that what we have in </a:t>
            </a:r>
            <a:r>
              <a:rPr lang="en" sz="2500" b="1" u="sng" dirty="0">
                <a:solidFill>
                  <a:srgbClr val="FFFF00"/>
                </a:solidFill>
              </a:rPr>
              <a:t>Luke 14</a:t>
            </a:r>
            <a:r>
              <a:rPr lang="en" sz="2500" b="1" dirty="0">
                <a:solidFill>
                  <a:srgbClr val="FFFF00"/>
                </a:solidFill>
              </a:rPr>
              <a:t> </a:t>
            </a:r>
            <a:r>
              <a:rPr lang="en" sz="2500" dirty="0">
                <a:solidFill>
                  <a:srgbClr val="FFFF00"/>
                </a:solidFill>
              </a:rPr>
              <a:t>is a separate category of believers.  But in </a:t>
            </a:r>
            <a:r>
              <a:rPr lang="en" sz="2500" b="1" u="sng" dirty="0">
                <a:solidFill>
                  <a:srgbClr val="FFFF00"/>
                </a:solidFill>
              </a:rPr>
              <a:t>Matt.28 </a:t>
            </a:r>
            <a:r>
              <a:rPr lang="en" sz="2500" dirty="0">
                <a:solidFill>
                  <a:srgbClr val="FFFF00"/>
                </a:solidFill>
              </a:rPr>
              <a:t>the apostles are told to </a:t>
            </a:r>
            <a:r>
              <a:rPr lang="en" sz="2500" i="1" dirty="0">
                <a:solidFill>
                  <a:schemeClr val="dk1"/>
                </a:solidFill>
              </a:rPr>
              <a:t>“make disciples”</a:t>
            </a:r>
            <a:r>
              <a:rPr lang="en" sz="2500" dirty="0">
                <a:solidFill>
                  <a:srgbClr val="FFFF00"/>
                </a:solidFill>
              </a:rPr>
              <a:t>.  And in Acts the word </a:t>
            </a:r>
            <a:r>
              <a:rPr lang="en" sz="2500" i="1" dirty="0">
                <a:solidFill>
                  <a:schemeClr val="dk1"/>
                </a:solidFill>
              </a:rPr>
              <a:t>“disciples”</a:t>
            </a:r>
            <a:r>
              <a:rPr lang="en" sz="2500" dirty="0">
                <a:solidFill>
                  <a:srgbClr val="FFFF00"/>
                </a:solidFill>
              </a:rPr>
              <a:t> always refers to ALL Christians.</a:t>
            </a:r>
            <a:endParaRPr sz="2500" dirty="0">
              <a:solidFill>
                <a:srgbClr val="FFFF00"/>
              </a:solidFill>
            </a:endParaRPr>
          </a:p>
          <a:p>
            <a:pPr marL="457200" lvl="0" indent="-387350" algn="l" rtl="0">
              <a:lnSpc>
                <a:spcPct val="80000"/>
              </a:lnSpc>
              <a:spcBef>
                <a:spcPts val="0"/>
              </a:spcBef>
              <a:spcAft>
                <a:spcPts val="0"/>
              </a:spcAft>
              <a:buClr>
                <a:srgbClr val="00FFFF"/>
              </a:buClr>
              <a:buSzPts val="2500"/>
              <a:buChar char="●"/>
            </a:pPr>
            <a:r>
              <a:rPr lang="en" sz="2500" dirty="0">
                <a:solidFill>
                  <a:srgbClr val="00FFFF"/>
                </a:solidFill>
              </a:rPr>
              <a:t>Whether you are a new Christian, or you have been one for 50+ years, or you are considering becoming a Christian - this lesson is for you to know what you are signing up for!</a:t>
            </a:r>
            <a:endParaRPr sz="25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dirty="0">
                <a:solidFill>
                  <a:srgbClr val="00FFFF"/>
                </a:solidFill>
              </a:rPr>
              <a:t>  </a:t>
            </a:r>
            <a:r>
              <a:rPr lang="en" sz="4900" b="1" dirty="0">
                <a:solidFill>
                  <a:srgbClr val="00FFFF"/>
                </a:solidFill>
              </a:rPr>
              <a:t>COST 1- OUR POSSESSIONS</a:t>
            </a:r>
            <a:endParaRPr sz="4900" b="1" dirty="0">
              <a:solidFill>
                <a:srgbClr val="00FFFF"/>
              </a:solidFill>
            </a:endParaRPr>
          </a:p>
        </p:txBody>
      </p:sp>
      <p:sp>
        <p:nvSpPr>
          <p:cNvPr id="67" name="Google Shape;67;p15"/>
          <p:cNvSpPr txBox="1">
            <a:spLocks noGrp="1"/>
          </p:cNvSpPr>
          <p:nvPr>
            <p:ph type="subTitle" idx="1"/>
          </p:nvPr>
        </p:nvSpPr>
        <p:spPr>
          <a:xfrm>
            <a:off x="-76500" y="457500"/>
            <a:ext cx="9297000" cy="4686000"/>
          </a:xfrm>
          <a:prstGeom prst="rect">
            <a:avLst/>
          </a:prstGeom>
        </p:spPr>
        <p:txBody>
          <a:bodyPr spcFirstLastPara="1" wrap="square" lIns="91425" tIns="91425" rIns="91425" bIns="91425" anchor="t" anchorCtr="0">
            <a:noAutofit/>
          </a:bodyPr>
          <a:lstStyle/>
          <a:p>
            <a:pPr marL="457200" lvl="0" indent="-387350" algn="l" rtl="0">
              <a:lnSpc>
                <a:spcPct val="80000"/>
              </a:lnSpc>
              <a:spcBef>
                <a:spcPts val="0"/>
              </a:spcBef>
              <a:spcAft>
                <a:spcPts val="0"/>
              </a:spcAft>
              <a:buClr>
                <a:srgbClr val="FFFF00"/>
              </a:buClr>
              <a:buSzPts val="2500"/>
              <a:buChar char="●"/>
            </a:pPr>
            <a:r>
              <a:rPr lang="en" sz="2500" dirty="0">
                <a:solidFill>
                  <a:srgbClr val="FFFF00"/>
                </a:solidFill>
              </a:rPr>
              <a:t>I want to address these in the reverse order that Jesus lists them because, for me at least, the later ones seem easier to give up.</a:t>
            </a:r>
            <a:endParaRPr sz="2500" dirty="0">
              <a:solidFill>
                <a:srgbClr val="FFFF00"/>
              </a:solidFill>
            </a:endParaRPr>
          </a:p>
          <a:p>
            <a:pPr marL="457200" lvl="0" indent="-387350" algn="l" rtl="0">
              <a:lnSpc>
                <a:spcPct val="80000"/>
              </a:lnSpc>
              <a:spcBef>
                <a:spcPts val="0"/>
              </a:spcBef>
              <a:spcAft>
                <a:spcPts val="0"/>
              </a:spcAft>
              <a:buClr>
                <a:srgbClr val="FFFF00"/>
              </a:buClr>
              <a:buSzPts val="2500"/>
              <a:buChar char="●"/>
            </a:pPr>
            <a:r>
              <a:rPr lang="en" sz="2500" b="1" u="sng" dirty="0">
                <a:solidFill>
                  <a:srgbClr val="FFFF00"/>
                </a:solidFill>
              </a:rPr>
              <a:t>Luke 14:33</a:t>
            </a:r>
            <a:r>
              <a:rPr lang="en" sz="2500" b="1" dirty="0">
                <a:solidFill>
                  <a:srgbClr val="00FFFF"/>
                </a:solidFill>
              </a:rPr>
              <a:t> </a:t>
            </a:r>
            <a:r>
              <a:rPr lang="en" sz="2500" i="1" dirty="0">
                <a:solidFill>
                  <a:schemeClr val="dk1"/>
                </a:solidFill>
              </a:rPr>
              <a:t>“So then, none of you can be My disciple who does not give up all his own possessions.”</a:t>
            </a:r>
            <a:endParaRPr sz="2500" i="1" dirty="0">
              <a:solidFill>
                <a:schemeClr val="dk1"/>
              </a:solidFill>
            </a:endParaRPr>
          </a:p>
          <a:p>
            <a:pPr marL="457200" lvl="0" indent="-387350" algn="l" rtl="0">
              <a:lnSpc>
                <a:spcPct val="80000"/>
              </a:lnSpc>
              <a:spcBef>
                <a:spcPts val="0"/>
              </a:spcBef>
              <a:spcAft>
                <a:spcPts val="0"/>
              </a:spcAft>
              <a:buClr>
                <a:srgbClr val="00FFFF"/>
              </a:buClr>
              <a:buSzPts val="2500"/>
              <a:buChar char="●"/>
            </a:pPr>
            <a:r>
              <a:rPr lang="en" sz="2500" dirty="0">
                <a:solidFill>
                  <a:srgbClr val="00FFFF"/>
                </a:solidFill>
              </a:rPr>
              <a:t>Just imagine being in that crowd when Jesus told you this.  How many may have left Jesus after this statement?</a:t>
            </a:r>
            <a:endParaRPr sz="2500" dirty="0">
              <a:solidFill>
                <a:srgbClr val="00FFFF"/>
              </a:solidFill>
            </a:endParaRPr>
          </a:p>
          <a:p>
            <a:pPr marL="457200" lvl="0" indent="-387350" algn="l" rtl="0">
              <a:lnSpc>
                <a:spcPct val="80000"/>
              </a:lnSpc>
              <a:spcBef>
                <a:spcPts val="0"/>
              </a:spcBef>
              <a:spcAft>
                <a:spcPts val="0"/>
              </a:spcAft>
              <a:buClr>
                <a:srgbClr val="FFFF00"/>
              </a:buClr>
              <a:buSzPts val="2500"/>
              <a:buChar char="●"/>
            </a:pPr>
            <a:r>
              <a:rPr lang="en" sz="2500" b="1" u="sng" dirty="0">
                <a:solidFill>
                  <a:srgbClr val="FFFF00"/>
                </a:solidFill>
              </a:rPr>
              <a:t>Mk.10:21-23</a:t>
            </a:r>
            <a:r>
              <a:rPr lang="en" sz="2500" b="1" dirty="0">
                <a:solidFill>
                  <a:schemeClr val="dk1"/>
                </a:solidFill>
              </a:rPr>
              <a:t> </a:t>
            </a:r>
            <a:r>
              <a:rPr lang="en" sz="2500" i="1" dirty="0">
                <a:solidFill>
                  <a:schemeClr val="dk1"/>
                </a:solidFill>
              </a:rPr>
              <a:t>“Looking at him, Jesus </a:t>
            </a:r>
            <a:r>
              <a:rPr lang="en" sz="2500" i="1" u="sng" dirty="0">
                <a:solidFill>
                  <a:schemeClr val="dk1"/>
                </a:solidFill>
              </a:rPr>
              <a:t>felt a love for him</a:t>
            </a:r>
            <a:r>
              <a:rPr lang="en" sz="2500" i="1" dirty="0">
                <a:solidFill>
                  <a:schemeClr val="dk1"/>
                </a:solidFill>
              </a:rPr>
              <a:t> and said to him, “</a:t>
            </a:r>
            <a:r>
              <a:rPr lang="en" sz="2500" i="1" u="sng" dirty="0">
                <a:solidFill>
                  <a:schemeClr val="dk1"/>
                </a:solidFill>
              </a:rPr>
              <a:t>One thing you lack</a:t>
            </a:r>
            <a:r>
              <a:rPr lang="en" sz="2500" i="1" dirty="0">
                <a:solidFill>
                  <a:schemeClr val="dk1"/>
                </a:solidFill>
              </a:rPr>
              <a:t>: go and sell all you possess and give to the poor, and you will have treasure in heaven; and come, follow Me.” 22 But at these words he was saddened, and he went away grieving, for he was one who owned much property. 23 And Jesus, looking around, said to His disciples, “How hard it will be for those who are wealthy to enter the kingdom of God!”</a:t>
            </a:r>
            <a:endParaRPr sz="25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a:solidFill>
                  <a:srgbClr val="00FFFF"/>
                </a:solidFill>
              </a:rPr>
              <a:t>      </a:t>
            </a:r>
            <a:r>
              <a:rPr lang="en" sz="5000" b="1">
                <a:solidFill>
                  <a:srgbClr val="00FFFF"/>
                </a:solidFill>
              </a:rPr>
              <a:t>LOSING OUR “STUFF”</a:t>
            </a:r>
            <a:endParaRPr sz="4400" b="1">
              <a:solidFill>
                <a:srgbClr val="00FFFF"/>
              </a:solidFill>
            </a:endParaRPr>
          </a:p>
        </p:txBody>
      </p:sp>
      <p:sp>
        <p:nvSpPr>
          <p:cNvPr id="73" name="Google Shape;73;p16"/>
          <p:cNvSpPr txBox="1">
            <a:spLocks noGrp="1"/>
          </p:cNvSpPr>
          <p:nvPr>
            <p:ph type="subTitle" idx="1"/>
          </p:nvPr>
        </p:nvSpPr>
        <p:spPr>
          <a:xfrm>
            <a:off x="-76500" y="457500"/>
            <a:ext cx="9297000" cy="46860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Would you sacrifice it for others?</a:t>
            </a:r>
            <a:r>
              <a:rPr lang="en" sz="2100" dirty="0">
                <a:solidFill>
                  <a:schemeClr val="dk1"/>
                </a:solidFill>
              </a:rPr>
              <a:t>  </a:t>
            </a:r>
            <a:r>
              <a:rPr lang="en" sz="2100" b="1" u="sng" dirty="0">
                <a:solidFill>
                  <a:srgbClr val="FFFF00"/>
                </a:solidFill>
              </a:rPr>
              <a:t>Acts 2:45</a:t>
            </a:r>
            <a:r>
              <a:rPr lang="en" sz="2100" b="1" dirty="0">
                <a:solidFill>
                  <a:schemeClr val="dk1"/>
                </a:solidFill>
              </a:rPr>
              <a:t> </a:t>
            </a:r>
            <a:r>
              <a:rPr lang="en" sz="2100" i="1" dirty="0">
                <a:solidFill>
                  <a:schemeClr val="dk1"/>
                </a:solidFill>
              </a:rPr>
              <a:t>“and they began selling their property and possessions and were sharing them with all, as anyone might have need.”</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Would you give it up during persecution? </a:t>
            </a:r>
            <a:r>
              <a:rPr lang="en" sz="2100" dirty="0">
                <a:solidFill>
                  <a:schemeClr val="dk1"/>
                </a:solidFill>
              </a:rPr>
              <a:t> </a:t>
            </a:r>
            <a:r>
              <a:rPr lang="en" sz="2100" b="1" u="sng" dirty="0">
                <a:solidFill>
                  <a:srgbClr val="FFFF00"/>
                </a:solidFill>
              </a:rPr>
              <a:t>Rev.13:16-17</a:t>
            </a:r>
            <a:r>
              <a:rPr lang="en" sz="2100" b="1" dirty="0">
                <a:solidFill>
                  <a:schemeClr val="dk1"/>
                </a:solidFill>
              </a:rPr>
              <a:t> </a:t>
            </a:r>
            <a:r>
              <a:rPr lang="en" sz="2100" i="1" dirty="0">
                <a:solidFill>
                  <a:schemeClr val="dk1"/>
                </a:solidFill>
              </a:rPr>
              <a:t>“And he causes all, the small and the great, and the rich and the poor, and the free men and the slaves, to be given a mark on their right hand or on their forehead, 17 and he provides that no one will be able to buy or to sell, except the one who has the mark, either the name of the beast or the number of his name.”</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Would you give it up if it stopped you from bearing fruit in God’s kingdom?</a:t>
            </a:r>
            <a:r>
              <a:rPr lang="en" sz="2100" dirty="0">
                <a:solidFill>
                  <a:schemeClr val="dk1"/>
                </a:solidFill>
              </a:rPr>
              <a:t>  </a:t>
            </a:r>
            <a:r>
              <a:rPr lang="en" sz="2100" b="1" u="sng" dirty="0">
                <a:solidFill>
                  <a:srgbClr val="FFFF00"/>
                </a:solidFill>
              </a:rPr>
              <a:t>Matt.13:22</a:t>
            </a:r>
            <a:r>
              <a:rPr lang="en" sz="2100" b="1" dirty="0">
                <a:solidFill>
                  <a:schemeClr val="dk1"/>
                </a:solidFill>
              </a:rPr>
              <a:t> </a:t>
            </a:r>
            <a:r>
              <a:rPr lang="en" sz="2100" i="1" dirty="0">
                <a:solidFill>
                  <a:schemeClr val="dk1"/>
                </a:solidFill>
              </a:rPr>
              <a:t>“And the one on whom seed was sown among the thorns, this is the man who hears the word, and the worry of the world and the deceitfulness of wealth choke the word, and it becomes unfruitful.”</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Would you give it up if your love for it was damning your soul to Hell?</a:t>
            </a:r>
            <a:r>
              <a:rPr lang="en" sz="2100" dirty="0">
                <a:solidFill>
                  <a:schemeClr val="dk1"/>
                </a:solidFill>
              </a:rPr>
              <a:t>  </a:t>
            </a:r>
            <a:r>
              <a:rPr lang="en" sz="2100" b="1" u="sng" dirty="0">
                <a:solidFill>
                  <a:srgbClr val="FFFF00"/>
                </a:solidFill>
              </a:rPr>
              <a:t>Lk.16:13</a:t>
            </a:r>
            <a:r>
              <a:rPr lang="en" sz="2100" b="1" dirty="0">
                <a:solidFill>
                  <a:schemeClr val="dk1"/>
                </a:solidFill>
              </a:rPr>
              <a:t> </a:t>
            </a:r>
            <a:r>
              <a:rPr lang="en" sz="2100" i="1" dirty="0">
                <a:solidFill>
                  <a:schemeClr val="dk1"/>
                </a:solidFill>
              </a:rPr>
              <a:t>“No servant can serve two masters; for either he will hate the one and love the other, or else he will be devoted to one and despise the other. You cannot serve God and wealth.”</a:t>
            </a:r>
            <a:endParaRPr sz="24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a:solidFill>
                  <a:srgbClr val="00FFFF"/>
                </a:solidFill>
              </a:rPr>
              <a:t>      </a:t>
            </a:r>
            <a:r>
              <a:rPr lang="en" sz="5000" b="1">
                <a:solidFill>
                  <a:srgbClr val="00FFFF"/>
                </a:solidFill>
              </a:rPr>
              <a:t>COST 2 - OUR BODIES</a:t>
            </a:r>
            <a:endParaRPr sz="4400" b="1">
              <a:solidFill>
                <a:srgbClr val="00FFFF"/>
              </a:solidFill>
            </a:endParaRPr>
          </a:p>
        </p:txBody>
      </p:sp>
      <p:sp>
        <p:nvSpPr>
          <p:cNvPr id="79" name="Google Shape;79;p17"/>
          <p:cNvSpPr txBox="1">
            <a:spLocks noGrp="1"/>
          </p:cNvSpPr>
          <p:nvPr>
            <p:ph type="subTitle" idx="1"/>
          </p:nvPr>
        </p:nvSpPr>
        <p:spPr>
          <a:xfrm>
            <a:off x="-76500" y="389106"/>
            <a:ext cx="9297000" cy="4754244"/>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400" b="1" u="sng" dirty="0">
                <a:solidFill>
                  <a:srgbClr val="FFFF00"/>
                </a:solidFill>
              </a:rPr>
              <a:t>Luke 9:23</a:t>
            </a:r>
            <a:r>
              <a:rPr lang="en" sz="2400" b="1" dirty="0">
                <a:solidFill>
                  <a:schemeClr val="dk1"/>
                </a:solidFill>
              </a:rPr>
              <a:t> </a:t>
            </a:r>
            <a:r>
              <a:rPr lang="en" sz="2400" i="1" dirty="0">
                <a:solidFill>
                  <a:schemeClr val="dk1"/>
                </a:solidFill>
              </a:rPr>
              <a:t>“And He was saying to them all, “If anyone wishes to come after Me, </a:t>
            </a:r>
            <a:r>
              <a:rPr lang="en" sz="2400" i="1" u="sng" dirty="0">
                <a:solidFill>
                  <a:schemeClr val="dk1"/>
                </a:solidFill>
              </a:rPr>
              <a:t>he must deny himself</a:t>
            </a:r>
            <a:r>
              <a:rPr lang="en" sz="2400" i="1" dirty="0">
                <a:solidFill>
                  <a:schemeClr val="dk1"/>
                </a:solidFill>
              </a:rPr>
              <a:t>, </a:t>
            </a:r>
            <a:r>
              <a:rPr lang="en" sz="2400" i="1" u="sng" dirty="0">
                <a:solidFill>
                  <a:schemeClr val="dk1"/>
                </a:solidFill>
              </a:rPr>
              <a:t>and take up his cross</a:t>
            </a:r>
            <a:r>
              <a:rPr lang="en" sz="2400" i="1" dirty="0">
                <a:solidFill>
                  <a:schemeClr val="dk1"/>
                </a:solidFill>
              </a:rPr>
              <a:t> </a:t>
            </a:r>
            <a:r>
              <a:rPr lang="en" sz="2400" b="1" i="1" dirty="0">
                <a:solidFill>
                  <a:srgbClr val="00FFFF"/>
                </a:solidFill>
              </a:rPr>
              <a:t>DAILY</a:t>
            </a:r>
            <a:r>
              <a:rPr lang="en" sz="2400" i="1" dirty="0">
                <a:solidFill>
                  <a:schemeClr val="dk1"/>
                </a:solidFill>
              </a:rPr>
              <a:t> and follow Me.”</a:t>
            </a:r>
            <a:endParaRPr sz="2400" i="1" dirty="0">
              <a:solidFill>
                <a:schemeClr val="dk1"/>
              </a:solidFill>
            </a:endParaRPr>
          </a:p>
          <a:p>
            <a:pPr marL="457200" lvl="0" indent="-381000" algn="l" rtl="0">
              <a:lnSpc>
                <a:spcPct val="80000"/>
              </a:lnSpc>
              <a:spcBef>
                <a:spcPts val="0"/>
              </a:spcBef>
              <a:spcAft>
                <a:spcPts val="0"/>
              </a:spcAft>
              <a:buClr>
                <a:srgbClr val="FFFF00"/>
              </a:buClr>
              <a:buSzPts val="2400"/>
              <a:buChar char="●"/>
            </a:pPr>
            <a:r>
              <a:rPr lang="en" sz="2400" dirty="0">
                <a:solidFill>
                  <a:srgbClr val="FFFF00"/>
                </a:solidFill>
              </a:rPr>
              <a:t>Maybe some people would be willing to give up all their possessions for their faith, if needed.  But what about physical suffering in their flesh?</a:t>
            </a:r>
            <a:endParaRPr sz="2400" dirty="0">
              <a:solidFill>
                <a:srgbClr val="FFFF00"/>
              </a:solidFill>
            </a:endParaRPr>
          </a:p>
          <a:p>
            <a:pPr marL="457200" lvl="0" indent="-381000" algn="l" rtl="0">
              <a:lnSpc>
                <a:spcPct val="80000"/>
              </a:lnSpc>
              <a:spcBef>
                <a:spcPts val="0"/>
              </a:spcBef>
              <a:spcAft>
                <a:spcPts val="0"/>
              </a:spcAft>
              <a:buClr>
                <a:srgbClr val="FFFF00"/>
              </a:buClr>
              <a:buSzPts val="2400"/>
              <a:buChar char="●"/>
            </a:pPr>
            <a:r>
              <a:rPr lang="en" sz="2400" b="1" u="sng" dirty="0">
                <a:solidFill>
                  <a:srgbClr val="FFFF00"/>
                </a:solidFill>
              </a:rPr>
              <a:t>Job.2:4</a:t>
            </a:r>
            <a:r>
              <a:rPr lang="en" sz="2400" b="1" dirty="0">
                <a:solidFill>
                  <a:schemeClr val="dk1"/>
                </a:solidFill>
              </a:rPr>
              <a:t> </a:t>
            </a:r>
            <a:r>
              <a:rPr lang="en" sz="2400" i="1" dirty="0">
                <a:solidFill>
                  <a:schemeClr val="dk1"/>
                </a:solidFill>
              </a:rPr>
              <a:t>“Satan answered the Lord and said, “Skin for skin! Yes, all that a man has he will give for his life.”</a:t>
            </a:r>
            <a:endParaRPr sz="2400" i="1" dirty="0">
              <a:solidFill>
                <a:schemeClr val="dk1"/>
              </a:solidFill>
            </a:endParaRPr>
          </a:p>
          <a:p>
            <a:pPr marL="457200" lvl="0" indent="-381000" algn="l" rtl="0">
              <a:lnSpc>
                <a:spcPct val="80000"/>
              </a:lnSpc>
              <a:spcBef>
                <a:spcPts val="0"/>
              </a:spcBef>
              <a:spcAft>
                <a:spcPts val="0"/>
              </a:spcAft>
              <a:buClr>
                <a:srgbClr val="00FFFF"/>
              </a:buClr>
              <a:buSzPts val="2400"/>
              <a:buChar char="●"/>
            </a:pPr>
            <a:r>
              <a:rPr lang="en" sz="2400" dirty="0">
                <a:solidFill>
                  <a:srgbClr val="00FFFF"/>
                </a:solidFill>
              </a:rPr>
              <a:t>What was “the cross” when Jesus said this?  Today people wear crosses and/or display them everywhere to show their (supposed) allegiance to Jesus.  Today it is a symbol for Christ’s love for us all.  But what did “the cross” mean to Jews in AD 33 in Judea?</a:t>
            </a:r>
            <a:r>
              <a:rPr lang="en" sz="2400" dirty="0">
                <a:solidFill>
                  <a:schemeClr val="dk1"/>
                </a:solidFill>
              </a:rPr>
              <a:t> </a:t>
            </a:r>
            <a:r>
              <a:rPr lang="en" sz="2400" dirty="0">
                <a:solidFill>
                  <a:srgbClr val="FFFF00"/>
                </a:solidFill>
              </a:rPr>
              <a:t>(</a:t>
            </a:r>
            <a:r>
              <a:rPr lang="en" sz="2400" b="1" u="sng" dirty="0">
                <a:solidFill>
                  <a:srgbClr val="FFFF00"/>
                </a:solidFill>
              </a:rPr>
              <a:t>Matt.27:32</a:t>
            </a:r>
            <a:r>
              <a:rPr lang="en" sz="2400" dirty="0">
                <a:solidFill>
                  <a:srgbClr val="FFFF00"/>
                </a:solidFill>
              </a:rPr>
              <a:t>)</a:t>
            </a:r>
            <a:endParaRPr sz="2400" dirty="0">
              <a:solidFill>
                <a:srgbClr val="FFFF00"/>
              </a:solidFill>
            </a:endParaRPr>
          </a:p>
          <a:p>
            <a:pPr marL="457200" lvl="0" indent="-381000" algn="l" rtl="0">
              <a:lnSpc>
                <a:spcPct val="80000"/>
              </a:lnSpc>
              <a:spcBef>
                <a:spcPts val="0"/>
              </a:spcBef>
              <a:spcAft>
                <a:spcPts val="0"/>
              </a:spcAft>
              <a:buClr>
                <a:srgbClr val="FFFF00"/>
              </a:buClr>
              <a:buSzPts val="2400"/>
              <a:buChar char="●"/>
            </a:pPr>
            <a:r>
              <a:rPr lang="en" sz="2400" dirty="0">
                <a:solidFill>
                  <a:srgbClr val="FFFF00"/>
                </a:solidFill>
              </a:rPr>
              <a:t>It was the symbol of Roman TORTURE for their worst and most hated of criminals!  And they made their prisoners carry/drag their own massive block of wood that they would be killed on!</a:t>
            </a:r>
            <a:endParaRPr sz="24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a:solidFill>
                  <a:srgbClr val="00FFFF"/>
                </a:solidFill>
              </a:rPr>
              <a:t>     </a:t>
            </a:r>
            <a:r>
              <a:rPr lang="en" sz="5000" b="1">
                <a:solidFill>
                  <a:srgbClr val="00FFFF"/>
                </a:solidFill>
              </a:rPr>
              <a:t>GIVING UP “OUR FLESH”</a:t>
            </a:r>
            <a:endParaRPr sz="4400" b="1">
              <a:solidFill>
                <a:srgbClr val="00FFFF"/>
              </a:solidFill>
            </a:endParaRPr>
          </a:p>
        </p:txBody>
      </p:sp>
      <p:sp>
        <p:nvSpPr>
          <p:cNvPr id="85" name="Google Shape;85;p18"/>
          <p:cNvSpPr txBox="1">
            <a:spLocks noGrp="1"/>
          </p:cNvSpPr>
          <p:nvPr>
            <p:ph type="subTitle" idx="1"/>
          </p:nvPr>
        </p:nvSpPr>
        <p:spPr>
          <a:xfrm>
            <a:off x="-172575" y="408562"/>
            <a:ext cx="9390600" cy="4734688"/>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Will you sacrifice the desires of your flesh?  Food addictions, or sexual, or laziness, or drug/alcohol/tobacco addictions? </a:t>
            </a:r>
            <a:r>
              <a:rPr lang="en" sz="2000" dirty="0">
                <a:solidFill>
                  <a:schemeClr val="dk1"/>
                </a:solidFill>
              </a:rPr>
              <a:t> </a:t>
            </a:r>
            <a:r>
              <a:rPr lang="en" sz="2000" b="1" u="sng" dirty="0">
                <a:solidFill>
                  <a:srgbClr val="FFFF00"/>
                </a:solidFill>
              </a:rPr>
              <a:t>Rom.13:14</a:t>
            </a:r>
            <a:r>
              <a:rPr lang="en" sz="2000" b="1" dirty="0">
                <a:solidFill>
                  <a:schemeClr val="dk1"/>
                </a:solidFill>
              </a:rPr>
              <a:t> </a:t>
            </a:r>
            <a:r>
              <a:rPr lang="en" sz="2000" dirty="0">
                <a:solidFill>
                  <a:schemeClr val="dk1"/>
                </a:solidFill>
              </a:rPr>
              <a:t>“But put on the Lord Jesus Christ, and </a:t>
            </a:r>
            <a:r>
              <a:rPr lang="en" sz="2000" u="sng" dirty="0">
                <a:solidFill>
                  <a:schemeClr val="dk1"/>
                </a:solidFill>
              </a:rPr>
              <a:t>make no provision for the flesh</a:t>
            </a:r>
            <a:r>
              <a:rPr lang="en" sz="2000" dirty="0">
                <a:solidFill>
                  <a:schemeClr val="dk1"/>
                </a:solidFill>
              </a:rPr>
              <a:t> in regard to its lusts.”</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Are you willing to endure mocking, physical torture, starvation and imprisonment for your faith?</a:t>
            </a:r>
            <a:r>
              <a:rPr lang="en" sz="2000" dirty="0">
                <a:solidFill>
                  <a:schemeClr val="dk1"/>
                </a:solidFill>
              </a:rPr>
              <a:t>  </a:t>
            </a:r>
            <a:r>
              <a:rPr lang="en" sz="2000" b="1" u="sng" dirty="0">
                <a:solidFill>
                  <a:srgbClr val="FFFF00"/>
                </a:solidFill>
              </a:rPr>
              <a:t>2 Cor.11:23-28</a:t>
            </a:r>
            <a:r>
              <a:rPr lang="en" sz="2000" b="1" dirty="0">
                <a:solidFill>
                  <a:schemeClr val="dk1"/>
                </a:solidFill>
              </a:rPr>
              <a:t> </a:t>
            </a:r>
            <a:r>
              <a:rPr lang="en" sz="2000" dirty="0">
                <a:solidFill>
                  <a:schemeClr val="dk1"/>
                </a:solidFill>
              </a:rPr>
              <a:t>“...in far more imprisonments, beaten times without number, often in danger of death. 24 Five times I received from the Jews thirty-nine lashes. 25 Three times I was beaten with rods, once I was stoned, …through many sleepless nights, in hunger and thirst, often without food, in cold and exposure.”</a:t>
            </a:r>
            <a:endParaRPr sz="2000" dirty="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Are you willing to give up your physical life, if needed? </a:t>
            </a:r>
            <a:r>
              <a:rPr lang="en" sz="2000" dirty="0">
                <a:solidFill>
                  <a:schemeClr val="dk1"/>
                </a:solidFill>
              </a:rPr>
              <a:t> </a:t>
            </a:r>
            <a:r>
              <a:rPr lang="en" sz="2000" b="1" u="sng" dirty="0">
                <a:solidFill>
                  <a:srgbClr val="FFFF00"/>
                </a:solidFill>
              </a:rPr>
              <a:t>Heb.11:35-38</a:t>
            </a:r>
            <a:r>
              <a:rPr lang="en" sz="2000" b="1" dirty="0">
                <a:solidFill>
                  <a:schemeClr val="dk1"/>
                </a:solidFill>
              </a:rPr>
              <a:t> </a:t>
            </a:r>
            <a:r>
              <a:rPr lang="en" sz="2000" i="1" dirty="0">
                <a:solidFill>
                  <a:schemeClr val="dk1"/>
                </a:solidFill>
              </a:rPr>
              <a:t>“...and others were tortured, not accepting their release, so that they might obtain a better resurrection; 36 and others experienced mockings and scourgings, yes, also chains and imprisonment. 37 </a:t>
            </a:r>
            <a:r>
              <a:rPr lang="en" sz="2000" i="1" u="sng" dirty="0">
                <a:solidFill>
                  <a:schemeClr val="dk1"/>
                </a:solidFill>
              </a:rPr>
              <a:t>They were stoned, they were sawn in two, they were tempted, they were put to death with the sword</a:t>
            </a:r>
            <a:r>
              <a:rPr lang="en" sz="2000" i="1" dirty="0">
                <a:solidFill>
                  <a:schemeClr val="dk1"/>
                </a:solidFill>
              </a:rPr>
              <a:t>; they went about in sheepskins, in goatskins, being destitute, afflicted, ill-treated 38 (men of whom the world was not worthy), wandering in deserts and mountains and caves and holes in the ground.”</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Heb.12:4</a:t>
            </a:r>
            <a:r>
              <a:rPr lang="en" sz="2000" b="1" dirty="0">
                <a:solidFill>
                  <a:schemeClr val="dk1"/>
                </a:solidFill>
              </a:rPr>
              <a:t> </a:t>
            </a:r>
            <a:r>
              <a:rPr lang="en" sz="2000" i="1" dirty="0">
                <a:solidFill>
                  <a:schemeClr val="dk1"/>
                </a:solidFill>
              </a:rPr>
              <a:t>“You have not yet resisted </a:t>
            </a:r>
            <a:r>
              <a:rPr lang="en" sz="2000" i="1" u="sng" dirty="0">
                <a:solidFill>
                  <a:schemeClr val="dk1"/>
                </a:solidFill>
              </a:rPr>
              <a:t>to the point of shedding blood</a:t>
            </a:r>
            <a:r>
              <a:rPr lang="en" sz="2000" i="1" dirty="0">
                <a:solidFill>
                  <a:schemeClr val="dk1"/>
                </a:solidFill>
              </a:rPr>
              <a:t> in your striving against sin;” </a:t>
            </a:r>
            <a:r>
              <a:rPr lang="en" sz="2000" dirty="0">
                <a:solidFill>
                  <a:srgbClr val="00FFFF"/>
                </a:solidFill>
              </a:rPr>
              <a:t>Jesus told that crowd that they </a:t>
            </a:r>
            <a:r>
              <a:rPr lang="en" sz="2000" u="sng" dirty="0">
                <a:solidFill>
                  <a:srgbClr val="00FFFF"/>
                </a:solidFill>
              </a:rPr>
              <a:t>all</a:t>
            </a:r>
            <a:r>
              <a:rPr lang="en" sz="2000" dirty="0">
                <a:solidFill>
                  <a:srgbClr val="00FFFF"/>
                </a:solidFill>
              </a:rPr>
              <a:t> must be ready for this.</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a:solidFill>
                  <a:srgbClr val="00FFFF"/>
                </a:solidFill>
              </a:rPr>
              <a:t>    </a:t>
            </a:r>
            <a:r>
              <a:rPr lang="en" sz="5000" b="1">
                <a:solidFill>
                  <a:srgbClr val="00FFFF"/>
                </a:solidFill>
              </a:rPr>
              <a:t>COST 3 - OUR DEVOTION</a:t>
            </a:r>
            <a:endParaRPr sz="4400" b="1">
              <a:solidFill>
                <a:srgbClr val="00FFFF"/>
              </a:solidFill>
            </a:endParaRPr>
          </a:p>
        </p:txBody>
      </p:sp>
      <p:sp>
        <p:nvSpPr>
          <p:cNvPr id="91" name="Google Shape;91;p19"/>
          <p:cNvSpPr txBox="1">
            <a:spLocks noGrp="1"/>
          </p:cNvSpPr>
          <p:nvPr>
            <p:ph type="subTitle" idx="1"/>
          </p:nvPr>
        </p:nvSpPr>
        <p:spPr>
          <a:xfrm>
            <a:off x="-172575" y="408562"/>
            <a:ext cx="9390600" cy="4734688"/>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Why do I believe this is hardest of all?  </a:t>
            </a:r>
            <a:r>
              <a:rPr lang="en" sz="2000" b="1" u="sng" dirty="0">
                <a:solidFill>
                  <a:srgbClr val="FFFF00"/>
                </a:solidFill>
              </a:rPr>
              <a:t>1 Cor.13:3</a:t>
            </a:r>
            <a:r>
              <a:rPr lang="en" sz="2000" b="1" dirty="0">
                <a:solidFill>
                  <a:srgbClr val="00FFFF"/>
                </a:solidFill>
              </a:rPr>
              <a:t> </a:t>
            </a:r>
            <a:r>
              <a:rPr lang="en" sz="2000" i="1" dirty="0">
                <a:solidFill>
                  <a:schemeClr val="dk1"/>
                </a:solidFill>
              </a:rPr>
              <a:t>“And if </a:t>
            </a:r>
            <a:r>
              <a:rPr lang="en" sz="2000" i="1" u="sng" dirty="0">
                <a:solidFill>
                  <a:schemeClr val="dk1"/>
                </a:solidFill>
              </a:rPr>
              <a:t>I give all my possessions</a:t>
            </a:r>
            <a:r>
              <a:rPr lang="en" sz="2000" i="1" dirty="0">
                <a:solidFill>
                  <a:schemeClr val="dk1"/>
                </a:solidFill>
              </a:rPr>
              <a:t> to feed the poor </a:t>
            </a:r>
            <a:r>
              <a:rPr lang="en" sz="2000" dirty="0">
                <a:solidFill>
                  <a:srgbClr val="FFFF00"/>
                </a:solidFill>
              </a:rPr>
              <a:t>(Cost 1)</a:t>
            </a:r>
            <a:r>
              <a:rPr lang="en" sz="2000" i="1" dirty="0">
                <a:solidFill>
                  <a:schemeClr val="dk1"/>
                </a:solidFill>
              </a:rPr>
              <a:t>, and if </a:t>
            </a:r>
            <a:r>
              <a:rPr lang="en" sz="2000" i="1" u="sng" dirty="0">
                <a:solidFill>
                  <a:schemeClr val="dk1"/>
                </a:solidFill>
              </a:rPr>
              <a:t>I surrender my body to be burned</a:t>
            </a:r>
            <a:r>
              <a:rPr lang="en" sz="2000" i="1" dirty="0">
                <a:solidFill>
                  <a:schemeClr val="dk1"/>
                </a:solidFill>
              </a:rPr>
              <a:t> </a:t>
            </a:r>
            <a:r>
              <a:rPr lang="en" sz="2000" dirty="0">
                <a:solidFill>
                  <a:srgbClr val="FFFF00"/>
                </a:solidFill>
              </a:rPr>
              <a:t>(Cost 2)</a:t>
            </a:r>
            <a:r>
              <a:rPr lang="en" sz="2000" i="1" dirty="0">
                <a:solidFill>
                  <a:schemeClr val="dk1"/>
                </a:solidFill>
              </a:rPr>
              <a:t>, but do not have </a:t>
            </a:r>
            <a:r>
              <a:rPr lang="en" sz="2000" i="1" u="sng" dirty="0">
                <a:solidFill>
                  <a:srgbClr val="00FFFF"/>
                </a:solidFill>
              </a:rPr>
              <a:t>LOVE</a:t>
            </a:r>
            <a:r>
              <a:rPr lang="en" sz="2000" dirty="0">
                <a:solidFill>
                  <a:srgbClr val="FFFF00"/>
                </a:solidFill>
              </a:rPr>
              <a:t> (Cost 3)</a:t>
            </a:r>
            <a:r>
              <a:rPr lang="en" sz="2000" i="1" dirty="0">
                <a:solidFill>
                  <a:schemeClr val="dk1"/>
                </a:solidFill>
              </a:rPr>
              <a:t>, it profits me nothing.”</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Luke 14:26</a:t>
            </a:r>
            <a:r>
              <a:rPr lang="en" sz="2000" b="1" dirty="0">
                <a:solidFill>
                  <a:srgbClr val="00FFFF"/>
                </a:solidFill>
              </a:rPr>
              <a:t> </a:t>
            </a:r>
            <a:r>
              <a:rPr lang="en" sz="2000" i="1" dirty="0">
                <a:solidFill>
                  <a:schemeClr val="dk1"/>
                </a:solidFill>
              </a:rPr>
              <a:t>“If anyone comes to Me, and does not hate his own father and mother and wife and children and brothers and sisters, yes, and even his own life, he cannot be My disciple.”</a:t>
            </a:r>
            <a:r>
              <a:rPr lang="en" sz="2000" dirty="0">
                <a:solidFill>
                  <a:srgbClr val="00FFFF"/>
                </a:solidFill>
              </a:rPr>
              <a:t>  </a:t>
            </a:r>
            <a:r>
              <a:rPr lang="en" sz="2000" dirty="0">
                <a:solidFill>
                  <a:srgbClr val="FFFF00"/>
                </a:solidFill>
              </a:rPr>
              <a:t>(I hope we can understand that Jesus is not asking us to actually hate anyone - this would be contrary to His teachings about loving everyone, even our enemies.  But He is saying that in comparison to these other relationships, the measure of our love for Him should not even be close.  We should love others less than we love Christ.)</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If you were called upon to do so, could you say goodbye to those persons that you love the most in this world, to follow Jesus?  You might THINK that this is a “lighter” cost than giving up our possessions or even our physical lives, but I disagree.  I have seen more people than I can count give up on following Jesus because they were more connected to PEOPLE than they were to their Savior!</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b="1" u="sng" dirty="0">
                <a:solidFill>
                  <a:srgbClr val="FFFF00"/>
                </a:solidFill>
              </a:rPr>
              <a:t>Gen.22:2</a:t>
            </a:r>
            <a:r>
              <a:rPr lang="en" sz="2000" b="1" dirty="0">
                <a:solidFill>
                  <a:srgbClr val="00FFFF"/>
                </a:solidFill>
              </a:rPr>
              <a:t> </a:t>
            </a:r>
            <a:r>
              <a:rPr lang="en" sz="2000" i="1" dirty="0">
                <a:solidFill>
                  <a:schemeClr val="dk1"/>
                </a:solidFill>
              </a:rPr>
              <a:t>“He said</a:t>
            </a:r>
            <a:r>
              <a:rPr lang="en" sz="2000" dirty="0">
                <a:solidFill>
                  <a:srgbClr val="00FFFF"/>
                </a:solidFill>
              </a:rPr>
              <a:t> </a:t>
            </a:r>
            <a:r>
              <a:rPr lang="en" sz="2000" dirty="0">
                <a:solidFill>
                  <a:srgbClr val="FFFF00"/>
                </a:solidFill>
              </a:rPr>
              <a:t>(to Abraham)</a:t>
            </a:r>
            <a:r>
              <a:rPr lang="en" sz="2000" i="1" dirty="0">
                <a:solidFill>
                  <a:schemeClr val="dk1"/>
                </a:solidFill>
              </a:rPr>
              <a:t>, “Take now your son, your only son, whom you love, Isaac, and go to the land of Moriah, and offer him there as a burnt offering on one of the mountains of which I will tell you.”</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a:solidFill>
                  <a:srgbClr val="00FFFF"/>
                </a:solidFill>
              </a:rPr>
              <a:t>  </a:t>
            </a:r>
            <a:r>
              <a:rPr lang="en" sz="5000" b="1">
                <a:solidFill>
                  <a:srgbClr val="00FFFF"/>
                </a:solidFill>
              </a:rPr>
              <a:t>“FORSAKING ALL OTHERS”</a:t>
            </a:r>
            <a:endParaRPr sz="4400" b="1">
              <a:solidFill>
                <a:srgbClr val="00FFFF"/>
              </a:solidFill>
            </a:endParaRPr>
          </a:p>
        </p:txBody>
      </p:sp>
      <p:sp>
        <p:nvSpPr>
          <p:cNvPr id="97" name="Google Shape;97;p20"/>
          <p:cNvSpPr txBox="1">
            <a:spLocks noGrp="1"/>
          </p:cNvSpPr>
          <p:nvPr>
            <p:ph type="subTitle" idx="1"/>
          </p:nvPr>
        </p:nvSpPr>
        <p:spPr>
          <a:xfrm>
            <a:off x="-172575" y="389106"/>
            <a:ext cx="9390600" cy="4754144"/>
          </a:xfrm>
          <a:prstGeom prst="rect">
            <a:avLst/>
          </a:prstGeom>
        </p:spPr>
        <p:txBody>
          <a:bodyPr spcFirstLastPara="1" wrap="square" lIns="91425" tIns="91425" rIns="91425" bIns="91425" anchor="t" anchorCtr="0">
            <a:noAutofit/>
          </a:bodyPr>
          <a:lstStyle/>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Will you leave the long-held false religious beliefs of your family to obey the truth?  </a:t>
            </a:r>
            <a:r>
              <a:rPr lang="en" sz="1800" b="1" u="sng" dirty="0">
                <a:solidFill>
                  <a:srgbClr val="FFFF00"/>
                </a:solidFill>
              </a:rPr>
              <a:t>Matt.10:34-37</a:t>
            </a:r>
            <a:r>
              <a:rPr lang="en" sz="1800" b="1" dirty="0">
                <a:solidFill>
                  <a:srgbClr val="00FFFF"/>
                </a:solidFill>
              </a:rPr>
              <a:t> </a:t>
            </a:r>
            <a:r>
              <a:rPr lang="en" sz="1800" i="1" dirty="0">
                <a:solidFill>
                  <a:schemeClr val="dk1"/>
                </a:solidFill>
              </a:rPr>
              <a:t>“Do not think that I came to bring peace on the earth; I did not come to bring peace, but a sword. 35 For I came to set a man against his father, and a daughter against her mother, and a daughter-in-law against her mother-in-law; 36 and a man’s enemies will be the members of his household.37 He who loves father or mother more than Me is not worthy of Me; and he who loves son or daughter more than Me is not worthy of Me.”</a:t>
            </a:r>
            <a:endParaRPr sz="1800" i="1" dirty="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Will you leave your spouse at home or in their false religion on the Lord’s day to worship with your true brethren?  </a:t>
            </a:r>
            <a:r>
              <a:rPr lang="en" sz="1800" b="1" u="sng" dirty="0">
                <a:solidFill>
                  <a:srgbClr val="FFFF00"/>
                </a:solidFill>
              </a:rPr>
              <a:t>Lk.14:20</a:t>
            </a:r>
            <a:r>
              <a:rPr lang="en" sz="1800" b="1" dirty="0">
                <a:solidFill>
                  <a:srgbClr val="00FFFF"/>
                </a:solidFill>
              </a:rPr>
              <a:t> </a:t>
            </a:r>
            <a:r>
              <a:rPr lang="en" sz="1800" i="1" dirty="0">
                <a:solidFill>
                  <a:schemeClr val="dk1"/>
                </a:solidFill>
              </a:rPr>
              <a:t>“Another one said, ‘I have married a wife, and for that reason I cannot come.’” </a:t>
            </a:r>
            <a:r>
              <a:rPr lang="en" sz="1800" dirty="0">
                <a:solidFill>
                  <a:srgbClr val="FFFF00"/>
                </a:solidFill>
              </a:rPr>
              <a:t>(</a:t>
            </a:r>
            <a:r>
              <a:rPr lang="en" sz="1800" b="1" u="sng" dirty="0">
                <a:solidFill>
                  <a:srgbClr val="FFFF00"/>
                </a:solidFill>
              </a:rPr>
              <a:t>1 Cor.7:33</a:t>
            </a:r>
            <a:r>
              <a:rPr lang="en" sz="1800" b="1" dirty="0">
                <a:solidFill>
                  <a:srgbClr val="FFFF00"/>
                </a:solidFill>
              </a:rPr>
              <a:t> </a:t>
            </a:r>
            <a:r>
              <a:rPr lang="en" sz="1800" dirty="0">
                <a:solidFill>
                  <a:srgbClr val="FFFF00"/>
                </a:solidFill>
              </a:rPr>
              <a:t>also)</a:t>
            </a:r>
            <a:endParaRPr sz="1800" dirty="0">
              <a:solidFill>
                <a:srgbClr val="FFFF00"/>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Are you more devoted to the truth of God’s word, or to your brethren and your church?  </a:t>
            </a:r>
            <a:r>
              <a:rPr lang="en" sz="1800" b="1" u="sng" dirty="0">
                <a:solidFill>
                  <a:srgbClr val="FFFF00"/>
                </a:solidFill>
              </a:rPr>
              <a:t>Jn.21:15</a:t>
            </a:r>
            <a:r>
              <a:rPr lang="en" sz="1800" b="1" dirty="0">
                <a:solidFill>
                  <a:srgbClr val="00FFFF"/>
                </a:solidFill>
              </a:rPr>
              <a:t> </a:t>
            </a:r>
            <a:r>
              <a:rPr lang="en" sz="1800" i="1" dirty="0">
                <a:solidFill>
                  <a:schemeClr val="dk1"/>
                </a:solidFill>
              </a:rPr>
              <a:t>“So when they had finished breakfast, Jesus said to Simon Peter, “Simon, son of John, do you love Me more than these?”</a:t>
            </a:r>
            <a:endParaRPr sz="1800" i="1" dirty="0">
              <a:solidFill>
                <a:schemeClr val="dk1"/>
              </a:solidFill>
            </a:endParaRPr>
          </a:p>
          <a:p>
            <a:pPr marL="457200" lvl="0" indent="-342900" algn="l" rtl="0">
              <a:lnSpc>
                <a:spcPct val="80000"/>
              </a:lnSpc>
              <a:spcBef>
                <a:spcPts val="0"/>
              </a:spcBef>
              <a:spcAft>
                <a:spcPts val="0"/>
              </a:spcAft>
              <a:buClr>
                <a:srgbClr val="00FFFF"/>
              </a:buClr>
              <a:buSzPts val="1800"/>
              <a:buChar char="●"/>
            </a:pPr>
            <a:r>
              <a:rPr lang="en" sz="1800" dirty="0">
                <a:solidFill>
                  <a:srgbClr val="00FFFF"/>
                </a:solidFill>
              </a:rPr>
              <a:t>Are you willing to change the casual relationship you have with your family who have have turned their back on the Lord?  </a:t>
            </a:r>
            <a:r>
              <a:rPr lang="en" sz="1800" b="1" u="sng" dirty="0">
                <a:solidFill>
                  <a:srgbClr val="FFFF00"/>
                </a:solidFill>
              </a:rPr>
              <a:t>1 Cor.5:11</a:t>
            </a:r>
            <a:r>
              <a:rPr lang="en" sz="1800" b="1" dirty="0">
                <a:solidFill>
                  <a:srgbClr val="00FFFF"/>
                </a:solidFill>
              </a:rPr>
              <a:t> </a:t>
            </a:r>
            <a:r>
              <a:rPr lang="en" sz="1800" i="1" dirty="0">
                <a:solidFill>
                  <a:schemeClr val="dk1"/>
                </a:solidFill>
              </a:rPr>
              <a:t>“But now I have written to you not to keep company with </a:t>
            </a:r>
            <a:r>
              <a:rPr lang="en" sz="1800" i="1" u="sng" dirty="0">
                <a:solidFill>
                  <a:schemeClr val="dk1"/>
                </a:solidFill>
              </a:rPr>
              <a:t>anyone</a:t>
            </a:r>
            <a:r>
              <a:rPr lang="en" sz="1800" i="1" dirty="0">
                <a:solidFill>
                  <a:schemeClr val="dk1"/>
                </a:solidFill>
              </a:rPr>
              <a:t> named a brother, who is sexually immoral, or covetous, or an idolater, or a reviler, or a drunkard, or an extortioner”</a:t>
            </a:r>
            <a:endParaRPr sz="1800" i="1" dirty="0">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dirty="0">
                <a:solidFill>
                  <a:srgbClr val="00FFFF"/>
                </a:solidFill>
              </a:rPr>
              <a:t>Are you willing to acknowledge that yourself, or someone you love, may not be permitted by the Lord to remarry?  </a:t>
            </a:r>
            <a:r>
              <a:rPr lang="en" sz="1900" b="1" u="sng" dirty="0">
                <a:solidFill>
                  <a:srgbClr val="FFFF00"/>
                </a:solidFill>
              </a:rPr>
              <a:t>Matt.5:32</a:t>
            </a:r>
            <a:r>
              <a:rPr lang="en" sz="1900" b="1" dirty="0">
                <a:solidFill>
                  <a:srgbClr val="00FFFF"/>
                </a:solidFill>
              </a:rPr>
              <a:t> </a:t>
            </a:r>
            <a:r>
              <a:rPr lang="en" sz="1900" i="1" dirty="0">
                <a:solidFill>
                  <a:schemeClr val="dk1"/>
                </a:solidFill>
              </a:rPr>
              <a:t>“but I say to you that everyone who divorces his wife, except for the reason of unchastity, makes her commit adultery; and whoever marries a divorced woman commits adultery.”</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45800" y="0"/>
            <a:ext cx="9363900" cy="45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100" b="1">
                <a:solidFill>
                  <a:srgbClr val="00FFFF"/>
                </a:solidFill>
              </a:rPr>
              <a:t>     </a:t>
            </a:r>
            <a:r>
              <a:rPr lang="en" sz="5000" b="1">
                <a:solidFill>
                  <a:srgbClr val="00FFFF"/>
                </a:solidFill>
              </a:rPr>
              <a:t>WHAT WILL YOU “PAY”?</a:t>
            </a:r>
            <a:endParaRPr sz="4400" b="1">
              <a:solidFill>
                <a:srgbClr val="00FFFF"/>
              </a:solidFill>
            </a:endParaRPr>
          </a:p>
        </p:txBody>
      </p:sp>
      <p:sp>
        <p:nvSpPr>
          <p:cNvPr id="103" name="Google Shape;103;p21"/>
          <p:cNvSpPr txBox="1">
            <a:spLocks noGrp="1"/>
          </p:cNvSpPr>
          <p:nvPr>
            <p:ph type="subTitle" idx="1"/>
          </p:nvPr>
        </p:nvSpPr>
        <p:spPr>
          <a:xfrm>
            <a:off x="-145875" y="389106"/>
            <a:ext cx="9363900" cy="4754144"/>
          </a:xfrm>
          <a:prstGeom prst="rect">
            <a:avLst/>
          </a:prstGeom>
        </p:spPr>
        <p:txBody>
          <a:bodyPr spcFirstLastPara="1" wrap="square" lIns="91425" tIns="91425" rIns="91425" bIns="91425" anchor="t" anchorCtr="0">
            <a:noAutofit/>
          </a:bodyPr>
          <a:lstStyle/>
          <a:p>
            <a:pPr marL="457200" lvl="0" indent="-387350" algn="l" rtl="0">
              <a:lnSpc>
                <a:spcPct val="80000"/>
              </a:lnSpc>
              <a:spcBef>
                <a:spcPts val="0"/>
              </a:spcBef>
              <a:spcAft>
                <a:spcPts val="0"/>
              </a:spcAft>
              <a:buClr>
                <a:srgbClr val="FFFF00"/>
              </a:buClr>
              <a:buSzPts val="2500"/>
              <a:buChar char="●"/>
            </a:pPr>
            <a:r>
              <a:rPr lang="en" sz="2400" dirty="0">
                <a:solidFill>
                  <a:srgbClr val="FFFF00"/>
                </a:solidFill>
              </a:rPr>
              <a:t>This world is full of religious people who essentially say to God “Give me ALL of your rewards, Lord, but for ZERO cost!”</a:t>
            </a:r>
            <a:endParaRPr sz="2400" dirty="0">
              <a:solidFill>
                <a:srgbClr val="FFFF00"/>
              </a:solidFill>
            </a:endParaRPr>
          </a:p>
          <a:p>
            <a:pPr marL="457200" lvl="0" indent="-381000" algn="l" rtl="0">
              <a:lnSpc>
                <a:spcPct val="80000"/>
              </a:lnSpc>
              <a:spcBef>
                <a:spcPts val="0"/>
              </a:spcBef>
              <a:spcAft>
                <a:spcPts val="0"/>
              </a:spcAft>
              <a:buClr>
                <a:srgbClr val="FFFF00"/>
              </a:buClr>
              <a:buSzPts val="2400"/>
              <a:buChar char="●"/>
            </a:pPr>
            <a:r>
              <a:rPr lang="en" sz="2400" b="1" u="sng" dirty="0">
                <a:solidFill>
                  <a:srgbClr val="FFFF00"/>
                </a:solidFill>
              </a:rPr>
              <a:t>2 Sam.24:24</a:t>
            </a:r>
            <a:r>
              <a:rPr lang="en" sz="2400" b="1" dirty="0">
                <a:solidFill>
                  <a:schemeClr val="dk1"/>
                </a:solidFill>
              </a:rPr>
              <a:t> </a:t>
            </a:r>
            <a:r>
              <a:rPr lang="en" sz="2400" i="1" dirty="0">
                <a:solidFill>
                  <a:schemeClr val="dk1"/>
                </a:solidFill>
              </a:rPr>
              <a:t>“However, the king </a:t>
            </a:r>
            <a:r>
              <a:rPr lang="en" sz="2400" dirty="0">
                <a:solidFill>
                  <a:srgbClr val="FFFF00"/>
                </a:solidFill>
              </a:rPr>
              <a:t>(David)</a:t>
            </a:r>
            <a:r>
              <a:rPr lang="en" sz="2400" i="1" dirty="0">
                <a:solidFill>
                  <a:schemeClr val="dk1"/>
                </a:solidFill>
              </a:rPr>
              <a:t> said to Araunah, “No, but I will surely buy it from you for a price, for </a:t>
            </a:r>
            <a:r>
              <a:rPr lang="en" sz="2400" i="1" u="sng" dirty="0">
                <a:solidFill>
                  <a:schemeClr val="dk1"/>
                </a:solidFill>
              </a:rPr>
              <a:t>I will not offer burnt offerings to the Lord my God which cost me nothing</a:t>
            </a:r>
            <a:r>
              <a:rPr lang="en" sz="2400" i="1" dirty="0">
                <a:solidFill>
                  <a:schemeClr val="dk1"/>
                </a:solidFill>
              </a:rPr>
              <a:t>.”</a:t>
            </a:r>
            <a:endParaRPr sz="2400" i="1" dirty="0">
              <a:solidFill>
                <a:schemeClr val="dk1"/>
              </a:solidFill>
            </a:endParaRPr>
          </a:p>
          <a:p>
            <a:pPr marL="457200" lvl="0" indent="-381000" algn="l" rtl="0">
              <a:lnSpc>
                <a:spcPct val="80000"/>
              </a:lnSpc>
              <a:spcBef>
                <a:spcPts val="0"/>
              </a:spcBef>
              <a:spcAft>
                <a:spcPts val="0"/>
              </a:spcAft>
              <a:buClr>
                <a:srgbClr val="00FFFF"/>
              </a:buClr>
              <a:buSzPts val="2400"/>
              <a:buChar char="●"/>
            </a:pPr>
            <a:r>
              <a:rPr lang="en" sz="2400" dirty="0">
                <a:solidFill>
                  <a:srgbClr val="00FFFF"/>
                </a:solidFill>
              </a:rPr>
              <a:t>The cost of being a disciple of Jesus is enormous!  That’s why FEW are saved.  Did you consider all of this BEFORE you became a Christian? Will you make it to the finish line?</a:t>
            </a:r>
            <a:endParaRPr sz="2400" dirty="0">
              <a:solidFill>
                <a:srgbClr val="00FFFF"/>
              </a:solidFill>
            </a:endParaRPr>
          </a:p>
          <a:p>
            <a:pPr marL="457200" lvl="0" indent="-381000" algn="l" rtl="0">
              <a:lnSpc>
                <a:spcPct val="80000"/>
              </a:lnSpc>
              <a:spcBef>
                <a:spcPts val="0"/>
              </a:spcBef>
              <a:spcAft>
                <a:spcPts val="0"/>
              </a:spcAft>
              <a:buClr>
                <a:srgbClr val="FFFF00"/>
              </a:buClr>
              <a:buSzPts val="2400"/>
              <a:buChar char="●"/>
            </a:pPr>
            <a:r>
              <a:rPr lang="en" sz="2400" b="1" u="sng" dirty="0">
                <a:solidFill>
                  <a:srgbClr val="FFFF00"/>
                </a:solidFill>
              </a:rPr>
              <a:t>Lk.9:59-62</a:t>
            </a:r>
            <a:r>
              <a:rPr lang="en" sz="2400" b="1" dirty="0">
                <a:solidFill>
                  <a:schemeClr val="dk1"/>
                </a:solidFill>
              </a:rPr>
              <a:t> </a:t>
            </a:r>
            <a:r>
              <a:rPr lang="en" sz="2400" i="1" dirty="0">
                <a:solidFill>
                  <a:schemeClr val="dk1"/>
                </a:solidFill>
              </a:rPr>
              <a:t>“And He said to another, “Follow Me.” But he said, “Lord, permit me first to go and bury my father.” 60 But He said to him, “Allow the dead to bury their own dead; but as for you, go and proclaim everywhere the kingdom of God.” 61 Another also said, “I will follow You, Lord; but first permit me to say good-bye to those at home.” </a:t>
            </a:r>
            <a:r>
              <a:rPr lang="en" sz="2400" dirty="0">
                <a:solidFill>
                  <a:srgbClr val="FFFF00"/>
                </a:solidFill>
              </a:rPr>
              <a:t>(more “family ties”)</a:t>
            </a:r>
            <a:r>
              <a:rPr lang="en" sz="2400" i="1" dirty="0">
                <a:solidFill>
                  <a:schemeClr val="dk1"/>
                </a:solidFill>
              </a:rPr>
              <a:t> 62 But Jesus said to him, “No one, after putting his hand to the plow and looking back, is fit for the kingdom of God.”</a:t>
            </a:r>
            <a:endParaRPr sz="24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3354</Words>
  <Application>Microsoft Office PowerPoint</Application>
  <PresentationFormat>On-screen Show (16:9)</PresentationFormat>
  <Paragraphs>61</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Simple Dark</vt:lpstr>
      <vt:lpstr>5 COSTS TO CONSIDER</vt:lpstr>
      <vt:lpstr>HOW TO LOSE FOLLOWERS!</vt:lpstr>
      <vt:lpstr>  COST 1- OUR POSSESSIONS</vt:lpstr>
      <vt:lpstr>      LOSING OUR “STUFF”</vt:lpstr>
      <vt:lpstr>      COST 2 - OUR BODIES</vt:lpstr>
      <vt:lpstr>     GIVING UP “OUR FLESH”</vt:lpstr>
      <vt:lpstr>    COST 3 - OUR DEVOTION</vt:lpstr>
      <vt:lpstr>  “FORSAKING ALL OTHERS”</vt:lpstr>
      <vt:lpstr>     WHAT WILL YOU “PAY”?</vt:lpstr>
      <vt:lpstr> COST 4 - WHAT DID GOD PAY?</vt:lpstr>
      <vt:lpstr> “BOUGHT WITH A PRICE”</vt:lpstr>
      <vt:lpstr>COST 5 - NOT FOLLOWING JESUS!</vt:lpstr>
      <vt:lpstr> ASK FOR TERMS OF PEACE 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COSTS TO CONSIDER</dc:title>
  <dc:creator>Eric Bridge</dc:creator>
  <cp:lastModifiedBy>Eric Bridge</cp:lastModifiedBy>
  <cp:revision>3</cp:revision>
  <dcterms:modified xsi:type="dcterms:W3CDTF">2026-07-17T16:56:22Z</dcterms:modified>
</cp:coreProperties>
</file>