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e5457a4c40_0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e5457a4c40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e5457a4c40_0_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e5457a4c40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e5457a4c40_0_9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e5457a4c40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e5457a4c40_0_10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e5457a4c40_0_1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3e5457a4c40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3e5457a4c40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e5457a4c40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e5457a4c40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e5457a4c40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e5457a4c40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e5457a4c40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e5457a4c40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e5457a4c40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e5457a4c40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e5457a4c40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e5457a4c40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e5457a4c40_0_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e5457a4c40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e5457a4c40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e5457a4c40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e5457a4c40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e5457a4c40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26275" y="0"/>
            <a:ext cx="9402900" cy="60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700" b="1" dirty="0">
                <a:solidFill>
                  <a:srgbClr val="00FFFF"/>
                </a:solidFill>
              </a:rPr>
              <a:t>THOROUGHLY EQUIPPED</a:t>
            </a:r>
            <a:endParaRPr sz="5700" b="1" dirty="0">
              <a:solidFill>
                <a:srgbClr val="00FFFF"/>
              </a:solidFill>
            </a:endParaRPr>
          </a:p>
        </p:txBody>
      </p:sp>
      <p:sp>
        <p:nvSpPr>
          <p:cNvPr id="55" name="Google Shape;55;p13"/>
          <p:cNvSpPr txBox="1">
            <a:spLocks noGrp="1"/>
          </p:cNvSpPr>
          <p:nvPr>
            <p:ph type="subTitle" idx="1"/>
          </p:nvPr>
        </p:nvSpPr>
        <p:spPr>
          <a:xfrm>
            <a:off x="-60875" y="603000"/>
            <a:ext cx="9269700" cy="4540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900" b="1" dirty="0">
                <a:solidFill>
                  <a:srgbClr val="FFFF00"/>
                </a:solidFill>
              </a:rPr>
              <a:t>How are Christians to use the old testament today?</a:t>
            </a:r>
            <a:endParaRPr sz="2900" b="1" dirty="0">
              <a:solidFill>
                <a:srgbClr val="FFFF00"/>
              </a:solidFill>
            </a:endParaRPr>
          </a:p>
          <a:p>
            <a:pPr marL="0" lvl="0" indent="0" algn="ctr" rtl="0">
              <a:spcBef>
                <a:spcPts val="0"/>
              </a:spcBef>
              <a:spcAft>
                <a:spcPts val="0"/>
              </a:spcAft>
              <a:buNone/>
            </a:pPr>
            <a:endParaRPr sz="2500" dirty="0"/>
          </a:p>
          <a:p>
            <a:pPr marL="0" lvl="0" indent="0" algn="l" rtl="0">
              <a:spcBef>
                <a:spcPts val="0"/>
              </a:spcBef>
              <a:spcAft>
                <a:spcPts val="0"/>
              </a:spcAft>
              <a:buNone/>
            </a:pPr>
            <a:r>
              <a:rPr lang="en" sz="3000" b="1" u="sng" dirty="0">
                <a:solidFill>
                  <a:srgbClr val="FFFF00"/>
                </a:solidFill>
              </a:rPr>
              <a:t>2 Tim.3:14-17</a:t>
            </a:r>
            <a:r>
              <a:rPr lang="en" sz="2500" dirty="0"/>
              <a:t> </a:t>
            </a:r>
            <a:r>
              <a:rPr lang="en" sz="2500" dirty="0">
                <a:solidFill>
                  <a:srgbClr val="00FFFF"/>
                </a:solidFill>
              </a:rPr>
              <a:t>(NKJV - Paul writing to Timothy)</a:t>
            </a:r>
            <a:r>
              <a:rPr lang="en" sz="2500" dirty="0"/>
              <a:t> </a:t>
            </a:r>
            <a:r>
              <a:rPr lang="en" sz="2500" i="1" dirty="0">
                <a:solidFill>
                  <a:schemeClr val="dk1"/>
                </a:solidFill>
              </a:rPr>
              <a:t>“But you must </a:t>
            </a:r>
            <a:r>
              <a:rPr lang="en" sz="2500" i="1" u="sng" dirty="0">
                <a:solidFill>
                  <a:schemeClr val="dk1"/>
                </a:solidFill>
              </a:rPr>
              <a:t>continue in the things which you have learned</a:t>
            </a:r>
            <a:r>
              <a:rPr lang="en" sz="2500" i="1" dirty="0">
                <a:solidFill>
                  <a:schemeClr val="dk1"/>
                </a:solidFill>
              </a:rPr>
              <a:t> and been assured of, knowing from whom you have learned them, 15 and that from childhood you have known the Holy Scriptures, </a:t>
            </a:r>
            <a:r>
              <a:rPr lang="en" sz="2500" i="1" u="sng" dirty="0">
                <a:solidFill>
                  <a:schemeClr val="dk1"/>
                </a:solidFill>
              </a:rPr>
              <a:t>which are able to make you wise for salvation through faith</a:t>
            </a:r>
            <a:r>
              <a:rPr lang="en" sz="2500" i="1" dirty="0">
                <a:solidFill>
                  <a:schemeClr val="dk1"/>
                </a:solidFill>
              </a:rPr>
              <a:t> which is in Christ Jesus. 16 </a:t>
            </a:r>
            <a:r>
              <a:rPr lang="en" sz="2500" i="1" u="sng" dirty="0">
                <a:solidFill>
                  <a:schemeClr val="dk1"/>
                </a:solidFill>
              </a:rPr>
              <a:t>All</a:t>
            </a:r>
            <a:r>
              <a:rPr lang="en" sz="2500" i="1" dirty="0">
                <a:solidFill>
                  <a:schemeClr val="dk1"/>
                </a:solidFill>
              </a:rPr>
              <a:t> Scripture is given by inspiration of God, and is profitable </a:t>
            </a:r>
            <a:r>
              <a:rPr lang="en" sz="2500" i="1" u="sng" dirty="0">
                <a:solidFill>
                  <a:schemeClr val="dk1"/>
                </a:solidFill>
              </a:rPr>
              <a:t>for doctrine, for reproof, for correction, for instruction in righteousness</a:t>
            </a:r>
            <a:r>
              <a:rPr lang="en" sz="2500" i="1" dirty="0">
                <a:solidFill>
                  <a:schemeClr val="dk1"/>
                </a:solidFill>
              </a:rPr>
              <a:t>, 17 </a:t>
            </a:r>
            <a:r>
              <a:rPr lang="en" sz="2500" i="1" u="sng" dirty="0">
                <a:solidFill>
                  <a:schemeClr val="dk1"/>
                </a:solidFill>
              </a:rPr>
              <a:t>that the man of God </a:t>
            </a:r>
            <a:r>
              <a:rPr lang="en" sz="2500" i="1" u="sng" dirty="0">
                <a:solidFill>
                  <a:srgbClr val="FFFF00"/>
                </a:solidFill>
              </a:rPr>
              <a:t>may be complete, thoroughly equipped</a:t>
            </a:r>
            <a:r>
              <a:rPr lang="en" sz="2500" i="1" u="sng" dirty="0">
                <a:solidFill>
                  <a:schemeClr val="dk1"/>
                </a:solidFill>
              </a:rPr>
              <a:t> for every good work</a:t>
            </a:r>
            <a:r>
              <a:rPr lang="en" sz="2500" i="1" dirty="0">
                <a:solidFill>
                  <a:schemeClr val="dk1"/>
                </a:solidFill>
              </a:rPr>
              <a:t>.”</a:t>
            </a:r>
            <a:endParaRPr sz="2500" i="1" dirty="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126275" y="0"/>
            <a:ext cx="94029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WHAT DOES ALL THIS MEAN?</a:t>
            </a:r>
            <a:endParaRPr sz="4900" b="1">
              <a:solidFill>
                <a:srgbClr val="00FFFF"/>
              </a:solidFill>
            </a:endParaRPr>
          </a:p>
        </p:txBody>
      </p:sp>
      <p:sp>
        <p:nvSpPr>
          <p:cNvPr id="109" name="Google Shape;109;p22"/>
          <p:cNvSpPr txBox="1">
            <a:spLocks noGrp="1"/>
          </p:cNvSpPr>
          <p:nvPr>
            <p:ph type="subTitle" idx="1"/>
          </p:nvPr>
        </p:nvSpPr>
        <p:spPr>
          <a:xfrm>
            <a:off x="-159950" y="350200"/>
            <a:ext cx="9402900" cy="4793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Assuming others have counted correctly, there are 613 commandments in the Law of Moses - 248 “Thou shalts” and 365 “Thou shalt nots”.  God doesn’t put them into categories for His people - He just lists them, in Exodus, Leviticus and Deuteronomy.</a:t>
            </a:r>
            <a:endParaRPr sz="2200">
              <a:solidFill>
                <a:srgbClr val="FFFF00"/>
              </a:solidFill>
            </a:endParaRPr>
          </a:p>
          <a:p>
            <a:pPr marL="457200" lvl="0" indent="-368300" algn="l" rtl="0">
              <a:spcBef>
                <a:spcPts val="0"/>
              </a:spcBef>
              <a:spcAft>
                <a:spcPts val="0"/>
              </a:spcAft>
              <a:buClr>
                <a:schemeClr val="dk1"/>
              </a:buClr>
              <a:buSzPts val="2200"/>
              <a:buChar char="●"/>
            </a:pPr>
            <a:r>
              <a:rPr lang="en" sz="2200">
                <a:solidFill>
                  <a:schemeClr val="dk1"/>
                </a:solidFill>
              </a:rPr>
              <a:t>If we categorize them, who decides what category each law goes into?</a:t>
            </a:r>
            <a:endParaRPr sz="2200">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If we think that the first 39 books of our bibles are ONLY about God dealing with the nation of Israel, we could not be more wrong!</a:t>
            </a:r>
            <a:endParaRPr sz="2200">
              <a:solidFill>
                <a:srgbClr val="00FFFF"/>
              </a:solidFill>
            </a:endParaRPr>
          </a:p>
          <a:p>
            <a:pPr marL="457200" lvl="0" indent="-368300" algn="l" rtl="0">
              <a:spcBef>
                <a:spcPts val="0"/>
              </a:spcBef>
              <a:spcAft>
                <a:spcPts val="0"/>
              </a:spcAft>
              <a:buClr>
                <a:srgbClr val="FFFF00"/>
              </a:buClr>
              <a:buSzPts val="2200"/>
              <a:buChar char="●"/>
            </a:pPr>
            <a:r>
              <a:rPr lang="en" sz="2200">
                <a:solidFill>
                  <a:srgbClr val="FFFF00"/>
                </a:solidFill>
              </a:rPr>
              <a:t>Foreign peoples rebuked in the O.T. - The 7 Canaanite nations, Egypt, Assyria/Ninevah, Babylon/Chaldeans, Moab and Ammon, Edom, Tyre and Sidon, Philistia, Syria/Damascus, and perhaps more.</a:t>
            </a:r>
            <a:endParaRPr sz="2200">
              <a:solidFill>
                <a:srgbClr val="FFFF00"/>
              </a:solidFill>
            </a:endParaRPr>
          </a:p>
          <a:p>
            <a:pPr marL="457200" lvl="0" indent="-368300" algn="l" rtl="0">
              <a:spcBef>
                <a:spcPts val="0"/>
              </a:spcBef>
              <a:spcAft>
                <a:spcPts val="0"/>
              </a:spcAft>
              <a:buClr>
                <a:schemeClr val="dk1"/>
              </a:buClr>
              <a:buSzPts val="2200"/>
              <a:buChar char="●"/>
            </a:pPr>
            <a:r>
              <a:rPr lang="en" sz="2200">
                <a:solidFill>
                  <a:schemeClr val="dk1"/>
                </a:solidFill>
              </a:rPr>
              <a:t>Those peoples were NEVER commanded to keep the Sabbath Day nor any other command because Moses received it.  But they WERE judged for those sins demonstrated in books like Genesis and Proverbs, because God expected them to know better.  We all do!</a:t>
            </a:r>
            <a:endParaRPr sz="22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126275" y="0"/>
            <a:ext cx="94029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HOW TO USE THE</a:t>
            </a:r>
            <a:r>
              <a:rPr lang="en" sz="4800" b="1">
                <a:solidFill>
                  <a:srgbClr val="00FFFF"/>
                </a:solidFill>
              </a:rPr>
              <a:t> </a:t>
            </a:r>
            <a:r>
              <a:rPr lang="en" sz="4900" b="1">
                <a:solidFill>
                  <a:srgbClr val="00FFFF"/>
                </a:solidFill>
              </a:rPr>
              <a:t>O.T. TODAY</a:t>
            </a:r>
            <a:endParaRPr sz="4900" b="1">
              <a:solidFill>
                <a:srgbClr val="00FFFF"/>
              </a:solidFill>
            </a:endParaRPr>
          </a:p>
        </p:txBody>
      </p:sp>
      <p:sp>
        <p:nvSpPr>
          <p:cNvPr id="115" name="Google Shape;115;p23"/>
          <p:cNvSpPr txBox="1">
            <a:spLocks noGrp="1"/>
          </p:cNvSpPr>
          <p:nvPr>
            <p:ph type="subTitle" idx="1"/>
          </p:nvPr>
        </p:nvSpPr>
        <p:spPr>
          <a:xfrm>
            <a:off x="-164450" y="350200"/>
            <a:ext cx="9364200" cy="4793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Put simply, we can, and should, use it in the very same way Jesus’ apostles used it when spreading the gospel and edifying their fellow Christians.</a:t>
            </a:r>
            <a:endParaRPr sz="2200">
              <a:solidFill>
                <a:srgbClr val="FFFF00"/>
              </a:solidFill>
            </a:endParaRPr>
          </a:p>
          <a:p>
            <a:pPr marL="457200" lvl="0" indent="-368300" algn="l" rtl="0">
              <a:spcBef>
                <a:spcPts val="0"/>
              </a:spcBef>
              <a:spcAft>
                <a:spcPts val="0"/>
              </a:spcAft>
              <a:buClr>
                <a:srgbClr val="FFFF00"/>
              </a:buClr>
              <a:buSzPts val="2200"/>
              <a:buChar char="●"/>
            </a:pPr>
            <a:r>
              <a:rPr lang="en" sz="2200" b="1" u="sng">
                <a:solidFill>
                  <a:srgbClr val="FFFF00"/>
                </a:solidFill>
              </a:rPr>
              <a:t>Rom.15:4</a:t>
            </a:r>
            <a:r>
              <a:rPr lang="en" sz="2200">
                <a:solidFill>
                  <a:srgbClr val="FFFF00"/>
                </a:solidFill>
              </a:rPr>
              <a:t> </a:t>
            </a:r>
            <a:r>
              <a:rPr lang="en" sz="2200" i="1">
                <a:solidFill>
                  <a:schemeClr val="dk1"/>
                </a:solidFill>
              </a:rPr>
              <a:t>“For whatever things were written before </a:t>
            </a:r>
            <a:r>
              <a:rPr lang="en" sz="2200" i="1" u="sng">
                <a:solidFill>
                  <a:schemeClr val="dk1"/>
                </a:solidFill>
              </a:rPr>
              <a:t>were written for our learning</a:t>
            </a:r>
            <a:r>
              <a:rPr lang="en" sz="2200" i="1">
                <a:solidFill>
                  <a:schemeClr val="dk1"/>
                </a:solidFill>
              </a:rPr>
              <a:t>, that we through the </a:t>
            </a:r>
            <a:r>
              <a:rPr lang="en" sz="2200" i="1" u="sng">
                <a:solidFill>
                  <a:schemeClr val="dk1"/>
                </a:solidFill>
              </a:rPr>
              <a:t>patience</a:t>
            </a:r>
            <a:r>
              <a:rPr lang="en" sz="2200" i="1">
                <a:solidFill>
                  <a:schemeClr val="dk1"/>
                </a:solidFill>
              </a:rPr>
              <a:t> and </a:t>
            </a:r>
            <a:r>
              <a:rPr lang="en" sz="2200" i="1" u="sng">
                <a:solidFill>
                  <a:schemeClr val="dk1"/>
                </a:solidFill>
              </a:rPr>
              <a:t>comfort</a:t>
            </a:r>
            <a:r>
              <a:rPr lang="en" sz="2200" i="1">
                <a:solidFill>
                  <a:schemeClr val="dk1"/>
                </a:solidFill>
              </a:rPr>
              <a:t> of the Scriptures might have </a:t>
            </a:r>
            <a:r>
              <a:rPr lang="en" sz="2200" i="1" u="sng">
                <a:solidFill>
                  <a:schemeClr val="dk1"/>
                </a:solidFill>
              </a:rPr>
              <a:t>hope</a:t>
            </a:r>
            <a:r>
              <a:rPr lang="en" sz="2200" i="1">
                <a:solidFill>
                  <a:schemeClr val="dk1"/>
                </a:solidFill>
              </a:rPr>
              <a:t>.”</a:t>
            </a:r>
            <a:endParaRPr sz="2200" i="1">
              <a:solidFill>
                <a:schemeClr val="dk1"/>
              </a:solidFill>
            </a:endParaRPr>
          </a:p>
          <a:p>
            <a:pPr marL="457200" lvl="0" indent="-368300" algn="l" rtl="0">
              <a:spcBef>
                <a:spcPts val="0"/>
              </a:spcBef>
              <a:spcAft>
                <a:spcPts val="0"/>
              </a:spcAft>
              <a:buClr>
                <a:srgbClr val="FFFF00"/>
              </a:buClr>
              <a:buSzPts val="2200"/>
              <a:buChar char="●"/>
            </a:pPr>
            <a:r>
              <a:rPr lang="en" sz="2200" b="1" u="sng">
                <a:solidFill>
                  <a:srgbClr val="FFFF00"/>
                </a:solidFill>
              </a:rPr>
              <a:t>1 Cor.10:11</a:t>
            </a:r>
            <a:r>
              <a:rPr lang="en" sz="2200">
                <a:solidFill>
                  <a:srgbClr val="FFFF00"/>
                </a:solidFill>
              </a:rPr>
              <a:t> </a:t>
            </a:r>
            <a:r>
              <a:rPr lang="en" sz="2200" i="1">
                <a:solidFill>
                  <a:schemeClr val="dk1"/>
                </a:solidFill>
              </a:rPr>
              <a:t>“Now all these things happened to them </a:t>
            </a:r>
            <a:r>
              <a:rPr lang="en" sz="2200" i="1" u="sng">
                <a:solidFill>
                  <a:schemeClr val="dk1"/>
                </a:solidFill>
              </a:rPr>
              <a:t>as examples, and they were written for our admonition</a:t>
            </a:r>
            <a:r>
              <a:rPr lang="en" sz="2200" i="1">
                <a:solidFill>
                  <a:schemeClr val="dk1"/>
                </a:solidFill>
              </a:rPr>
              <a:t>, upon whom the ends of the ages have come.”</a:t>
            </a:r>
            <a:endParaRPr sz="2200" i="1">
              <a:solidFill>
                <a:schemeClr val="dk1"/>
              </a:solidFill>
            </a:endParaRPr>
          </a:p>
          <a:p>
            <a:pPr marL="457200" lvl="0" indent="-368300" algn="l" rtl="0">
              <a:spcBef>
                <a:spcPts val="0"/>
              </a:spcBef>
              <a:spcAft>
                <a:spcPts val="0"/>
              </a:spcAft>
              <a:buClr>
                <a:srgbClr val="FFFF00"/>
              </a:buClr>
              <a:buSzPts val="2200"/>
              <a:buChar char="●"/>
            </a:pPr>
            <a:r>
              <a:rPr lang="en" sz="2200" b="1" u="sng">
                <a:solidFill>
                  <a:srgbClr val="FFFF00"/>
                </a:solidFill>
              </a:rPr>
              <a:t>Js.5:10</a:t>
            </a:r>
            <a:r>
              <a:rPr lang="en" sz="2200">
                <a:solidFill>
                  <a:srgbClr val="FFFF00"/>
                </a:solidFill>
              </a:rPr>
              <a:t> </a:t>
            </a:r>
            <a:r>
              <a:rPr lang="en" sz="2200" i="1">
                <a:solidFill>
                  <a:schemeClr val="dk1"/>
                </a:solidFill>
              </a:rPr>
              <a:t>“My brethren, </a:t>
            </a:r>
            <a:r>
              <a:rPr lang="en" sz="2200" i="1" u="sng">
                <a:solidFill>
                  <a:schemeClr val="dk1"/>
                </a:solidFill>
              </a:rPr>
              <a:t>take the prophets</a:t>
            </a:r>
            <a:r>
              <a:rPr lang="en" sz="2200" i="1">
                <a:solidFill>
                  <a:schemeClr val="dk1"/>
                </a:solidFill>
              </a:rPr>
              <a:t>, who spoke in the name of the Lord, </a:t>
            </a:r>
            <a:r>
              <a:rPr lang="en" sz="2200" i="1" u="sng">
                <a:solidFill>
                  <a:schemeClr val="dk1"/>
                </a:solidFill>
              </a:rPr>
              <a:t>as an example of suffering and patience</a:t>
            </a:r>
            <a:r>
              <a:rPr lang="en" sz="2200" i="1">
                <a:solidFill>
                  <a:schemeClr val="dk1"/>
                </a:solidFill>
              </a:rPr>
              <a:t>.”</a:t>
            </a:r>
            <a:endParaRPr sz="2200" i="1">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We learn from their examples, both good and bad.  We learn about the character of a God who does not show partiality.  We learn about the coming of Jesus Christ.  And we see God’s consistency in His laws.</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126275" y="0"/>
            <a:ext cx="94029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TO BECOME “COMPLETE”</a:t>
            </a:r>
            <a:endParaRPr sz="5000" b="1">
              <a:solidFill>
                <a:srgbClr val="00FFFF"/>
              </a:solidFill>
            </a:endParaRPr>
          </a:p>
        </p:txBody>
      </p:sp>
      <p:sp>
        <p:nvSpPr>
          <p:cNvPr id="121" name="Google Shape;121;p24"/>
          <p:cNvSpPr txBox="1">
            <a:spLocks noGrp="1"/>
          </p:cNvSpPr>
          <p:nvPr>
            <p:ph type="subTitle" idx="1"/>
          </p:nvPr>
        </p:nvSpPr>
        <p:spPr>
          <a:xfrm>
            <a:off x="-164450" y="350200"/>
            <a:ext cx="9364200" cy="4793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Do we “need” those first 39 books?  For me to answer that, it depends on what one means by “need”.  Do we need to know what is in those books in order to be saved by Jesus Christ?  No, I cannot make that case from scripture.  But let’s remember what Paul told Timothy.</a:t>
            </a:r>
            <a:endParaRPr sz="2200">
              <a:solidFill>
                <a:srgbClr val="FFFF00"/>
              </a:solidFill>
            </a:endParaRPr>
          </a:p>
          <a:p>
            <a:pPr marL="457200" lvl="0" indent="-368300" algn="l" rtl="0">
              <a:spcBef>
                <a:spcPts val="0"/>
              </a:spcBef>
              <a:spcAft>
                <a:spcPts val="0"/>
              </a:spcAft>
              <a:buClr>
                <a:srgbClr val="FFFF00"/>
              </a:buClr>
              <a:buSzPts val="2200"/>
              <a:buChar char="●"/>
            </a:pPr>
            <a:r>
              <a:rPr lang="en" sz="2200" b="1" u="sng">
                <a:solidFill>
                  <a:srgbClr val="FFFF00"/>
                </a:solidFill>
              </a:rPr>
              <a:t>2 Tim.3:15-17</a:t>
            </a:r>
            <a:r>
              <a:rPr lang="en" sz="2200">
                <a:solidFill>
                  <a:srgbClr val="FFFF00"/>
                </a:solidFill>
              </a:rPr>
              <a:t> </a:t>
            </a:r>
            <a:r>
              <a:rPr lang="en" sz="2200" i="1">
                <a:solidFill>
                  <a:schemeClr val="dk1"/>
                </a:solidFill>
              </a:rPr>
              <a:t>“and that from childhood you have known the Holy Scriptures, which </a:t>
            </a:r>
            <a:r>
              <a:rPr lang="en" sz="2200" i="1" u="sng">
                <a:solidFill>
                  <a:schemeClr val="dk1"/>
                </a:solidFill>
              </a:rPr>
              <a:t>are able to make you wise for salvation</a:t>
            </a:r>
            <a:r>
              <a:rPr lang="en" sz="2200" i="1">
                <a:solidFill>
                  <a:schemeClr val="dk1"/>
                </a:solidFill>
              </a:rPr>
              <a:t> through faith which is in Christ Jesus. 16 All Scripture is given by inspiration of God, and is </a:t>
            </a:r>
            <a:r>
              <a:rPr lang="en" sz="2200" i="1" u="sng">
                <a:solidFill>
                  <a:schemeClr val="dk1"/>
                </a:solidFill>
              </a:rPr>
              <a:t>profitable for doctrine, for reproof, for correction, for instruction in righteousness</a:t>
            </a:r>
            <a:r>
              <a:rPr lang="en" sz="2200" i="1">
                <a:solidFill>
                  <a:schemeClr val="dk1"/>
                </a:solidFill>
              </a:rPr>
              <a:t>, 17 that the man of God may be </a:t>
            </a:r>
            <a:r>
              <a:rPr lang="en" sz="2200" i="1" u="sng">
                <a:solidFill>
                  <a:schemeClr val="dk1"/>
                </a:solidFill>
              </a:rPr>
              <a:t>complete, thoroughly equipped</a:t>
            </a:r>
            <a:r>
              <a:rPr lang="en" sz="2200" i="1">
                <a:solidFill>
                  <a:schemeClr val="dk1"/>
                </a:solidFill>
              </a:rPr>
              <a:t> for every good work.”</a:t>
            </a:r>
            <a:endParaRPr sz="2200" i="1">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Those “Holy Scriptures” Paul mentions, taught to Timothy by His Jewish grandmother and mother, which are able to make one wise for salvation, ARE the first 39 books of our bibles!  Without knowing what is taught in them we are INCOMPLETE and ILL-EQUIPPED!</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ctrTitle"/>
          </p:nvPr>
        </p:nvSpPr>
        <p:spPr>
          <a:xfrm>
            <a:off x="-126275" y="0"/>
            <a:ext cx="94029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PERSONAL VS GROUP</a:t>
            </a:r>
            <a:endParaRPr sz="5000" b="1">
              <a:solidFill>
                <a:srgbClr val="00FFFF"/>
              </a:solidFill>
            </a:endParaRPr>
          </a:p>
        </p:txBody>
      </p:sp>
      <p:sp>
        <p:nvSpPr>
          <p:cNvPr id="127" name="Google Shape;127;p25"/>
          <p:cNvSpPr txBox="1">
            <a:spLocks noGrp="1"/>
          </p:cNvSpPr>
          <p:nvPr>
            <p:ph type="subTitle" idx="1"/>
          </p:nvPr>
        </p:nvSpPr>
        <p:spPr>
          <a:xfrm>
            <a:off x="-164450" y="350200"/>
            <a:ext cx="9364200" cy="47931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It is important to note that in this series we have been dealing with the matter of keeping parts of the Law of Moses for salvation, and that it CANNOT be used in that manner today.</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We’ve also talked about how CHURCHES today cannot bring forward and bind their favorite parts of the law on their members in their group activities and assemblies.</a:t>
            </a:r>
            <a:endParaRPr sz="2000">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But can an individual Christian, if they so desire, continue in some of the “traditions” of the Old Testament if they so desire, to privately honor God?</a:t>
            </a:r>
            <a:endParaRPr sz="2000">
              <a:solidFill>
                <a:srgbClr val="00FFFF"/>
              </a:solidFill>
            </a:endParaRPr>
          </a:p>
          <a:p>
            <a:pPr marL="457200" lvl="0" indent="-355600" algn="l" rtl="0">
              <a:spcBef>
                <a:spcPts val="0"/>
              </a:spcBef>
              <a:spcAft>
                <a:spcPts val="0"/>
              </a:spcAft>
              <a:buClr>
                <a:srgbClr val="FFFF00"/>
              </a:buClr>
              <a:buSzPts val="2000"/>
              <a:buChar char="●"/>
            </a:pPr>
            <a:r>
              <a:rPr lang="en" sz="2000">
                <a:solidFill>
                  <a:srgbClr val="FFFF00"/>
                </a:solidFill>
              </a:rPr>
              <a:t>I believe the answer to this is “Yes”.  </a:t>
            </a:r>
            <a:r>
              <a:rPr lang="en" sz="2000" b="1" u="sng">
                <a:solidFill>
                  <a:srgbClr val="FFFF00"/>
                </a:solidFill>
              </a:rPr>
              <a:t>Rom.14:5-6</a:t>
            </a:r>
            <a:r>
              <a:rPr lang="en" sz="2000">
                <a:solidFill>
                  <a:srgbClr val="00FFFF"/>
                </a:solidFill>
              </a:rPr>
              <a:t> </a:t>
            </a:r>
            <a:r>
              <a:rPr lang="en" sz="2000" i="1">
                <a:solidFill>
                  <a:schemeClr val="dk1"/>
                </a:solidFill>
              </a:rPr>
              <a:t>“</a:t>
            </a:r>
            <a:r>
              <a:rPr lang="en" sz="2000" i="1" u="sng">
                <a:solidFill>
                  <a:schemeClr val="dk1"/>
                </a:solidFill>
              </a:rPr>
              <a:t>One person</a:t>
            </a:r>
            <a:r>
              <a:rPr lang="en" sz="2000" i="1">
                <a:solidFill>
                  <a:schemeClr val="dk1"/>
                </a:solidFill>
              </a:rPr>
              <a:t> esteems one day above another; </a:t>
            </a:r>
            <a:r>
              <a:rPr lang="en" sz="2000" i="1" u="sng">
                <a:solidFill>
                  <a:schemeClr val="dk1"/>
                </a:solidFill>
              </a:rPr>
              <a:t>another</a:t>
            </a:r>
            <a:r>
              <a:rPr lang="en" sz="2000" i="1">
                <a:solidFill>
                  <a:schemeClr val="dk1"/>
                </a:solidFill>
              </a:rPr>
              <a:t> esteems every day alike. </a:t>
            </a:r>
            <a:r>
              <a:rPr lang="en" sz="2000" i="1" u="sng">
                <a:solidFill>
                  <a:schemeClr val="dk1"/>
                </a:solidFill>
              </a:rPr>
              <a:t>Let each be fully convinced in his own mind</a:t>
            </a:r>
            <a:r>
              <a:rPr lang="en" sz="2000" i="1">
                <a:solidFill>
                  <a:schemeClr val="dk1"/>
                </a:solidFill>
              </a:rPr>
              <a:t>. 6 He who observes the day, observes it to the Lord; and he who does not observe the day, to the Lord he does not observe it. He who eats, eats to the Lord, for he gives God thanks; and he who does not eat, to the Lord he does not eat, and gives God thanks.”</a:t>
            </a:r>
            <a:endParaRPr sz="2000" i="1">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We see apostles doing this in Acts - feasts, vows, etc.  But never as a church!</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ctrTitle"/>
          </p:nvPr>
        </p:nvSpPr>
        <p:spPr>
          <a:xfrm>
            <a:off x="-126275" y="0"/>
            <a:ext cx="94029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OUR SABBATH REST</a:t>
            </a:r>
            <a:endParaRPr sz="5000" b="1">
              <a:solidFill>
                <a:srgbClr val="00FFFF"/>
              </a:solidFill>
            </a:endParaRPr>
          </a:p>
        </p:txBody>
      </p:sp>
      <p:sp>
        <p:nvSpPr>
          <p:cNvPr id="133" name="Google Shape;133;p26"/>
          <p:cNvSpPr txBox="1">
            <a:spLocks noGrp="1"/>
          </p:cNvSpPr>
          <p:nvPr>
            <p:ph type="subTitle" idx="1"/>
          </p:nvPr>
        </p:nvSpPr>
        <p:spPr>
          <a:xfrm>
            <a:off x="-54825" y="350200"/>
            <a:ext cx="9263700" cy="4793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solidFill>
                  <a:srgbClr val="FFFF00"/>
                </a:solidFill>
              </a:rPr>
              <a:t>You, personally, can abstain from certain foods if you want.  You can choose to “rest for God” and give thanks any day you want.  But the Sabbath Day Christians were told to look forward to is FAR greater than one day of the week.</a:t>
            </a:r>
            <a:endParaRPr sz="2000" dirty="0">
              <a:solidFill>
                <a:srgbClr val="FFFF00"/>
              </a:solidFill>
            </a:endParaRPr>
          </a:p>
          <a:p>
            <a:pPr marL="0" lvl="0" indent="0" algn="l" rtl="0">
              <a:spcBef>
                <a:spcPts val="0"/>
              </a:spcBef>
              <a:spcAft>
                <a:spcPts val="0"/>
              </a:spcAft>
              <a:buNone/>
            </a:pPr>
            <a:r>
              <a:rPr lang="en" sz="2000" b="1" u="sng" dirty="0">
                <a:solidFill>
                  <a:srgbClr val="FFFF00"/>
                </a:solidFill>
              </a:rPr>
              <a:t>Heb.4:4-11</a:t>
            </a:r>
            <a:r>
              <a:rPr lang="en" sz="2000" dirty="0">
                <a:solidFill>
                  <a:srgbClr val="FFFF00"/>
                </a:solidFill>
              </a:rPr>
              <a:t> </a:t>
            </a:r>
            <a:r>
              <a:rPr lang="en" sz="2000" i="1" dirty="0">
                <a:solidFill>
                  <a:schemeClr val="dk1"/>
                </a:solidFill>
              </a:rPr>
              <a:t>“For He has spoken in a certain place of the seventh day in this way: “And God rested on the seventh day from all His works”; 5 and again in this place: “They shall not enter </a:t>
            </a:r>
            <a:r>
              <a:rPr lang="en" sz="2000" i="1" u="sng" dirty="0">
                <a:solidFill>
                  <a:schemeClr val="dk1"/>
                </a:solidFill>
              </a:rPr>
              <a:t>My rest</a:t>
            </a:r>
            <a:r>
              <a:rPr lang="en" sz="2000" i="1" dirty="0">
                <a:solidFill>
                  <a:schemeClr val="dk1"/>
                </a:solidFill>
              </a:rPr>
              <a:t>.” 6 Since therefore it remains that some must enter it, and those to whom it was first preached did not enter because of disobedience, 7 again He designates a certain day, saying in David, “Today,” after such a long time, as it has been said: “Today, if you will hear His voice, Do not harden your hearts.” 8 </a:t>
            </a:r>
            <a:r>
              <a:rPr lang="en" sz="2000" i="1" u="sng" dirty="0">
                <a:solidFill>
                  <a:schemeClr val="dk1"/>
                </a:solidFill>
              </a:rPr>
              <a:t>For if Joshua had given them rest, then He would not afterward have spoken of another day</a:t>
            </a:r>
            <a:r>
              <a:rPr lang="en" sz="2000" i="1" dirty="0">
                <a:solidFill>
                  <a:schemeClr val="dk1"/>
                </a:solidFill>
              </a:rPr>
              <a:t>. 9 </a:t>
            </a:r>
            <a:r>
              <a:rPr lang="en" sz="2000" i="1" dirty="0">
                <a:solidFill>
                  <a:srgbClr val="FFFF00"/>
                </a:solidFill>
              </a:rPr>
              <a:t>There remains therefore a rest for the people of God.</a:t>
            </a:r>
            <a:r>
              <a:rPr lang="en" sz="2000" i="1" dirty="0">
                <a:solidFill>
                  <a:schemeClr val="dk1"/>
                </a:solidFill>
              </a:rPr>
              <a:t> 10 For he who has entered </a:t>
            </a:r>
            <a:r>
              <a:rPr lang="en" sz="2000" i="1" u="sng" dirty="0">
                <a:solidFill>
                  <a:schemeClr val="dk1"/>
                </a:solidFill>
              </a:rPr>
              <a:t>His</a:t>
            </a:r>
            <a:r>
              <a:rPr lang="en" sz="2000" i="1" dirty="0">
                <a:solidFill>
                  <a:schemeClr val="dk1"/>
                </a:solidFill>
              </a:rPr>
              <a:t> rest has himself also ceased from his works as God did from His. 11 </a:t>
            </a:r>
            <a:r>
              <a:rPr lang="en" sz="2000" i="1" u="sng" dirty="0">
                <a:solidFill>
                  <a:srgbClr val="FFFF00"/>
                </a:solidFill>
              </a:rPr>
              <a:t>Let us therefore be diligent to enter that rest</a:t>
            </a:r>
            <a:r>
              <a:rPr lang="en" sz="2000" i="1" u="sng" dirty="0">
                <a:solidFill>
                  <a:schemeClr val="dk1"/>
                </a:solidFill>
              </a:rPr>
              <a:t>, lest anyone fall according to the same example of disobedience</a:t>
            </a:r>
            <a:r>
              <a:rPr lang="en" sz="2000" i="1" dirty="0">
                <a:solidFill>
                  <a:schemeClr val="dk1"/>
                </a:solidFill>
              </a:rPr>
              <a:t>.”</a:t>
            </a:r>
            <a:endParaRPr sz="2000" i="1" dirty="0">
              <a:solidFill>
                <a:schemeClr val="dk1"/>
              </a:solidFill>
            </a:endParaRPr>
          </a:p>
          <a:p>
            <a:pPr marL="0" lvl="0" indent="0" algn="l" rtl="0">
              <a:spcBef>
                <a:spcPts val="0"/>
              </a:spcBef>
              <a:spcAft>
                <a:spcPts val="0"/>
              </a:spcAft>
              <a:buNone/>
            </a:pPr>
            <a:r>
              <a:rPr lang="en" sz="2000" dirty="0">
                <a:solidFill>
                  <a:srgbClr val="00FFFF"/>
                </a:solidFill>
              </a:rPr>
              <a:t>Are YOU ready for that rest? Will you believe, confess, repent, and be baptized?</a:t>
            </a:r>
            <a:endParaRPr sz="20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126275" y="0"/>
            <a:ext cx="9402900" cy="438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700" b="1">
                <a:solidFill>
                  <a:srgbClr val="00FFFF"/>
                </a:solidFill>
              </a:rPr>
              <a:t>COULD GOD BE MORE CLEAR?</a:t>
            </a:r>
            <a:endParaRPr sz="4700" b="1">
              <a:solidFill>
                <a:srgbClr val="00FFFF"/>
              </a:solidFill>
            </a:endParaRPr>
          </a:p>
        </p:txBody>
      </p:sp>
      <p:sp>
        <p:nvSpPr>
          <p:cNvPr id="61" name="Google Shape;61;p14"/>
          <p:cNvSpPr txBox="1">
            <a:spLocks noGrp="1"/>
          </p:cNvSpPr>
          <p:nvPr>
            <p:ph type="subTitle" idx="1"/>
          </p:nvPr>
        </p:nvSpPr>
        <p:spPr>
          <a:xfrm>
            <a:off x="-126275" y="307575"/>
            <a:ext cx="9402900" cy="4835700"/>
          </a:xfrm>
          <a:prstGeom prst="rect">
            <a:avLst/>
          </a:prstGeom>
        </p:spPr>
        <p:txBody>
          <a:bodyPr spcFirstLastPara="1" wrap="square" lIns="91425" tIns="91425" rIns="91425" bIns="91425" anchor="t" anchorCtr="0">
            <a:noAutofit/>
          </a:bodyPr>
          <a:lstStyle/>
          <a:p>
            <a:pPr marL="457200" lvl="0" indent="-381000" algn="l" rtl="0">
              <a:spcBef>
                <a:spcPts val="0"/>
              </a:spcBef>
              <a:spcAft>
                <a:spcPts val="0"/>
              </a:spcAft>
              <a:buClr>
                <a:srgbClr val="FFFF00"/>
              </a:buClr>
              <a:buSzPts val="2400"/>
              <a:buChar char="●"/>
            </a:pPr>
            <a:r>
              <a:rPr lang="en" sz="2400">
                <a:solidFill>
                  <a:srgbClr val="FFFF00"/>
                </a:solidFill>
              </a:rPr>
              <a:t>In the previous 2 lessons we saw that the old testament (covenant) was given to the descendants of Jacob, Israelites, at Mt. Sinai, and ended when Jesus died on the cross.  (</a:t>
            </a:r>
            <a:r>
              <a:rPr lang="en" sz="2400" u="sng">
                <a:solidFill>
                  <a:srgbClr val="FFFF00"/>
                </a:solidFill>
              </a:rPr>
              <a:t>Col.2:14</a:t>
            </a:r>
            <a:r>
              <a:rPr lang="en" sz="2400">
                <a:solidFill>
                  <a:srgbClr val="FFFF00"/>
                </a:solidFill>
              </a:rPr>
              <a:t>)</a:t>
            </a:r>
            <a:endParaRPr sz="2400">
              <a:solidFill>
                <a:srgbClr val="FFFF00"/>
              </a:solidFill>
            </a:endParaRPr>
          </a:p>
          <a:p>
            <a:pPr marL="457200" lvl="0" indent="-381000" algn="l" rtl="0">
              <a:spcBef>
                <a:spcPts val="0"/>
              </a:spcBef>
              <a:spcAft>
                <a:spcPts val="0"/>
              </a:spcAft>
              <a:buClr>
                <a:schemeClr val="dk1"/>
              </a:buClr>
              <a:buSzPts val="2400"/>
              <a:buChar char="●"/>
            </a:pPr>
            <a:r>
              <a:rPr lang="en" sz="2400">
                <a:solidFill>
                  <a:schemeClr val="dk1"/>
                </a:solidFill>
              </a:rPr>
              <a:t>What words would YOU use to show someone that your covenant was 1) an inferior covenant, and 2) that it was ending?</a:t>
            </a:r>
            <a:endParaRPr sz="2400">
              <a:solidFill>
                <a:schemeClr val="dk1"/>
              </a:solidFill>
            </a:endParaRPr>
          </a:p>
          <a:p>
            <a:pPr marL="457200" lvl="0" indent="-381000" algn="l" rtl="0">
              <a:spcBef>
                <a:spcPts val="0"/>
              </a:spcBef>
              <a:spcAft>
                <a:spcPts val="0"/>
              </a:spcAft>
              <a:buClr>
                <a:srgbClr val="00FFFF"/>
              </a:buClr>
              <a:buSzPts val="2400"/>
              <a:buChar char="●"/>
            </a:pPr>
            <a:r>
              <a:rPr lang="en" sz="2400">
                <a:solidFill>
                  <a:srgbClr val="00FFFF"/>
                </a:solidFill>
              </a:rPr>
              <a:t>Contrary to us, a ministry of death and condemnation, a curse, a yoke of bondage, not faultless, at enmity with us, weak and unprofitable, and do not let anyone judge you on these matters?</a:t>
            </a:r>
            <a:endParaRPr sz="2400">
              <a:solidFill>
                <a:srgbClr val="00FFFF"/>
              </a:solidFill>
            </a:endParaRPr>
          </a:p>
          <a:p>
            <a:pPr marL="457200" lvl="0" indent="-381000" algn="l" rtl="0">
              <a:spcBef>
                <a:spcPts val="0"/>
              </a:spcBef>
              <a:spcAft>
                <a:spcPts val="0"/>
              </a:spcAft>
              <a:buClr>
                <a:srgbClr val="FFFF00"/>
              </a:buClr>
              <a:buSzPts val="2400"/>
              <a:buChar char="●"/>
            </a:pPr>
            <a:r>
              <a:rPr lang="en" sz="2400">
                <a:solidFill>
                  <a:srgbClr val="FFFF00"/>
                </a:solidFill>
              </a:rPr>
              <a:t>Passing away, taken away to establish the second, old and vanishing, nailed to the cross, fulfilled, finished, annulled, obsolete, put to death, abolished, we are delivered from it, changed, no longer under a tutor, shadow of what would come?</a:t>
            </a:r>
            <a:endParaRPr sz="2400">
              <a:solidFill>
                <a:srgbClr val="FFFF00"/>
              </a:solidFill>
            </a:endParaRPr>
          </a:p>
          <a:p>
            <a:pPr marL="457200" lvl="0" indent="-381000" algn="l" rtl="0">
              <a:spcBef>
                <a:spcPts val="0"/>
              </a:spcBef>
              <a:spcAft>
                <a:spcPts val="0"/>
              </a:spcAft>
              <a:buClr>
                <a:schemeClr val="dk1"/>
              </a:buClr>
              <a:buSzPts val="2400"/>
              <a:buChar char="●"/>
            </a:pPr>
            <a:r>
              <a:rPr lang="en" sz="2400">
                <a:solidFill>
                  <a:schemeClr val="dk1"/>
                </a:solidFill>
              </a:rPr>
              <a:t>There can be NO DOUBT of what God did to the Law of Moses!</a:t>
            </a:r>
            <a:endParaRPr sz="24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126275" y="0"/>
            <a:ext cx="9402900" cy="516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CAN WE KEEP PARTS OF IT?</a:t>
            </a:r>
            <a:endParaRPr sz="5000" b="1">
              <a:solidFill>
                <a:srgbClr val="00FFFF"/>
              </a:solidFill>
            </a:endParaRPr>
          </a:p>
        </p:txBody>
      </p:sp>
      <p:sp>
        <p:nvSpPr>
          <p:cNvPr id="67" name="Google Shape;67;p15"/>
          <p:cNvSpPr txBox="1">
            <a:spLocks noGrp="1"/>
          </p:cNvSpPr>
          <p:nvPr>
            <p:ph type="subTitle" idx="1"/>
          </p:nvPr>
        </p:nvSpPr>
        <p:spPr>
          <a:xfrm>
            <a:off x="-126275" y="368475"/>
            <a:ext cx="9335100" cy="4774800"/>
          </a:xfrm>
          <a:prstGeom prst="rect">
            <a:avLst/>
          </a:prstGeom>
        </p:spPr>
        <p:txBody>
          <a:bodyPr spcFirstLastPara="1" wrap="square" lIns="91425" tIns="91425" rIns="91425" bIns="91425" anchor="t" anchorCtr="0">
            <a:noAutofit/>
          </a:bodyPr>
          <a:lstStyle/>
          <a:p>
            <a:pPr marL="457200" lvl="0" indent="-374650" algn="l" rtl="0">
              <a:spcBef>
                <a:spcPts val="0"/>
              </a:spcBef>
              <a:spcAft>
                <a:spcPts val="0"/>
              </a:spcAft>
              <a:buClr>
                <a:srgbClr val="FFFF00"/>
              </a:buClr>
              <a:buSzPts val="2300"/>
              <a:buChar char="●"/>
            </a:pPr>
            <a:r>
              <a:rPr lang="en" sz="2300" b="1" u="sng" dirty="0">
                <a:solidFill>
                  <a:srgbClr val="FFFF00"/>
                </a:solidFill>
              </a:rPr>
              <a:t>NO!  Acts 15:24,28-29</a:t>
            </a:r>
            <a:r>
              <a:rPr lang="en" sz="2300" dirty="0">
                <a:solidFill>
                  <a:schemeClr val="dk1"/>
                </a:solidFill>
              </a:rPr>
              <a:t> </a:t>
            </a:r>
            <a:r>
              <a:rPr lang="en" sz="2300" i="1" dirty="0">
                <a:solidFill>
                  <a:schemeClr val="dk1"/>
                </a:solidFill>
              </a:rPr>
              <a:t>“Since we have heard that some who went out from us have troubled you with words, unsettling your souls, saying, “You must be circumcised </a:t>
            </a:r>
            <a:r>
              <a:rPr lang="en" sz="2300" i="1" u="sng" dirty="0">
                <a:solidFill>
                  <a:schemeClr val="dk1"/>
                </a:solidFill>
              </a:rPr>
              <a:t>and keep the law</a:t>
            </a:r>
            <a:r>
              <a:rPr lang="en" sz="2300" i="1" dirty="0">
                <a:solidFill>
                  <a:schemeClr val="dk1"/>
                </a:solidFill>
              </a:rPr>
              <a:t>” - </a:t>
            </a:r>
            <a:r>
              <a:rPr lang="en" sz="2300" i="1" u="sng" dirty="0">
                <a:solidFill>
                  <a:schemeClr val="dk1"/>
                </a:solidFill>
              </a:rPr>
              <a:t>to whom we gave no such commandment</a:t>
            </a:r>
            <a:r>
              <a:rPr lang="en" sz="2300" i="1" dirty="0">
                <a:solidFill>
                  <a:schemeClr val="dk1"/>
                </a:solidFill>
              </a:rPr>
              <a:t> - … 28 For it seemed good to the Holy Spirit, and to us, to lay upon you no greater burden than </a:t>
            </a:r>
            <a:r>
              <a:rPr lang="en" sz="2300" i="1" u="sng" dirty="0">
                <a:solidFill>
                  <a:srgbClr val="FFFF00"/>
                </a:solidFill>
              </a:rPr>
              <a:t>these necessary things</a:t>
            </a:r>
            <a:r>
              <a:rPr lang="en" sz="2300" i="1" dirty="0">
                <a:solidFill>
                  <a:schemeClr val="dk1"/>
                </a:solidFill>
              </a:rPr>
              <a:t>: 29 that you </a:t>
            </a:r>
            <a:r>
              <a:rPr lang="en" sz="2300" i="1" u="sng" dirty="0">
                <a:solidFill>
                  <a:schemeClr val="dk1"/>
                </a:solidFill>
              </a:rPr>
              <a:t>abstain from things offered to idols</a:t>
            </a:r>
            <a:r>
              <a:rPr lang="en" sz="2300" i="1" dirty="0">
                <a:solidFill>
                  <a:schemeClr val="dk1"/>
                </a:solidFill>
              </a:rPr>
              <a:t>, </a:t>
            </a:r>
            <a:r>
              <a:rPr lang="en" sz="2300" i="1" u="sng" dirty="0">
                <a:solidFill>
                  <a:schemeClr val="dk1"/>
                </a:solidFill>
              </a:rPr>
              <a:t>from blood</a:t>
            </a:r>
            <a:r>
              <a:rPr lang="en" sz="2300" i="1" dirty="0">
                <a:solidFill>
                  <a:schemeClr val="dk1"/>
                </a:solidFill>
              </a:rPr>
              <a:t>, from things strangled, and </a:t>
            </a:r>
            <a:r>
              <a:rPr lang="en" sz="2300" i="1" u="sng" dirty="0">
                <a:solidFill>
                  <a:schemeClr val="dk1"/>
                </a:solidFill>
              </a:rPr>
              <a:t>from sexual immorality</a:t>
            </a:r>
            <a:r>
              <a:rPr lang="en" sz="2300" i="1" dirty="0">
                <a:solidFill>
                  <a:schemeClr val="dk1"/>
                </a:solidFill>
              </a:rPr>
              <a:t>. If you keep yourselves from these, you will do well. Farewell.”</a:t>
            </a:r>
            <a:endParaRPr sz="2300" i="1" dirty="0">
              <a:solidFill>
                <a:schemeClr val="dk1"/>
              </a:solidFill>
            </a:endParaRPr>
          </a:p>
          <a:p>
            <a:pPr marL="457200" lvl="0" indent="-374650" algn="l" rtl="0">
              <a:spcBef>
                <a:spcPts val="0"/>
              </a:spcBef>
              <a:spcAft>
                <a:spcPts val="0"/>
              </a:spcAft>
              <a:buClr>
                <a:srgbClr val="FFFF00"/>
              </a:buClr>
              <a:buSzPts val="2300"/>
              <a:buChar char="●"/>
            </a:pPr>
            <a:r>
              <a:rPr lang="en" sz="2300" b="1" u="sng" dirty="0">
                <a:solidFill>
                  <a:srgbClr val="FFFF00"/>
                </a:solidFill>
              </a:rPr>
              <a:t>Gal.5:3-4</a:t>
            </a:r>
            <a:r>
              <a:rPr lang="en" sz="2300" dirty="0">
                <a:solidFill>
                  <a:schemeClr val="dk1"/>
                </a:solidFill>
              </a:rPr>
              <a:t> </a:t>
            </a:r>
            <a:r>
              <a:rPr lang="en" sz="2300" i="1" dirty="0">
                <a:solidFill>
                  <a:schemeClr val="dk1"/>
                </a:solidFill>
              </a:rPr>
              <a:t>“And I testify again to every man who becomes circumcised </a:t>
            </a:r>
            <a:r>
              <a:rPr lang="en" sz="2300" i="1" u="sng" dirty="0">
                <a:solidFill>
                  <a:schemeClr val="dk1"/>
                </a:solidFill>
              </a:rPr>
              <a:t>that he is a debtor to keep the whole law</a:t>
            </a:r>
            <a:r>
              <a:rPr lang="en" sz="2300" i="1" dirty="0">
                <a:solidFill>
                  <a:schemeClr val="dk1"/>
                </a:solidFill>
              </a:rPr>
              <a:t>. 4 You have become </a:t>
            </a:r>
            <a:r>
              <a:rPr lang="en" sz="2300" i="1" u="sng" dirty="0">
                <a:solidFill>
                  <a:schemeClr val="dk1"/>
                </a:solidFill>
              </a:rPr>
              <a:t>estranged from Christ</a:t>
            </a:r>
            <a:r>
              <a:rPr lang="en" sz="2300" i="1" dirty="0">
                <a:solidFill>
                  <a:schemeClr val="dk1"/>
                </a:solidFill>
              </a:rPr>
              <a:t>, </a:t>
            </a:r>
            <a:r>
              <a:rPr lang="en" sz="2300" i="1" u="sng" dirty="0">
                <a:solidFill>
                  <a:schemeClr val="dk1"/>
                </a:solidFill>
              </a:rPr>
              <a:t>you who attempt to be justified by law; you have fallen from grace</a:t>
            </a:r>
            <a:r>
              <a:rPr lang="en" sz="2300" i="1" dirty="0">
                <a:solidFill>
                  <a:schemeClr val="dk1"/>
                </a:solidFill>
              </a:rPr>
              <a:t>.”</a:t>
            </a:r>
            <a:endParaRPr sz="2300" i="1" dirty="0">
              <a:solidFill>
                <a:schemeClr val="dk1"/>
              </a:solidFill>
            </a:endParaRPr>
          </a:p>
          <a:p>
            <a:pPr marL="457200" lvl="0" indent="-374650" algn="l" rtl="0">
              <a:spcBef>
                <a:spcPts val="0"/>
              </a:spcBef>
              <a:spcAft>
                <a:spcPts val="0"/>
              </a:spcAft>
              <a:buClr>
                <a:srgbClr val="00FFFF"/>
              </a:buClr>
              <a:buSzPts val="2300"/>
              <a:buChar char="●"/>
            </a:pPr>
            <a:r>
              <a:rPr lang="en" sz="2300" dirty="0">
                <a:solidFill>
                  <a:srgbClr val="00FFFF"/>
                </a:solidFill>
              </a:rPr>
              <a:t>Paul says that if you require some of it, you must require ALL of it!</a:t>
            </a:r>
            <a:endParaRPr sz="23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126275" y="0"/>
            <a:ext cx="9402900" cy="516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NO TEN COMMANDMENTS?!</a:t>
            </a:r>
            <a:endParaRPr sz="5000" b="1">
              <a:solidFill>
                <a:srgbClr val="00FFFF"/>
              </a:solidFill>
            </a:endParaRPr>
          </a:p>
        </p:txBody>
      </p:sp>
      <p:sp>
        <p:nvSpPr>
          <p:cNvPr id="73" name="Google Shape;73;p16"/>
          <p:cNvSpPr txBox="1">
            <a:spLocks noGrp="1"/>
          </p:cNvSpPr>
          <p:nvPr>
            <p:ph type="subTitle" idx="1"/>
          </p:nvPr>
        </p:nvSpPr>
        <p:spPr>
          <a:xfrm>
            <a:off x="-126275" y="350200"/>
            <a:ext cx="9335100" cy="4793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Religious people today think I am absurd when I tell them that the Ten Commandments, from </a:t>
            </a:r>
            <a:r>
              <a:rPr lang="en" sz="2200" u="sng">
                <a:solidFill>
                  <a:srgbClr val="FFFF00"/>
                </a:solidFill>
              </a:rPr>
              <a:t>Exodus 20</a:t>
            </a:r>
            <a:r>
              <a:rPr lang="en" sz="2200">
                <a:solidFill>
                  <a:srgbClr val="FFFF00"/>
                </a:solidFill>
              </a:rPr>
              <a:t>, do not apply to me.  But please allow me to show you what DOES apply to me, and to YOU!</a:t>
            </a:r>
            <a:endParaRPr sz="2200">
              <a:solidFill>
                <a:srgbClr val="FFFF00"/>
              </a:solidFill>
            </a:endParaRPr>
          </a:p>
          <a:p>
            <a:pPr marL="457200" lvl="0" indent="-368300" algn="l" rtl="0">
              <a:spcBef>
                <a:spcPts val="0"/>
              </a:spcBef>
              <a:spcAft>
                <a:spcPts val="0"/>
              </a:spcAft>
              <a:buClr>
                <a:srgbClr val="FFFF00"/>
              </a:buClr>
              <a:buSzPts val="2200"/>
              <a:buChar char="●"/>
            </a:pPr>
            <a:r>
              <a:rPr lang="en" sz="2200" u="sng">
                <a:solidFill>
                  <a:srgbClr val="FFFF00"/>
                </a:solidFill>
              </a:rPr>
              <a:t>Have no other gods before GOD.  </a:t>
            </a:r>
            <a:r>
              <a:rPr lang="en" sz="2200" b="1" u="sng">
                <a:solidFill>
                  <a:srgbClr val="FFFF00"/>
                </a:solidFill>
              </a:rPr>
              <a:t>1 Thess.1:9</a:t>
            </a:r>
            <a:r>
              <a:rPr lang="en" sz="2200">
                <a:solidFill>
                  <a:srgbClr val="00FFFF"/>
                </a:solidFill>
              </a:rPr>
              <a:t> </a:t>
            </a:r>
            <a:r>
              <a:rPr lang="en" sz="2200" i="1">
                <a:solidFill>
                  <a:schemeClr val="dk1"/>
                </a:solidFill>
              </a:rPr>
              <a:t>“For they themselves declare concerning us what manner of entry we had to you, and how </a:t>
            </a:r>
            <a:r>
              <a:rPr lang="en" sz="2200" i="1" u="sng">
                <a:solidFill>
                  <a:schemeClr val="dk1"/>
                </a:solidFill>
              </a:rPr>
              <a:t>you turned to God from idols to serve the living and true God</a:t>
            </a:r>
            <a:r>
              <a:rPr lang="en" sz="2200" i="1">
                <a:solidFill>
                  <a:schemeClr val="dk1"/>
                </a:solidFill>
              </a:rPr>
              <a:t>,”</a:t>
            </a:r>
            <a:endParaRPr sz="2200" i="1">
              <a:solidFill>
                <a:schemeClr val="dk1"/>
              </a:solidFill>
            </a:endParaRPr>
          </a:p>
          <a:p>
            <a:pPr marL="457200" lvl="0" indent="-368300" algn="l" rtl="0">
              <a:spcBef>
                <a:spcPts val="0"/>
              </a:spcBef>
              <a:spcAft>
                <a:spcPts val="0"/>
              </a:spcAft>
              <a:buClr>
                <a:srgbClr val="FFFF00"/>
              </a:buClr>
              <a:buSzPts val="2200"/>
              <a:buChar char="●"/>
            </a:pPr>
            <a:r>
              <a:rPr lang="en" sz="2200" u="sng">
                <a:solidFill>
                  <a:srgbClr val="FFFF00"/>
                </a:solidFill>
              </a:rPr>
              <a:t>Do not make or worship idols.  </a:t>
            </a:r>
            <a:r>
              <a:rPr lang="en" sz="2200" b="1" u="sng">
                <a:solidFill>
                  <a:srgbClr val="FFFF00"/>
                </a:solidFill>
              </a:rPr>
              <a:t>1 Jn.5:21</a:t>
            </a:r>
            <a:r>
              <a:rPr lang="en" sz="2200">
                <a:solidFill>
                  <a:srgbClr val="00FFFF"/>
                </a:solidFill>
              </a:rPr>
              <a:t> </a:t>
            </a:r>
            <a:r>
              <a:rPr lang="en" sz="2200" i="1">
                <a:solidFill>
                  <a:schemeClr val="dk1"/>
                </a:solidFill>
              </a:rPr>
              <a:t>“Little children, </a:t>
            </a:r>
            <a:r>
              <a:rPr lang="en" sz="2200" i="1" u="sng">
                <a:solidFill>
                  <a:schemeClr val="dk1"/>
                </a:solidFill>
              </a:rPr>
              <a:t>keep yourselves from idols</a:t>
            </a:r>
            <a:r>
              <a:rPr lang="en" sz="2200" i="1">
                <a:solidFill>
                  <a:schemeClr val="dk1"/>
                </a:solidFill>
              </a:rPr>
              <a:t>. Amen.”</a:t>
            </a:r>
            <a:endParaRPr sz="2200" i="1">
              <a:solidFill>
                <a:schemeClr val="dk1"/>
              </a:solidFill>
            </a:endParaRPr>
          </a:p>
          <a:p>
            <a:pPr marL="457200" lvl="0" indent="-368300" algn="l" rtl="0">
              <a:spcBef>
                <a:spcPts val="0"/>
              </a:spcBef>
              <a:spcAft>
                <a:spcPts val="0"/>
              </a:spcAft>
              <a:buClr>
                <a:srgbClr val="FFFF00"/>
              </a:buClr>
              <a:buSzPts val="2200"/>
              <a:buChar char="●"/>
            </a:pPr>
            <a:r>
              <a:rPr lang="en" sz="2200" u="sng">
                <a:solidFill>
                  <a:srgbClr val="FFFF00"/>
                </a:solidFill>
              </a:rPr>
              <a:t>Do not use the Lord’s name in vain.  </a:t>
            </a:r>
            <a:r>
              <a:rPr lang="en" sz="2200" b="1" u="sng">
                <a:solidFill>
                  <a:srgbClr val="FFFF00"/>
                </a:solidFill>
              </a:rPr>
              <a:t>James 5:12</a:t>
            </a:r>
            <a:r>
              <a:rPr lang="en" sz="2200">
                <a:solidFill>
                  <a:srgbClr val="00FFFF"/>
                </a:solidFill>
              </a:rPr>
              <a:t> </a:t>
            </a:r>
            <a:r>
              <a:rPr lang="en" sz="2200" i="1">
                <a:solidFill>
                  <a:schemeClr val="dk1"/>
                </a:solidFill>
              </a:rPr>
              <a:t>“But above all, my brethren, </a:t>
            </a:r>
            <a:r>
              <a:rPr lang="en" sz="2200" i="1" u="sng">
                <a:solidFill>
                  <a:schemeClr val="dk1"/>
                </a:solidFill>
              </a:rPr>
              <a:t>do not swear, either by heaven or by earth or with any other oath</a:t>
            </a:r>
            <a:r>
              <a:rPr lang="en" sz="2200" i="1">
                <a:solidFill>
                  <a:schemeClr val="dk1"/>
                </a:solidFill>
              </a:rPr>
              <a:t>. But let your “Yes” be “Yes,” and your “No,” “No,” lest you fall into judgment.”</a:t>
            </a:r>
            <a:endParaRPr sz="2200" i="1">
              <a:solidFill>
                <a:schemeClr val="dk1"/>
              </a:solidFill>
            </a:endParaRPr>
          </a:p>
          <a:p>
            <a:pPr marL="457200" lvl="0" indent="-368300" algn="l" rtl="0">
              <a:spcBef>
                <a:spcPts val="0"/>
              </a:spcBef>
              <a:spcAft>
                <a:spcPts val="0"/>
              </a:spcAft>
              <a:buClr>
                <a:srgbClr val="FFFF00"/>
              </a:buClr>
              <a:buSzPts val="2200"/>
              <a:buChar char="●"/>
            </a:pPr>
            <a:r>
              <a:rPr lang="en" sz="2200" u="sng">
                <a:solidFill>
                  <a:srgbClr val="FFFF00"/>
                </a:solidFill>
              </a:rPr>
              <a:t>Honor your father and your mother.  </a:t>
            </a:r>
            <a:r>
              <a:rPr lang="en" sz="2200" b="1" u="sng">
                <a:solidFill>
                  <a:srgbClr val="FFFF00"/>
                </a:solidFill>
              </a:rPr>
              <a:t>Eph.6:1</a:t>
            </a:r>
            <a:r>
              <a:rPr lang="en" sz="2200">
                <a:solidFill>
                  <a:srgbClr val="00FFFF"/>
                </a:solidFill>
              </a:rPr>
              <a:t> </a:t>
            </a:r>
            <a:r>
              <a:rPr lang="en" sz="2200" i="1">
                <a:solidFill>
                  <a:schemeClr val="dk1"/>
                </a:solidFill>
              </a:rPr>
              <a:t>“</a:t>
            </a:r>
            <a:r>
              <a:rPr lang="en" sz="2200" i="1" u="sng">
                <a:solidFill>
                  <a:schemeClr val="dk1"/>
                </a:solidFill>
              </a:rPr>
              <a:t>Children, obey your parents in the Lord</a:t>
            </a:r>
            <a:r>
              <a:rPr lang="en" sz="2200" i="1">
                <a:solidFill>
                  <a:schemeClr val="dk1"/>
                </a:solidFill>
              </a:rPr>
              <a:t>, for this is right.”</a:t>
            </a:r>
            <a:endParaRPr sz="22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126275" y="0"/>
            <a:ext cx="94029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THOSE COMMANDMENTS?</a:t>
            </a:r>
            <a:endParaRPr sz="5000" b="1">
              <a:solidFill>
                <a:srgbClr val="00FFFF"/>
              </a:solidFill>
            </a:endParaRPr>
          </a:p>
        </p:txBody>
      </p:sp>
      <p:sp>
        <p:nvSpPr>
          <p:cNvPr id="79" name="Google Shape;79;p17"/>
          <p:cNvSpPr txBox="1">
            <a:spLocks noGrp="1"/>
          </p:cNvSpPr>
          <p:nvPr>
            <p:ph type="subTitle" idx="1"/>
          </p:nvPr>
        </p:nvSpPr>
        <p:spPr>
          <a:xfrm>
            <a:off x="-126275" y="350200"/>
            <a:ext cx="9335100" cy="4793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u="sng">
                <a:solidFill>
                  <a:srgbClr val="FFFF00"/>
                </a:solidFill>
              </a:rPr>
              <a:t>Do not murder.  </a:t>
            </a:r>
            <a:r>
              <a:rPr lang="en" sz="2200" b="1" u="sng">
                <a:solidFill>
                  <a:srgbClr val="FFFF00"/>
                </a:solidFill>
              </a:rPr>
              <a:t>I Jn.3:15</a:t>
            </a:r>
            <a:r>
              <a:rPr lang="en" sz="2200">
                <a:solidFill>
                  <a:srgbClr val="00FFFF"/>
                </a:solidFill>
              </a:rPr>
              <a:t> </a:t>
            </a:r>
            <a:r>
              <a:rPr lang="en" sz="2200" i="1">
                <a:solidFill>
                  <a:schemeClr val="dk1"/>
                </a:solidFill>
              </a:rPr>
              <a:t>“Whoever hates his brother is a murderer, and you know that </a:t>
            </a:r>
            <a:r>
              <a:rPr lang="en" sz="2200" i="1" u="sng">
                <a:solidFill>
                  <a:schemeClr val="dk1"/>
                </a:solidFill>
              </a:rPr>
              <a:t>no murderer has eternal life abiding in him</a:t>
            </a:r>
            <a:r>
              <a:rPr lang="en" sz="2200" i="1">
                <a:solidFill>
                  <a:schemeClr val="dk1"/>
                </a:solidFill>
              </a:rPr>
              <a:t>.”</a:t>
            </a:r>
            <a:endParaRPr sz="2200" i="1">
              <a:solidFill>
                <a:schemeClr val="dk1"/>
              </a:solidFill>
            </a:endParaRPr>
          </a:p>
          <a:p>
            <a:pPr marL="457200" lvl="0" indent="-368300" algn="l" rtl="0">
              <a:spcBef>
                <a:spcPts val="0"/>
              </a:spcBef>
              <a:spcAft>
                <a:spcPts val="0"/>
              </a:spcAft>
              <a:buClr>
                <a:srgbClr val="FFFF00"/>
              </a:buClr>
              <a:buSzPts val="2200"/>
              <a:buChar char="●"/>
            </a:pPr>
            <a:r>
              <a:rPr lang="en" sz="2200" u="sng">
                <a:solidFill>
                  <a:srgbClr val="FFFF00"/>
                </a:solidFill>
              </a:rPr>
              <a:t>Do not commit adultery.  </a:t>
            </a:r>
            <a:r>
              <a:rPr lang="en" sz="2200" b="1" u="sng">
                <a:solidFill>
                  <a:srgbClr val="FFFF00"/>
                </a:solidFill>
              </a:rPr>
              <a:t>Heb.13:4</a:t>
            </a:r>
            <a:r>
              <a:rPr lang="en" sz="2200">
                <a:solidFill>
                  <a:srgbClr val="00FFFF"/>
                </a:solidFill>
              </a:rPr>
              <a:t> </a:t>
            </a:r>
            <a:r>
              <a:rPr lang="en" sz="2200" i="1">
                <a:solidFill>
                  <a:schemeClr val="dk1"/>
                </a:solidFill>
              </a:rPr>
              <a:t>“Marriage is honorable among all, and the bed undefiled; but </a:t>
            </a:r>
            <a:r>
              <a:rPr lang="en" sz="2200" i="1" u="sng">
                <a:solidFill>
                  <a:schemeClr val="dk1"/>
                </a:solidFill>
              </a:rPr>
              <a:t>fornicators and adulterers God will judge</a:t>
            </a:r>
            <a:r>
              <a:rPr lang="en" sz="2200" i="1">
                <a:solidFill>
                  <a:schemeClr val="dk1"/>
                </a:solidFill>
              </a:rPr>
              <a:t>.”</a:t>
            </a:r>
            <a:endParaRPr sz="2200" i="1">
              <a:solidFill>
                <a:schemeClr val="dk1"/>
              </a:solidFill>
            </a:endParaRPr>
          </a:p>
          <a:p>
            <a:pPr marL="457200" lvl="0" indent="-368300" algn="l" rtl="0">
              <a:spcBef>
                <a:spcPts val="0"/>
              </a:spcBef>
              <a:spcAft>
                <a:spcPts val="0"/>
              </a:spcAft>
              <a:buClr>
                <a:srgbClr val="FFFF00"/>
              </a:buClr>
              <a:buSzPts val="2200"/>
              <a:buChar char="●"/>
            </a:pPr>
            <a:r>
              <a:rPr lang="en" sz="2200" u="sng">
                <a:solidFill>
                  <a:srgbClr val="FFFF00"/>
                </a:solidFill>
              </a:rPr>
              <a:t>Do not steal.  </a:t>
            </a:r>
            <a:r>
              <a:rPr lang="en" sz="2200" b="1" u="sng">
                <a:solidFill>
                  <a:srgbClr val="FFFF00"/>
                </a:solidFill>
              </a:rPr>
              <a:t>Eph.4:28</a:t>
            </a:r>
            <a:r>
              <a:rPr lang="en" sz="2200">
                <a:solidFill>
                  <a:srgbClr val="00FFFF"/>
                </a:solidFill>
              </a:rPr>
              <a:t> </a:t>
            </a:r>
            <a:r>
              <a:rPr lang="en" sz="2200" i="1">
                <a:solidFill>
                  <a:schemeClr val="dk1"/>
                </a:solidFill>
              </a:rPr>
              <a:t>“</a:t>
            </a:r>
            <a:r>
              <a:rPr lang="en" sz="2200" i="1" u="sng">
                <a:solidFill>
                  <a:schemeClr val="dk1"/>
                </a:solidFill>
              </a:rPr>
              <a:t>Let him who stole steal no longer</a:t>
            </a:r>
            <a:r>
              <a:rPr lang="en" sz="2200" i="1">
                <a:solidFill>
                  <a:schemeClr val="dk1"/>
                </a:solidFill>
              </a:rPr>
              <a:t>, but rather let him labor, working with his hands what is good, that he may have something to give him who has need.”</a:t>
            </a:r>
            <a:endParaRPr sz="2200" i="1">
              <a:solidFill>
                <a:schemeClr val="dk1"/>
              </a:solidFill>
            </a:endParaRPr>
          </a:p>
          <a:p>
            <a:pPr marL="457200" lvl="0" indent="-368300" algn="l" rtl="0">
              <a:spcBef>
                <a:spcPts val="0"/>
              </a:spcBef>
              <a:spcAft>
                <a:spcPts val="0"/>
              </a:spcAft>
              <a:buClr>
                <a:srgbClr val="FFFF00"/>
              </a:buClr>
              <a:buSzPts val="2200"/>
              <a:buChar char="●"/>
            </a:pPr>
            <a:r>
              <a:rPr lang="en" sz="2200" u="sng">
                <a:solidFill>
                  <a:srgbClr val="FFFF00"/>
                </a:solidFill>
              </a:rPr>
              <a:t>Do not bear false witness.  </a:t>
            </a:r>
            <a:r>
              <a:rPr lang="en" sz="2200" b="1" u="sng">
                <a:solidFill>
                  <a:srgbClr val="FFFF00"/>
                </a:solidFill>
              </a:rPr>
              <a:t>Col.3:9</a:t>
            </a:r>
            <a:r>
              <a:rPr lang="en" sz="2200">
                <a:solidFill>
                  <a:srgbClr val="00FFFF"/>
                </a:solidFill>
              </a:rPr>
              <a:t> </a:t>
            </a:r>
            <a:r>
              <a:rPr lang="en" sz="2200" i="1">
                <a:solidFill>
                  <a:schemeClr val="dk1"/>
                </a:solidFill>
              </a:rPr>
              <a:t>“</a:t>
            </a:r>
            <a:r>
              <a:rPr lang="en" sz="2200" i="1" u="sng">
                <a:solidFill>
                  <a:schemeClr val="dk1"/>
                </a:solidFill>
              </a:rPr>
              <a:t>Do not lie to one another</a:t>
            </a:r>
            <a:r>
              <a:rPr lang="en" sz="2200" i="1">
                <a:solidFill>
                  <a:schemeClr val="dk1"/>
                </a:solidFill>
              </a:rPr>
              <a:t>, since you have put off the old man with his deeds,”</a:t>
            </a:r>
            <a:endParaRPr sz="2200" i="1">
              <a:solidFill>
                <a:schemeClr val="dk1"/>
              </a:solidFill>
            </a:endParaRPr>
          </a:p>
          <a:p>
            <a:pPr marL="457200" lvl="0" indent="-368300" algn="l" rtl="0">
              <a:spcBef>
                <a:spcPts val="0"/>
              </a:spcBef>
              <a:spcAft>
                <a:spcPts val="0"/>
              </a:spcAft>
              <a:buClr>
                <a:srgbClr val="FFFF00"/>
              </a:buClr>
              <a:buSzPts val="2200"/>
              <a:buChar char="●"/>
            </a:pPr>
            <a:r>
              <a:rPr lang="en" sz="2200" u="sng">
                <a:solidFill>
                  <a:srgbClr val="FFFF00"/>
                </a:solidFill>
              </a:rPr>
              <a:t>Do not covet.  </a:t>
            </a:r>
            <a:r>
              <a:rPr lang="en" sz="2200" b="1" u="sng">
                <a:solidFill>
                  <a:srgbClr val="FFFF00"/>
                </a:solidFill>
              </a:rPr>
              <a:t>Eph.5:3</a:t>
            </a:r>
            <a:r>
              <a:rPr lang="en" sz="2200">
                <a:solidFill>
                  <a:srgbClr val="00FFFF"/>
                </a:solidFill>
              </a:rPr>
              <a:t> </a:t>
            </a:r>
            <a:r>
              <a:rPr lang="en" sz="2200" i="1">
                <a:solidFill>
                  <a:schemeClr val="dk1"/>
                </a:solidFill>
              </a:rPr>
              <a:t>“But fornication and all uncleanness </a:t>
            </a:r>
            <a:r>
              <a:rPr lang="en" sz="2200" i="1" u="sng">
                <a:solidFill>
                  <a:schemeClr val="dk1"/>
                </a:solidFill>
              </a:rPr>
              <a:t>or covetousness, let it not even be named among you</a:t>
            </a:r>
            <a:r>
              <a:rPr lang="en" sz="2200" i="1">
                <a:solidFill>
                  <a:schemeClr val="dk1"/>
                </a:solidFill>
              </a:rPr>
              <a:t>, as is fitting for saints;”</a:t>
            </a:r>
            <a:endParaRPr sz="2200" i="1">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I try to obey all of these commands of God, NOT because Moses received it, but because God gave them to ME in the NEW covenant! </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126275" y="0"/>
            <a:ext cx="94029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THERE ARE MORE THAN TEN!</a:t>
            </a:r>
            <a:endParaRPr sz="4900" b="1">
              <a:solidFill>
                <a:srgbClr val="00FFFF"/>
              </a:solidFill>
            </a:endParaRPr>
          </a:p>
        </p:txBody>
      </p:sp>
      <p:sp>
        <p:nvSpPr>
          <p:cNvPr id="85" name="Google Shape;85;p18"/>
          <p:cNvSpPr txBox="1">
            <a:spLocks noGrp="1"/>
          </p:cNvSpPr>
          <p:nvPr>
            <p:ph type="subTitle" idx="1"/>
          </p:nvPr>
        </p:nvSpPr>
        <p:spPr>
          <a:xfrm>
            <a:off x="-159950" y="350200"/>
            <a:ext cx="9436500" cy="4793100"/>
          </a:xfrm>
          <a:prstGeom prst="rect">
            <a:avLst/>
          </a:prstGeom>
        </p:spPr>
        <p:txBody>
          <a:bodyPr spcFirstLastPara="1" wrap="square" lIns="91425" tIns="91425" rIns="91425" bIns="91425" anchor="t" anchorCtr="0">
            <a:noAutofit/>
          </a:bodyPr>
          <a:lstStyle/>
          <a:p>
            <a:pPr marL="457200" lvl="0" indent="-387350" algn="l" rtl="0">
              <a:spcBef>
                <a:spcPts val="0"/>
              </a:spcBef>
              <a:spcAft>
                <a:spcPts val="0"/>
              </a:spcAft>
              <a:buClr>
                <a:srgbClr val="FFFF00"/>
              </a:buClr>
              <a:buSzPts val="2500"/>
              <a:buChar char="●"/>
            </a:pPr>
            <a:r>
              <a:rPr lang="en" sz="2500">
                <a:solidFill>
                  <a:srgbClr val="FFFF00"/>
                </a:solidFill>
              </a:rPr>
              <a:t>I spoke with a person recently who believed the only “commandments” in scripture were those ten in </a:t>
            </a:r>
            <a:r>
              <a:rPr lang="en" sz="2500" u="sng">
                <a:solidFill>
                  <a:srgbClr val="FFFF00"/>
                </a:solidFill>
              </a:rPr>
              <a:t>Exodus 20</a:t>
            </a:r>
            <a:r>
              <a:rPr lang="en" sz="2500">
                <a:solidFill>
                  <a:srgbClr val="FFFF00"/>
                </a:solidFill>
              </a:rPr>
              <a:t>.  Not true then, and also not true today in the law of Christ!</a:t>
            </a:r>
            <a:endParaRPr sz="2500">
              <a:solidFill>
                <a:srgbClr val="FFFF00"/>
              </a:solidFill>
            </a:endParaRPr>
          </a:p>
          <a:p>
            <a:pPr marL="457200" lvl="0" indent="-387350" algn="l" rtl="0">
              <a:spcBef>
                <a:spcPts val="0"/>
              </a:spcBef>
              <a:spcAft>
                <a:spcPts val="0"/>
              </a:spcAft>
              <a:buClr>
                <a:srgbClr val="FFFF00"/>
              </a:buClr>
              <a:buSzPts val="2500"/>
              <a:buChar char="●"/>
            </a:pPr>
            <a:r>
              <a:rPr lang="en" sz="2500" b="1" u="sng">
                <a:solidFill>
                  <a:srgbClr val="FFFF00"/>
                </a:solidFill>
              </a:rPr>
              <a:t>Jn.13:34</a:t>
            </a:r>
            <a:r>
              <a:rPr lang="en" sz="2500">
                <a:solidFill>
                  <a:srgbClr val="00FFFF"/>
                </a:solidFill>
              </a:rPr>
              <a:t> </a:t>
            </a:r>
            <a:r>
              <a:rPr lang="en" sz="2500" i="1">
                <a:solidFill>
                  <a:schemeClr val="dk1"/>
                </a:solidFill>
              </a:rPr>
              <a:t>“</a:t>
            </a:r>
            <a:r>
              <a:rPr lang="en" sz="2500" i="1" u="sng">
                <a:solidFill>
                  <a:schemeClr val="dk1"/>
                </a:solidFill>
              </a:rPr>
              <a:t>A new commandment</a:t>
            </a:r>
            <a:r>
              <a:rPr lang="en" sz="2500" i="1">
                <a:solidFill>
                  <a:schemeClr val="dk1"/>
                </a:solidFill>
              </a:rPr>
              <a:t> I give to you, that you love one another; as I have loved you, that you also love one another.”</a:t>
            </a:r>
            <a:endParaRPr sz="2500" i="1">
              <a:solidFill>
                <a:schemeClr val="dk1"/>
              </a:solidFill>
            </a:endParaRPr>
          </a:p>
          <a:p>
            <a:pPr marL="457200" lvl="0" indent="-387350" algn="l" rtl="0">
              <a:spcBef>
                <a:spcPts val="0"/>
              </a:spcBef>
              <a:spcAft>
                <a:spcPts val="0"/>
              </a:spcAft>
              <a:buClr>
                <a:srgbClr val="FFFF00"/>
              </a:buClr>
              <a:buSzPts val="2500"/>
              <a:buChar char="●"/>
            </a:pPr>
            <a:r>
              <a:rPr lang="en" sz="2500" b="1" u="sng">
                <a:solidFill>
                  <a:srgbClr val="FFFF00"/>
                </a:solidFill>
              </a:rPr>
              <a:t>Acts 1:2</a:t>
            </a:r>
            <a:r>
              <a:rPr lang="en" sz="2500">
                <a:solidFill>
                  <a:srgbClr val="00FFFF"/>
                </a:solidFill>
              </a:rPr>
              <a:t> </a:t>
            </a:r>
            <a:r>
              <a:rPr lang="en" sz="2500" i="1">
                <a:solidFill>
                  <a:schemeClr val="dk1"/>
                </a:solidFill>
              </a:rPr>
              <a:t>“until the day in which He was taken up, after He through the Holy Spirit had given </a:t>
            </a:r>
            <a:r>
              <a:rPr lang="en" sz="2500" i="1" u="sng">
                <a:solidFill>
                  <a:schemeClr val="dk1"/>
                </a:solidFill>
              </a:rPr>
              <a:t>commandments</a:t>
            </a:r>
            <a:r>
              <a:rPr lang="en" sz="2500" i="1">
                <a:solidFill>
                  <a:schemeClr val="dk1"/>
                </a:solidFill>
              </a:rPr>
              <a:t> to the apostles whom He had chosen,”</a:t>
            </a:r>
            <a:endParaRPr sz="2500" i="1">
              <a:solidFill>
                <a:schemeClr val="dk1"/>
              </a:solidFill>
            </a:endParaRPr>
          </a:p>
          <a:p>
            <a:pPr marL="457200" lvl="0" indent="-387350" algn="l" rtl="0">
              <a:spcBef>
                <a:spcPts val="0"/>
              </a:spcBef>
              <a:spcAft>
                <a:spcPts val="0"/>
              </a:spcAft>
              <a:buClr>
                <a:srgbClr val="FFFF00"/>
              </a:buClr>
              <a:buSzPts val="2500"/>
              <a:buChar char="●"/>
            </a:pPr>
            <a:r>
              <a:rPr lang="en" sz="2500" b="1" u="sng">
                <a:solidFill>
                  <a:srgbClr val="FFFF00"/>
                </a:solidFill>
              </a:rPr>
              <a:t>1 Cor.14:37</a:t>
            </a:r>
            <a:r>
              <a:rPr lang="en" sz="2500">
                <a:solidFill>
                  <a:srgbClr val="00FFFF"/>
                </a:solidFill>
              </a:rPr>
              <a:t> </a:t>
            </a:r>
            <a:r>
              <a:rPr lang="en" sz="2500" i="1">
                <a:solidFill>
                  <a:schemeClr val="dk1"/>
                </a:solidFill>
              </a:rPr>
              <a:t>“If anyone thinks himself to be a prophet or spiritual, let him acknowledge that </a:t>
            </a:r>
            <a:r>
              <a:rPr lang="en" sz="2500" i="1" u="sng">
                <a:solidFill>
                  <a:schemeClr val="dk1"/>
                </a:solidFill>
              </a:rPr>
              <a:t>the things which I write to you are the commandments of the Lord</a:t>
            </a:r>
            <a:r>
              <a:rPr lang="en" sz="2500" i="1">
                <a:solidFill>
                  <a:schemeClr val="dk1"/>
                </a:solidFill>
              </a:rPr>
              <a:t>.”</a:t>
            </a:r>
            <a:endParaRPr sz="25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126275" y="0"/>
            <a:ext cx="94029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900" b="1">
                <a:solidFill>
                  <a:srgbClr val="00FFFF"/>
                </a:solidFill>
              </a:rPr>
              <a:t>JESUS’ COMMANDMENTS</a:t>
            </a:r>
            <a:endParaRPr sz="4900" b="1">
              <a:solidFill>
                <a:srgbClr val="00FFFF"/>
              </a:solidFill>
            </a:endParaRPr>
          </a:p>
        </p:txBody>
      </p:sp>
      <p:sp>
        <p:nvSpPr>
          <p:cNvPr id="91" name="Google Shape;91;p19"/>
          <p:cNvSpPr txBox="1">
            <a:spLocks noGrp="1"/>
          </p:cNvSpPr>
          <p:nvPr>
            <p:ph type="subTitle" idx="1"/>
          </p:nvPr>
        </p:nvSpPr>
        <p:spPr>
          <a:xfrm>
            <a:off x="-159950" y="350200"/>
            <a:ext cx="9402900" cy="4793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b="1" u="sng">
                <a:solidFill>
                  <a:srgbClr val="FFFF00"/>
                </a:solidFill>
              </a:rPr>
              <a:t>1 Thess.4:1-2</a:t>
            </a:r>
            <a:r>
              <a:rPr lang="en" sz="2200">
                <a:solidFill>
                  <a:srgbClr val="00FFFF"/>
                </a:solidFill>
              </a:rPr>
              <a:t> </a:t>
            </a:r>
            <a:r>
              <a:rPr lang="en" sz="2200" i="1">
                <a:solidFill>
                  <a:schemeClr val="dk1"/>
                </a:solidFill>
              </a:rPr>
              <a:t>“Finally then, brethren, we urge and exhort in the Lord Jesus that you should abound more and more, just as you received from us how you ought to walk and to please God; 2 for </a:t>
            </a:r>
            <a:r>
              <a:rPr lang="en" sz="2200" i="1" u="sng">
                <a:solidFill>
                  <a:schemeClr val="dk1"/>
                </a:solidFill>
              </a:rPr>
              <a:t>you know what commandments we gave you through the Lord Jesus</a:t>
            </a:r>
            <a:r>
              <a:rPr lang="en" sz="2200" i="1">
                <a:solidFill>
                  <a:schemeClr val="dk1"/>
                </a:solidFill>
              </a:rPr>
              <a:t>.”</a:t>
            </a:r>
            <a:endParaRPr sz="2200" i="1">
              <a:solidFill>
                <a:schemeClr val="dk1"/>
              </a:solidFill>
            </a:endParaRPr>
          </a:p>
          <a:p>
            <a:pPr marL="457200" lvl="0" indent="-368300" algn="l" rtl="0">
              <a:spcBef>
                <a:spcPts val="0"/>
              </a:spcBef>
              <a:spcAft>
                <a:spcPts val="0"/>
              </a:spcAft>
              <a:buClr>
                <a:srgbClr val="FFFF00"/>
              </a:buClr>
              <a:buSzPts val="2200"/>
              <a:buChar char="●"/>
            </a:pPr>
            <a:r>
              <a:rPr lang="en" sz="2200" b="1" u="sng">
                <a:solidFill>
                  <a:srgbClr val="FFFF00"/>
                </a:solidFill>
              </a:rPr>
              <a:t>2 Pet.3:2</a:t>
            </a:r>
            <a:r>
              <a:rPr lang="en" sz="2200">
                <a:solidFill>
                  <a:srgbClr val="00FFFF"/>
                </a:solidFill>
              </a:rPr>
              <a:t> </a:t>
            </a:r>
            <a:r>
              <a:rPr lang="en" sz="2200" i="1">
                <a:solidFill>
                  <a:schemeClr val="dk1"/>
                </a:solidFill>
              </a:rPr>
              <a:t>“that you may be mindful of the words which were spoken before by the holy prophets, </a:t>
            </a:r>
            <a:r>
              <a:rPr lang="en" sz="2200" i="1" u="sng">
                <a:solidFill>
                  <a:schemeClr val="dk1"/>
                </a:solidFill>
              </a:rPr>
              <a:t>and of the commandment of us, the apostles of the Lord and Savior</a:t>
            </a:r>
            <a:r>
              <a:rPr lang="en" sz="2200" i="1">
                <a:solidFill>
                  <a:schemeClr val="dk1"/>
                </a:solidFill>
              </a:rPr>
              <a:t>,”</a:t>
            </a:r>
            <a:endParaRPr sz="2200" i="1">
              <a:solidFill>
                <a:schemeClr val="dk1"/>
              </a:solidFill>
            </a:endParaRPr>
          </a:p>
          <a:p>
            <a:pPr marL="457200" lvl="0" indent="-368300" algn="l" rtl="0">
              <a:spcBef>
                <a:spcPts val="0"/>
              </a:spcBef>
              <a:spcAft>
                <a:spcPts val="0"/>
              </a:spcAft>
              <a:buClr>
                <a:srgbClr val="FFFF00"/>
              </a:buClr>
              <a:buSzPts val="2200"/>
              <a:buChar char="●"/>
            </a:pPr>
            <a:r>
              <a:rPr lang="en" sz="2200" b="1" u="sng">
                <a:solidFill>
                  <a:srgbClr val="FFFF00"/>
                </a:solidFill>
              </a:rPr>
              <a:t>Matt.22:35-40</a:t>
            </a:r>
            <a:r>
              <a:rPr lang="en" sz="2200">
                <a:solidFill>
                  <a:srgbClr val="00FFFF"/>
                </a:solidFill>
              </a:rPr>
              <a:t> </a:t>
            </a:r>
            <a:r>
              <a:rPr lang="en" sz="2200" i="1">
                <a:solidFill>
                  <a:schemeClr val="dk1"/>
                </a:solidFill>
              </a:rPr>
              <a:t>“Then one of them, a lawyer, asked Him a question, testing Him, and saying, 36 “Teacher, </a:t>
            </a:r>
            <a:r>
              <a:rPr lang="en" sz="2200" i="1" u="sng">
                <a:solidFill>
                  <a:schemeClr val="dk1"/>
                </a:solidFill>
              </a:rPr>
              <a:t>which is the great commandment in the law</a:t>
            </a:r>
            <a:r>
              <a:rPr lang="en" sz="2200" i="1">
                <a:solidFill>
                  <a:schemeClr val="dk1"/>
                </a:solidFill>
              </a:rPr>
              <a:t>?” 37 Jesus said to him, “‘You shall love the Lord your God with all your heart, with all your soul, and with all your mind.’ 38 This is </a:t>
            </a:r>
            <a:r>
              <a:rPr lang="en" sz="2200" i="1" u="sng">
                <a:solidFill>
                  <a:schemeClr val="dk1"/>
                </a:solidFill>
              </a:rPr>
              <a:t>the first and great commandment</a:t>
            </a:r>
            <a:r>
              <a:rPr lang="en" sz="2200" i="1">
                <a:solidFill>
                  <a:schemeClr val="dk1"/>
                </a:solidFill>
              </a:rPr>
              <a:t>. 39 And </a:t>
            </a:r>
            <a:r>
              <a:rPr lang="en" sz="2200" i="1" u="sng">
                <a:solidFill>
                  <a:schemeClr val="dk1"/>
                </a:solidFill>
              </a:rPr>
              <a:t>the second</a:t>
            </a:r>
            <a:r>
              <a:rPr lang="en" sz="2200" i="1">
                <a:solidFill>
                  <a:schemeClr val="dk1"/>
                </a:solidFill>
              </a:rPr>
              <a:t> is like it: ‘You shall love your neighbor as yourself.’ 40 </a:t>
            </a:r>
            <a:r>
              <a:rPr lang="en" sz="2200" i="1" u="sng">
                <a:solidFill>
                  <a:schemeClr val="dk1"/>
                </a:solidFill>
              </a:rPr>
              <a:t>On these two commandments hang all the Law and the Prophets</a:t>
            </a:r>
            <a:r>
              <a:rPr lang="en" sz="2200" i="1">
                <a:solidFill>
                  <a:schemeClr val="dk1"/>
                </a:solidFill>
              </a:rPr>
              <a:t>.”</a:t>
            </a:r>
            <a:endParaRPr sz="22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26275" y="0"/>
            <a:ext cx="94029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WHAT CONTINUES?</a:t>
            </a:r>
            <a:endParaRPr sz="5000" b="1">
              <a:solidFill>
                <a:srgbClr val="00FFFF"/>
              </a:solidFill>
            </a:endParaRPr>
          </a:p>
        </p:txBody>
      </p:sp>
      <p:sp>
        <p:nvSpPr>
          <p:cNvPr id="97" name="Google Shape;97;p20"/>
          <p:cNvSpPr txBox="1">
            <a:spLocks noGrp="1"/>
          </p:cNvSpPr>
          <p:nvPr>
            <p:ph type="subTitle" idx="1"/>
          </p:nvPr>
        </p:nvSpPr>
        <p:spPr>
          <a:xfrm>
            <a:off x="-159950" y="350200"/>
            <a:ext cx="9402900" cy="4793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There are MANY denominations today, and some Christians, who try to divide the Law of Moses into “categories”, like “Ceremonial, Civil, and Moral.”  They do this so they can say that some of it now remains.</a:t>
            </a:r>
            <a:endParaRPr sz="2200">
              <a:solidFill>
                <a:srgbClr val="FFFF00"/>
              </a:solidFill>
            </a:endParaRPr>
          </a:p>
          <a:p>
            <a:pPr marL="457200" lvl="0" indent="-368300" algn="l" rtl="0">
              <a:spcBef>
                <a:spcPts val="0"/>
              </a:spcBef>
              <a:spcAft>
                <a:spcPts val="0"/>
              </a:spcAft>
              <a:buClr>
                <a:schemeClr val="dk1"/>
              </a:buClr>
              <a:buSzPts val="2200"/>
              <a:buChar char="●"/>
            </a:pPr>
            <a:r>
              <a:rPr lang="en" sz="2200">
                <a:solidFill>
                  <a:schemeClr val="dk1"/>
                </a:solidFill>
              </a:rPr>
              <a:t>I do not use that language, and I will tell you why.  GOD Himself did not divide the Law of Moses into convenient little categories like this.</a:t>
            </a:r>
            <a:endParaRPr sz="2200">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And when we get to the new covenant, the Law of Christ, we do not see any language indicating that ANY of the Law of Moses is in effect.</a:t>
            </a:r>
            <a:endParaRPr sz="2200">
              <a:solidFill>
                <a:srgbClr val="00FFFF"/>
              </a:solidFill>
            </a:endParaRPr>
          </a:p>
          <a:p>
            <a:pPr marL="457200" lvl="0" indent="-368300" algn="l" rtl="0">
              <a:spcBef>
                <a:spcPts val="0"/>
              </a:spcBef>
              <a:spcAft>
                <a:spcPts val="0"/>
              </a:spcAft>
              <a:buClr>
                <a:srgbClr val="FFFF00"/>
              </a:buClr>
              <a:buSzPts val="2200"/>
              <a:buChar char="●"/>
            </a:pPr>
            <a:r>
              <a:rPr lang="en" sz="2200">
                <a:solidFill>
                  <a:srgbClr val="FFFF00"/>
                </a:solidFill>
              </a:rPr>
              <a:t>Then how do we explain the repetition of certain commands, the consistency of God’s character, and His general expectations of how we are to treat others being common in BOTH covenants?</a:t>
            </a:r>
            <a:endParaRPr sz="2200">
              <a:solidFill>
                <a:srgbClr val="FFFF00"/>
              </a:solidFill>
            </a:endParaRPr>
          </a:p>
          <a:p>
            <a:pPr marL="457200" lvl="0" indent="-368300" algn="l" rtl="0">
              <a:spcBef>
                <a:spcPts val="0"/>
              </a:spcBef>
              <a:spcAft>
                <a:spcPts val="0"/>
              </a:spcAft>
              <a:buClr>
                <a:schemeClr val="dk1"/>
              </a:buClr>
              <a:buSzPts val="2200"/>
              <a:buChar char="●"/>
            </a:pPr>
            <a:r>
              <a:rPr lang="en" sz="2200">
                <a:solidFill>
                  <a:schemeClr val="dk1"/>
                </a:solidFill>
              </a:rPr>
              <a:t>My answer to that question is the book of Genesis.  Thousands of years before the Ten Commandments were given to Moses, did SIN still exist in this world?  It absolutely did, and in fact God destroyed the world in a flood for their sins.  How were they to know what was right?</a:t>
            </a:r>
            <a:endParaRPr sz="22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26275" y="0"/>
            <a:ext cx="9402900" cy="490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WHAT GENESIS TEACHES US</a:t>
            </a:r>
            <a:endParaRPr sz="5000" b="1">
              <a:solidFill>
                <a:srgbClr val="00FFFF"/>
              </a:solidFill>
            </a:endParaRPr>
          </a:p>
        </p:txBody>
      </p:sp>
      <p:sp>
        <p:nvSpPr>
          <p:cNvPr id="103" name="Google Shape;103;p21"/>
          <p:cNvSpPr txBox="1">
            <a:spLocks noGrp="1"/>
          </p:cNvSpPr>
          <p:nvPr>
            <p:ph type="subTitle" idx="1"/>
          </p:nvPr>
        </p:nvSpPr>
        <p:spPr>
          <a:xfrm>
            <a:off x="-159950" y="350200"/>
            <a:ext cx="9402900" cy="47931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I believe God shows great wisdom as the first book Moses wrote was Genesis, teaching us God’s expectations of GENTILE nations!</a:t>
            </a:r>
            <a:endParaRPr sz="2200">
              <a:solidFill>
                <a:srgbClr val="FFFF00"/>
              </a:solidFill>
            </a:endParaRPr>
          </a:p>
          <a:p>
            <a:pPr marL="457200" lvl="0" indent="-368300" algn="l" rtl="0">
              <a:spcBef>
                <a:spcPts val="0"/>
              </a:spcBef>
              <a:spcAft>
                <a:spcPts val="0"/>
              </a:spcAft>
              <a:buClr>
                <a:srgbClr val="00FFFF"/>
              </a:buClr>
              <a:buSzPts val="2200"/>
              <a:buChar char="●"/>
            </a:pPr>
            <a:r>
              <a:rPr lang="en" sz="2200" u="sng">
                <a:solidFill>
                  <a:srgbClr val="00FFFF"/>
                </a:solidFill>
              </a:rPr>
              <a:t>Consider this list of sins found in just Genesis alone</a:t>
            </a:r>
            <a:r>
              <a:rPr lang="en" sz="2200">
                <a:solidFill>
                  <a:srgbClr val="00FFFF"/>
                </a:solidFill>
              </a:rPr>
              <a:t> -</a:t>
            </a:r>
            <a:r>
              <a:rPr lang="en" sz="2200">
                <a:solidFill>
                  <a:schemeClr val="dk1"/>
                </a:solidFill>
              </a:rPr>
              <a:t> </a:t>
            </a:r>
            <a:r>
              <a:rPr lang="en" sz="2200">
                <a:solidFill>
                  <a:srgbClr val="00FFFF"/>
                </a:solidFill>
              </a:rPr>
              <a:t>doubt, disobedience, the shame of nakedness, envy, murder, wickedness, evil thoughts, violence, drunkenness, dishonoring of parents, pride, idolatry, deception/lying, greed, theft, strife, unbelief, homosexuality, rape, incest, sabotage, favoritism, hatred, kidnapping, lust, prostitution, hypocrisy, bearing false witness, and mistreatment of others.</a:t>
            </a:r>
            <a:endParaRPr sz="2200">
              <a:solidFill>
                <a:srgbClr val="00FFFF"/>
              </a:solidFill>
            </a:endParaRPr>
          </a:p>
          <a:p>
            <a:pPr marL="457200" lvl="0" indent="-368300" algn="l" rtl="0">
              <a:spcBef>
                <a:spcPts val="0"/>
              </a:spcBef>
              <a:spcAft>
                <a:spcPts val="0"/>
              </a:spcAft>
              <a:buClr>
                <a:srgbClr val="FFFF00"/>
              </a:buClr>
              <a:buSzPts val="2200"/>
              <a:buChar char="●"/>
            </a:pPr>
            <a:r>
              <a:rPr lang="en" sz="2200">
                <a:solidFill>
                  <a:srgbClr val="FFFF00"/>
                </a:solidFill>
              </a:rPr>
              <a:t>How did they know? </a:t>
            </a:r>
            <a:r>
              <a:rPr lang="en" sz="2200">
                <a:solidFill>
                  <a:schemeClr val="dk1"/>
                </a:solidFill>
              </a:rPr>
              <a:t> </a:t>
            </a:r>
            <a:r>
              <a:rPr lang="en" sz="2200" b="1" u="sng">
                <a:solidFill>
                  <a:srgbClr val="FFFF00"/>
                </a:solidFill>
              </a:rPr>
              <a:t>Rom.2:14-15</a:t>
            </a:r>
            <a:r>
              <a:rPr lang="en" sz="2200">
                <a:solidFill>
                  <a:schemeClr val="dk1"/>
                </a:solidFill>
              </a:rPr>
              <a:t> </a:t>
            </a:r>
            <a:r>
              <a:rPr lang="en" sz="2200" i="1">
                <a:solidFill>
                  <a:schemeClr val="dk1"/>
                </a:solidFill>
              </a:rPr>
              <a:t>“for when Gentiles, who do not have the law, </a:t>
            </a:r>
            <a:r>
              <a:rPr lang="en" sz="2200" i="1" u="sng">
                <a:solidFill>
                  <a:schemeClr val="dk1"/>
                </a:solidFill>
              </a:rPr>
              <a:t>by nature</a:t>
            </a:r>
            <a:r>
              <a:rPr lang="en" sz="2200" i="1">
                <a:solidFill>
                  <a:schemeClr val="dk1"/>
                </a:solidFill>
              </a:rPr>
              <a:t> do the things in the law, these, although not having the law, are a law to themselves, 15 </a:t>
            </a:r>
            <a:r>
              <a:rPr lang="en" sz="2200" i="1" u="sng">
                <a:solidFill>
                  <a:schemeClr val="dk1"/>
                </a:solidFill>
              </a:rPr>
              <a:t>who show the work of the law written in their hearts, their conscience also bearing witness</a:t>
            </a:r>
            <a:r>
              <a:rPr lang="en" sz="2200" i="1">
                <a:solidFill>
                  <a:schemeClr val="dk1"/>
                </a:solidFill>
              </a:rPr>
              <a:t>, and between themselves their thoughts accusing or else excusing them)”</a:t>
            </a:r>
            <a:endParaRPr sz="2200" i="1">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Sins in Genesis were ALWAYS wrong, and always will be!</a:t>
            </a:r>
            <a:r>
              <a:rPr lang="en" sz="2200">
                <a:solidFill>
                  <a:schemeClr val="dk1"/>
                </a:solidFill>
              </a:rPr>
              <a:t>  </a:t>
            </a:r>
            <a:r>
              <a:rPr lang="en" sz="2200">
                <a:solidFill>
                  <a:srgbClr val="FFFF00"/>
                </a:solidFill>
              </a:rPr>
              <a:t>(Proverbs)</a:t>
            </a:r>
            <a:endParaRPr sz="22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2665</Words>
  <Application>Microsoft Office PowerPoint</Application>
  <PresentationFormat>On-screen Show (16:9)</PresentationFormat>
  <Paragraphs>73</Paragraphs>
  <Slides>14</Slides>
  <Notes>14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14</vt:i4>
      </vt:variant>
    </vt:vector>
  </HeadingPairs>
  <TitlesOfParts>
    <vt:vector size="16" baseType="lpstr">
      <vt:lpstr>Arial</vt:lpstr>
      <vt:lpstr>Simple Dark</vt:lpstr>
      <vt:lpstr>THOROUGHLY EQUIPPED</vt:lpstr>
      <vt:lpstr>COULD GOD BE MORE CLEAR?</vt:lpstr>
      <vt:lpstr>CAN WE KEEP PARTS OF IT?</vt:lpstr>
      <vt:lpstr>NO TEN COMMANDMENTS?!</vt:lpstr>
      <vt:lpstr>THOSE COMMANDMENTS?</vt:lpstr>
      <vt:lpstr>THERE ARE MORE THAN TEN!</vt:lpstr>
      <vt:lpstr>JESUS’ COMMANDMENTS</vt:lpstr>
      <vt:lpstr>WHAT CONTINUES?</vt:lpstr>
      <vt:lpstr>WHAT GENESIS TEACHES US</vt:lpstr>
      <vt:lpstr>WHAT DOES ALL THIS MEAN?</vt:lpstr>
      <vt:lpstr>HOW TO USE THE O.T. TODAY</vt:lpstr>
      <vt:lpstr>TO BECOME “COMPLETE”</vt:lpstr>
      <vt:lpstr>PERSONAL VS GROUP</vt:lpstr>
      <vt:lpstr>OUR SABBATH REST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3</cp:revision>
  <dcterms:modified xsi:type="dcterms:W3CDTF">2026-06-01T12:57:04Z</dcterms:modified>
</cp:coreProperties>
</file>