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55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edf4c9df95_0_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edf4c9df95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edf4c9df95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edf4c9df95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edf4c9df95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edf4c9df95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edf4c9df95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edf4c9df9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edf4c9df95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edf4c9df9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edf4c9df95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edf4c9df95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edf4c9df95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edf4c9df95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edf4c9df95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edf4c9df95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edf4c9df95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edf4c9df95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edf4c9df95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edf4c9df95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edf4c9df95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edf4c9df95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01025" y="0"/>
            <a:ext cx="9360900" cy="593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a:solidFill>
                  <a:srgbClr val="00FFFF"/>
                </a:solidFill>
              </a:rPr>
              <a:t>THIS is My beloved son.</a:t>
            </a:r>
            <a:endParaRPr sz="6000" b="1">
              <a:solidFill>
                <a:srgbClr val="00FFFF"/>
              </a:solidFill>
            </a:endParaRPr>
          </a:p>
        </p:txBody>
      </p:sp>
      <p:sp>
        <p:nvSpPr>
          <p:cNvPr id="55" name="Google Shape;55;p13"/>
          <p:cNvSpPr txBox="1">
            <a:spLocks noGrp="1"/>
          </p:cNvSpPr>
          <p:nvPr>
            <p:ph type="subTitle" idx="1"/>
          </p:nvPr>
        </p:nvSpPr>
        <p:spPr>
          <a:xfrm>
            <a:off x="-142950" y="657775"/>
            <a:ext cx="9360900" cy="4485900"/>
          </a:xfrm>
          <a:prstGeom prst="rect">
            <a:avLst/>
          </a:prstGeom>
        </p:spPr>
        <p:txBody>
          <a:bodyPr spcFirstLastPara="1" wrap="square" lIns="91425" tIns="91425" rIns="91425" bIns="91425" anchor="t" anchorCtr="0">
            <a:noAutofit/>
          </a:bodyPr>
          <a:lstStyle/>
          <a:p>
            <a:pPr marL="457200" lvl="0" indent="-374650" algn="l" rtl="0">
              <a:lnSpc>
                <a:spcPct val="80000"/>
              </a:lnSpc>
              <a:spcBef>
                <a:spcPts val="0"/>
              </a:spcBef>
              <a:spcAft>
                <a:spcPts val="0"/>
              </a:spcAft>
              <a:buClr>
                <a:srgbClr val="00FFFF"/>
              </a:buClr>
              <a:buSzPts val="2300"/>
              <a:buChar char="●"/>
            </a:pPr>
            <a:r>
              <a:rPr lang="en" sz="2300">
                <a:solidFill>
                  <a:srgbClr val="00FFFF"/>
                </a:solidFill>
              </a:rPr>
              <a:t>When Jesus was baptized.</a:t>
            </a:r>
            <a:r>
              <a:rPr lang="en" sz="2300">
                <a:solidFill>
                  <a:srgbClr val="FFFF00"/>
                </a:solidFill>
              </a:rPr>
              <a:t>  </a:t>
            </a:r>
            <a:r>
              <a:rPr lang="en" sz="2300" b="1" u="sng">
                <a:solidFill>
                  <a:srgbClr val="FFFF00"/>
                </a:solidFill>
              </a:rPr>
              <a:t>Matt.3:17</a:t>
            </a:r>
            <a:r>
              <a:rPr lang="en" sz="2300">
                <a:solidFill>
                  <a:srgbClr val="FFFF00"/>
                </a:solidFill>
              </a:rPr>
              <a:t> </a:t>
            </a:r>
            <a:r>
              <a:rPr lang="en" sz="2300" i="1">
                <a:solidFill>
                  <a:schemeClr val="dk1"/>
                </a:solidFill>
              </a:rPr>
              <a:t>“And suddenly a voice came from heaven, saying, “</a:t>
            </a:r>
            <a:r>
              <a:rPr lang="en" sz="2300" i="1" u="sng">
                <a:solidFill>
                  <a:schemeClr val="dk1"/>
                </a:solidFill>
              </a:rPr>
              <a:t>This is My beloved Son, in whom I am well pleased</a:t>
            </a:r>
            <a:r>
              <a:rPr lang="en" sz="2300" i="1">
                <a:solidFill>
                  <a:schemeClr val="dk1"/>
                </a:solidFill>
              </a:rPr>
              <a:t>.”</a:t>
            </a:r>
            <a:endParaRPr sz="2300" i="1">
              <a:solidFill>
                <a:schemeClr val="dk1"/>
              </a:solidFill>
            </a:endParaRPr>
          </a:p>
          <a:p>
            <a:pPr marL="457200" lvl="0" indent="-374650" algn="l" rtl="0">
              <a:lnSpc>
                <a:spcPct val="80000"/>
              </a:lnSpc>
              <a:spcBef>
                <a:spcPts val="0"/>
              </a:spcBef>
              <a:spcAft>
                <a:spcPts val="0"/>
              </a:spcAft>
              <a:buClr>
                <a:srgbClr val="00FFFF"/>
              </a:buClr>
              <a:buSzPts val="2300"/>
              <a:buChar char="●"/>
            </a:pPr>
            <a:r>
              <a:rPr lang="en" sz="2300">
                <a:solidFill>
                  <a:srgbClr val="00FFFF"/>
                </a:solidFill>
              </a:rPr>
              <a:t>When Jesus healed the multitudes.</a:t>
            </a:r>
            <a:r>
              <a:rPr lang="en" sz="2300">
                <a:solidFill>
                  <a:srgbClr val="FFFF00"/>
                </a:solidFill>
              </a:rPr>
              <a:t>  </a:t>
            </a:r>
            <a:r>
              <a:rPr lang="en" sz="2300" b="1" u="sng">
                <a:solidFill>
                  <a:srgbClr val="FFFF00"/>
                </a:solidFill>
              </a:rPr>
              <a:t>Matt.12:17-18</a:t>
            </a:r>
            <a:r>
              <a:rPr lang="en" sz="2300">
                <a:solidFill>
                  <a:srgbClr val="FFFF00"/>
                </a:solidFill>
              </a:rPr>
              <a:t> </a:t>
            </a:r>
            <a:r>
              <a:rPr lang="en" sz="2300" i="1">
                <a:solidFill>
                  <a:schemeClr val="dk1"/>
                </a:solidFill>
              </a:rPr>
              <a:t>“that it might be fulfilled which was spoken by Isaiah the prophet, saying: 18 Behold! My Servant whom I have chosen, </a:t>
            </a:r>
            <a:r>
              <a:rPr lang="en" sz="2300" i="1" u="sng">
                <a:solidFill>
                  <a:schemeClr val="dk1"/>
                </a:solidFill>
              </a:rPr>
              <a:t>My beloved in whom My soul is well pleased</a:t>
            </a:r>
            <a:r>
              <a:rPr lang="en" sz="2300" i="1">
                <a:solidFill>
                  <a:schemeClr val="dk1"/>
                </a:solidFill>
              </a:rPr>
              <a:t>! I will put My Spirit upon Him, and He will declare justice to the Gentiles.”</a:t>
            </a:r>
            <a:r>
              <a:rPr lang="en" sz="2300">
                <a:solidFill>
                  <a:srgbClr val="FFFF00"/>
                </a:solidFill>
              </a:rPr>
              <a:t> (</a:t>
            </a:r>
            <a:r>
              <a:rPr lang="en" sz="2300" b="1" u="sng">
                <a:solidFill>
                  <a:srgbClr val="FFFF00"/>
                </a:solidFill>
              </a:rPr>
              <a:t>Is.42:1</a:t>
            </a:r>
            <a:r>
              <a:rPr lang="en" sz="2300">
                <a:solidFill>
                  <a:srgbClr val="FFFF00"/>
                </a:solidFill>
              </a:rPr>
              <a:t>)</a:t>
            </a:r>
            <a:endParaRPr sz="2300">
              <a:solidFill>
                <a:srgbClr val="FFFF00"/>
              </a:solidFill>
            </a:endParaRPr>
          </a:p>
          <a:p>
            <a:pPr marL="457200" lvl="0" indent="-374650" algn="l" rtl="0">
              <a:lnSpc>
                <a:spcPct val="80000"/>
              </a:lnSpc>
              <a:spcBef>
                <a:spcPts val="0"/>
              </a:spcBef>
              <a:spcAft>
                <a:spcPts val="0"/>
              </a:spcAft>
              <a:buClr>
                <a:srgbClr val="00FFFF"/>
              </a:buClr>
              <a:buSzPts val="2300"/>
              <a:buChar char="●"/>
            </a:pPr>
            <a:r>
              <a:rPr lang="en" sz="2300">
                <a:solidFill>
                  <a:srgbClr val="00FFFF"/>
                </a:solidFill>
              </a:rPr>
              <a:t>When Jesus was on the mountain with His disciples. </a:t>
            </a:r>
            <a:r>
              <a:rPr lang="en" sz="2300">
                <a:solidFill>
                  <a:srgbClr val="FFFF00"/>
                </a:solidFill>
              </a:rPr>
              <a:t> </a:t>
            </a:r>
            <a:r>
              <a:rPr lang="en" sz="2300" b="1" u="sng">
                <a:solidFill>
                  <a:srgbClr val="FFFF00"/>
                </a:solidFill>
              </a:rPr>
              <a:t>Matt.17:5</a:t>
            </a:r>
            <a:r>
              <a:rPr lang="en" sz="2300">
                <a:solidFill>
                  <a:srgbClr val="FFFF00"/>
                </a:solidFill>
              </a:rPr>
              <a:t> </a:t>
            </a:r>
            <a:r>
              <a:rPr lang="en" sz="2300" i="1">
                <a:solidFill>
                  <a:schemeClr val="dk1"/>
                </a:solidFill>
              </a:rPr>
              <a:t>“While he was still speaking, behold, a bright cloud overshadowed them; and suddenly a voice came out of the cloud, saying, “</a:t>
            </a:r>
            <a:r>
              <a:rPr lang="en" sz="2300" i="1" u="sng">
                <a:solidFill>
                  <a:schemeClr val="dk1"/>
                </a:solidFill>
              </a:rPr>
              <a:t>This is My beloved Son, in whom I am well pleased</a:t>
            </a:r>
            <a:r>
              <a:rPr lang="en" sz="2300" i="1">
                <a:solidFill>
                  <a:schemeClr val="dk1"/>
                </a:solidFill>
              </a:rPr>
              <a:t>. Hear Him!”</a:t>
            </a:r>
            <a:endParaRPr sz="2300" i="1">
              <a:solidFill>
                <a:schemeClr val="dk1"/>
              </a:solidFill>
            </a:endParaRPr>
          </a:p>
          <a:p>
            <a:pPr marL="457200" lvl="0" indent="-374650" algn="l" rtl="0">
              <a:lnSpc>
                <a:spcPct val="80000"/>
              </a:lnSpc>
              <a:spcBef>
                <a:spcPts val="0"/>
              </a:spcBef>
              <a:spcAft>
                <a:spcPts val="0"/>
              </a:spcAft>
              <a:buClr>
                <a:srgbClr val="00FFFF"/>
              </a:buClr>
              <a:buSzPts val="2300"/>
              <a:buChar char="●"/>
            </a:pPr>
            <a:r>
              <a:rPr lang="en" sz="2300">
                <a:solidFill>
                  <a:srgbClr val="00FFFF"/>
                </a:solidFill>
              </a:rPr>
              <a:t>What Jesus said of Himself.</a:t>
            </a:r>
            <a:r>
              <a:rPr lang="en" sz="2300">
                <a:solidFill>
                  <a:srgbClr val="FFFF00"/>
                </a:solidFill>
              </a:rPr>
              <a:t>  </a:t>
            </a:r>
            <a:r>
              <a:rPr lang="en" sz="2300" b="1" u="sng">
                <a:solidFill>
                  <a:srgbClr val="FFFF00"/>
                </a:solidFill>
              </a:rPr>
              <a:t>Jn.8:29</a:t>
            </a:r>
            <a:r>
              <a:rPr lang="en" sz="2300">
                <a:solidFill>
                  <a:srgbClr val="FFFF00"/>
                </a:solidFill>
              </a:rPr>
              <a:t> </a:t>
            </a:r>
            <a:r>
              <a:rPr lang="en" sz="2300" i="1">
                <a:solidFill>
                  <a:schemeClr val="dk1"/>
                </a:solidFill>
              </a:rPr>
              <a:t>“And He who sent Me is with Me. The Father has not left Me alone, </a:t>
            </a:r>
            <a:r>
              <a:rPr lang="en" sz="2300" i="1" u="sng">
                <a:solidFill>
                  <a:schemeClr val="dk1"/>
                </a:solidFill>
              </a:rPr>
              <a:t>for I always do those things that please Him</a:t>
            </a:r>
            <a:r>
              <a:rPr lang="en" sz="2300" i="1">
                <a:solidFill>
                  <a:schemeClr val="dk1"/>
                </a:solidFill>
              </a:rPr>
              <a:t>.”</a:t>
            </a:r>
            <a:endParaRPr sz="23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250225" y="0"/>
            <a:ext cx="9644700" cy="510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GOD’S “FRIENDS”?</a:t>
            </a:r>
            <a:endParaRPr sz="5000" b="1">
              <a:solidFill>
                <a:srgbClr val="00FFFF"/>
              </a:solidFill>
            </a:endParaRPr>
          </a:p>
        </p:txBody>
      </p:sp>
      <p:sp>
        <p:nvSpPr>
          <p:cNvPr id="109" name="Google Shape;109;p22"/>
          <p:cNvSpPr txBox="1">
            <a:spLocks noGrp="1"/>
          </p:cNvSpPr>
          <p:nvPr>
            <p:ph type="subTitle" idx="1"/>
          </p:nvPr>
        </p:nvSpPr>
        <p:spPr>
          <a:xfrm>
            <a:off x="-152175" y="429475"/>
            <a:ext cx="9343800" cy="4713900"/>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a:solidFill>
                  <a:srgbClr val="FFFF00"/>
                </a:solidFill>
              </a:rPr>
              <a:t>Can our Father, in all His holiness, be friends with people who sin?</a:t>
            </a:r>
            <a:endParaRPr sz="2100">
              <a:solidFill>
                <a:srgbClr val="FFFF00"/>
              </a:solidFill>
            </a:endParaRPr>
          </a:p>
          <a:p>
            <a:pPr marL="457200" lvl="0" indent="-361950" algn="l" rtl="0">
              <a:lnSpc>
                <a:spcPct val="80000"/>
              </a:lnSpc>
              <a:spcBef>
                <a:spcPts val="0"/>
              </a:spcBef>
              <a:spcAft>
                <a:spcPts val="0"/>
              </a:spcAft>
              <a:buClr>
                <a:srgbClr val="FFFF00"/>
              </a:buClr>
              <a:buSzPts val="2100"/>
              <a:buChar char="●"/>
            </a:pPr>
            <a:r>
              <a:rPr lang="en" sz="2100" b="1" u="sng">
                <a:solidFill>
                  <a:srgbClr val="FFFF00"/>
                </a:solidFill>
              </a:rPr>
              <a:t>Ex.33:11</a:t>
            </a:r>
            <a:r>
              <a:rPr lang="en" sz="2100">
                <a:solidFill>
                  <a:srgbClr val="FFFF00"/>
                </a:solidFill>
              </a:rPr>
              <a:t> </a:t>
            </a:r>
            <a:r>
              <a:rPr lang="en" sz="2100" i="1">
                <a:solidFill>
                  <a:schemeClr val="dk1"/>
                </a:solidFill>
              </a:rPr>
              <a:t>“So the Lord spoke to Moses face to face, </a:t>
            </a:r>
            <a:r>
              <a:rPr lang="en" sz="2100" i="1" u="sng">
                <a:solidFill>
                  <a:schemeClr val="dk1"/>
                </a:solidFill>
              </a:rPr>
              <a:t>as a man speaks to his friend</a:t>
            </a:r>
            <a:r>
              <a:rPr lang="en" sz="2100" i="1">
                <a:solidFill>
                  <a:schemeClr val="dk1"/>
                </a:solidFill>
              </a:rPr>
              <a:t>.”</a:t>
            </a:r>
            <a:endParaRPr sz="2100" i="1">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b="1" u="sng">
                <a:solidFill>
                  <a:srgbClr val="FFFF00"/>
                </a:solidFill>
              </a:rPr>
              <a:t>Js.2:23</a:t>
            </a:r>
            <a:r>
              <a:rPr lang="en" sz="2100">
                <a:solidFill>
                  <a:srgbClr val="FFFF00"/>
                </a:solidFill>
              </a:rPr>
              <a:t> </a:t>
            </a:r>
            <a:r>
              <a:rPr lang="en" sz="2100" i="1">
                <a:solidFill>
                  <a:schemeClr val="dk1"/>
                </a:solidFill>
              </a:rPr>
              <a:t>“And the Scripture was fulfilled which says, “Abraham believed God, and it was accounted to him for righteousness.” And </a:t>
            </a:r>
            <a:r>
              <a:rPr lang="en" sz="2100" i="1" u="sng">
                <a:solidFill>
                  <a:schemeClr val="dk1"/>
                </a:solidFill>
              </a:rPr>
              <a:t>he was called the friend of God</a:t>
            </a:r>
            <a:r>
              <a:rPr lang="en" sz="2100" i="1">
                <a:solidFill>
                  <a:schemeClr val="dk1"/>
                </a:solidFill>
              </a:rPr>
              <a:t>.”</a:t>
            </a:r>
            <a:endParaRPr sz="2100" i="1">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a:solidFill>
                  <a:srgbClr val="00FFFF"/>
                </a:solidFill>
              </a:rPr>
              <a:t>Consider for a moment Jesus’ apostles.  They included James and John, whom Jesus had to rebuke because of their thirst for vengeance.  Or Thomas, who would not believe Jesus had risen from the dead.  Or Peter, who 3 times would deny that he even knew Jesus.  Jesus rebuked all of the apostles multiple times for their lack of faith and understanding. </a:t>
            </a:r>
            <a:endParaRPr sz="210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a:solidFill>
                  <a:srgbClr val="FFFF00"/>
                </a:solidFill>
              </a:rPr>
              <a:t>But in </a:t>
            </a:r>
            <a:r>
              <a:rPr lang="en" sz="2100" b="1" u="sng">
                <a:solidFill>
                  <a:srgbClr val="FFFF00"/>
                </a:solidFill>
              </a:rPr>
              <a:t>Jn.15:13-15</a:t>
            </a:r>
            <a:r>
              <a:rPr lang="en" sz="2100">
                <a:solidFill>
                  <a:srgbClr val="FFFF00"/>
                </a:solidFill>
              </a:rPr>
              <a:t> </a:t>
            </a:r>
            <a:r>
              <a:rPr lang="en" sz="2100" i="1">
                <a:solidFill>
                  <a:schemeClr val="dk1"/>
                </a:solidFill>
              </a:rPr>
              <a:t>“Greater love has no one than this, than to lay down one’s life </a:t>
            </a:r>
            <a:r>
              <a:rPr lang="en" sz="2100" i="1" u="sng">
                <a:solidFill>
                  <a:schemeClr val="dk1"/>
                </a:solidFill>
              </a:rPr>
              <a:t>for his friends</a:t>
            </a:r>
            <a:r>
              <a:rPr lang="en" sz="2100" i="1">
                <a:solidFill>
                  <a:schemeClr val="dk1"/>
                </a:solidFill>
              </a:rPr>
              <a:t>. 14 You are My friends if you do whatever I command you. 15 No longer do I call you servants, for a servant does not know what his master is doing; </a:t>
            </a:r>
            <a:r>
              <a:rPr lang="en" sz="2100" i="1" u="sng">
                <a:solidFill>
                  <a:schemeClr val="dk1"/>
                </a:solidFill>
              </a:rPr>
              <a:t>but I have called you friends, for all things that I heard from My Father I have made known to you</a:t>
            </a:r>
            <a:r>
              <a:rPr lang="en" sz="2100" i="1">
                <a:solidFill>
                  <a:schemeClr val="dk1"/>
                </a:solidFill>
              </a:rPr>
              <a:t>.”</a:t>
            </a:r>
            <a:endParaRPr sz="2100" i="1">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a:solidFill>
                  <a:srgbClr val="00FFFF"/>
                </a:solidFill>
              </a:rPr>
              <a:t>Jesus even called Judas His friend while Judas was betraying Him! </a:t>
            </a:r>
            <a:r>
              <a:rPr lang="en" sz="2100">
                <a:solidFill>
                  <a:srgbClr val="FFFF00"/>
                </a:solidFill>
              </a:rPr>
              <a:t>(</a:t>
            </a:r>
            <a:r>
              <a:rPr lang="en" sz="2100" b="1" u="sng">
                <a:solidFill>
                  <a:srgbClr val="FFFF00"/>
                </a:solidFill>
              </a:rPr>
              <a:t>Matt.26:50</a:t>
            </a:r>
            <a:r>
              <a:rPr lang="en" sz="2100">
                <a:solidFill>
                  <a:srgbClr val="FFFF00"/>
                </a:solidFill>
              </a:rPr>
              <a:t>) </a:t>
            </a:r>
            <a:r>
              <a:rPr lang="en" sz="2100">
                <a:solidFill>
                  <a:srgbClr val="00FFFF"/>
                </a:solidFill>
              </a:rPr>
              <a:t> Our Father’s love, and our Savior’s, are THAT strong!</a:t>
            </a:r>
            <a:endParaRPr sz="21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250225" y="0"/>
            <a:ext cx="9644700" cy="510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DRIVING THE DEVIL MAD</a:t>
            </a:r>
            <a:endParaRPr sz="5000" b="1">
              <a:solidFill>
                <a:srgbClr val="00FFFF"/>
              </a:solidFill>
            </a:endParaRPr>
          </a:p>
        </p:txBody>
      </p:sp>
      <p:sp>
        <p:nvSpPr>
          <p:cNvPr id="115" name="Google Shape;115;p23"/>
          <p:cNvSpPr txBox="1">
            <a:spLocks noGrp="1"/>
          </p:cNvSpPr>
          <p:nvPr>
            <p:ph type="subTitle" idx="1"/>
          </p:nvPr>
        </p:nvSpPr>
        <p:spPr>
          <a:xfrm>
            <a:off x="-152175" y="429475"/>
            <a:ext cx="9343800" cy="4713900"/>
          </a:xfrm>
          <a:prstGeom prst="rect">
            <a:avLst/>
          </a:prstGeom>
        </p:spPr>
        <p:txBody>
          <a:bodyPr spcFirstLastPara="1" wrap="square" lIns="91425" tIns="91425" rIns="91425" bIns="91425" anchor="t" anchorCtr="0">
            <a:noAutofit/>
          </a:bodyPr>
          <a:lstStyle/>
          <a:p>
            <a:pPr marL="457200" lvl="0" indent="-374650" algn="l" rtl="0">
              <a:lnSpc>
                <a:spcPct val="80000"/>
              </a:lnSpc>
              <a:spcBef>
                <a:spcPts val="0"/>
              </a:spcBef>
              <a:spcAft>
                <a:spcPts val="0"/>
              </a:spcAft>
              <a:buClr>
                <a:srgbClr val="FFFF00"/>
              </a:buClr>
              <a:buSzPts val="2300"/>
              <a:buChar char="●"/>
            </a:pPr>
            <a:r>
              <a:rPr lang="en" sz="2300">
                <a:solidFill>
                  <a:srgbClr val="FFFF00"/>
                </a:solidFill>
              </a:rPr>
              <a:t>I imagine that it blows the devil’s mind to see Almighty God loving us, dying for us, forgiving our sins, adopting us into His family, and even being pleased with sinful creatures such as ourselves.</a:t>
            </a:r>
            <a:endParaRPr sz="2300">
              <a:solidFill>
                <a:srgbClr val="FFFF00"/>
              </a:solidFill>
            </a:endParaRPr>
          </a:p>
          <a:p>
            <a:pPr marL="457200" lvl="0" indent="-374650" algn="l" rtl="0">
              <a:lnSpc>
                <a:spcPct val="80000"/>
              </a:lnSpc>
              <a:spcBef>
                <a:spcPts val="0"/>
              </a:spcBef>
              <a:spcAft>
                <a:spcPts val="0"/>
              </a:spcAft>
              <a:buClr>
                <a:schemeClr val="dk1"/>
              </a:buClr>
              <a:buSzPts val="2300"/>
              <a:buChar char="●"/>
            </a:pPr>
            <a:r>
              <a:rPr lang="en" sz="2300">
                <a:solidFill>
                  <a:schemeClr val="dk1"/>
                </a:solidFill>
              </a:rPr>
              <a:t>Remember, the devil is “the accuser” - he is right when he tells God that Christians sin.  We most definitely do.  He is right when he tells God that the wages of sin is death and that a price must be paid.  But he is wrong if he tells God that He CAN’T forgive us, because God found a way.  Jesus Christ, and His sacrifice, IS that way.</a:t>
            </a:r>
            <a:endParaRPr sz="2300">
              <a:solidFill>
                <a:schemeClr val="dk1"/>
              </a:solidFill>
            </a:endParaRPr>
          </a:p>
          <a:p>
            <a:pPr marL="457200" lvl="0" indent="-374650" algn="l" rtl="0">
              <a:lnSpc>
                <a:spcPct val="80000"/>
              </a:lnSpc>
              <a:spcBef>
                <a:spcPts val="0"/>
              </a:spcBef>
              <a:spcAft>
                <a:spcPts val="0"/>
              </a:spcAft>
              <a:buClr>
                <a:srgbClr val="00FFFF"/>
              </a:buClr>
              <a:buSzPts val="2300"/>
              <a:buChar char="●"/>
            </a:pPr>
            <a:r>
              <a:rPr lang="en" sz="2300">
                <a:solidFill>
                  <a:srgbClr val="00FFFF"/>
                </a:solidFill>
              </a:rPr>
              <a:t>So many years ago, I wondered if my earthly father was ashamed of me.  Do Christians need to have that fear about our Father?</a:t>
            </a:r>
            <a:endParaRPr sz="2300">
              <a:solidFill>
                <a:srgbClr val="00FFFF"/>
              </a:solidFill>
            </a:endParaRPr>
          </a:p>
          <a:p>
            <a:pPr marL="457200" lvl="0" indent="-374650" algn="l" rtl="0">
              <a:lnSpc>
                <a:spcPct val="80000"/>
              </a:lnSpc>
              <a:spcBef>
                <a:spcPts val="0"/>
              </a:spcBef>
              <a:spcAft>
                <a:spcPts val="0"/>
              </a:spcAft>
              <a:buClr>
                <a:srgbClr val="FFFF00"/>
              </a:buClr>
              <a:buSzPts val="2300"/>
              <a:buChar char="●"/>
            </a:pPr>
            <a:r>
              <a:rPr lang="en" sz="2300" b="1" u="sng">
                <a:solidFill>
                  <a:srgbClr val="FFFF00"/>
                </a:solidFill>
              </a:rPr>
              <a:t>Heb.11:16</a:t>
            </a:r>
            <a:r>
              <a:rPr lang="en" sz="2300">
                <a:solidFill>
                  <a:srgbClr val="FFFF00"/>
                </a:solidFill>
              </a:rPr>
              <a:t> </a:t>
            </a:r>
            <a:r>
              <a:rPr lang="en" sz="2300" i="1">
                <a:solidFill>
                  <a:schemeClr val="dk1"/>
                </a:solidFill>
              </a:rPr>
              <a:t>“But now they desire a better, that is, a heavenly country. </a:t>
            </a:r>
            <a:r>
              <a:rPr lang="en" sz="2300" i="1" u="sng">
                <a:solidFill>
                  <a:schemeClr val="dk1"/>
                </a:solidFill>
              </a:rPr>
              <a:t>Therefore God is not ashamed to be called their God</a:t>
            </a:r>
            <a:r>
              <a:rPr lang="en" sz="2300" i="1">
                <a:solidFill>
                  <a:schemeClr val="dk1"/>
                </a:solidFill>
              </a:rPr>
              <a:t>, for He has prepared a city for them.”</a:t>
            </a:r>
            <a:endParaRPr sz="2300" i="1">
              <a:solidFill>
                <a:schemeClr val="dk1"/>
              </a:solidFill>
            </a:endParaRPr>
          </a:p>
          <a:p>
            <a:pPr marL="457200" lvl="0" indent="-374650" algn="l" rtl="0">
              <a:lnSpc>
                <a:spcPct val="80000"/>
              </a:lnSpc>
              <a:spcBef>
                <a:spcPts val="0"/>
              </a:spcBef>
              <a:spcAft>
                <a:spcPts val="0"/>
              </a:spcAft>
              <a:buClr>
                <a:srgbClr val="FFFF00"/>
              </a:buClr>
              <a:buSzPts val="2300"/>
              <a:buChar char="●"/>
            </a:pPr>
            <a:r>
              <a:rPr lang="en" sz="2300">
                <a:solidFill>
                  <a:srgbClr val="FFFF00"/>
                </a:solidFill>
              </a:rPr>
              <a:t>What about Jesus?  Might He be ashamed of us?  </a:t>
            </a:r>
            <a:r>
              <a:rPr lang="en" sz="2300" b="1" u="sng">
                <a:solidFill>
                  <a:srgbClr val="FFFF00"/>
                </a:solidFill>
              </a:rPr>
              <a:t>Heb.2:11</a:t>
            </a:r>
            <a:r>
              <a:rPr lang="en" sz="2300">
                <a:solidFill>
                  <a:srgbClr val="FFFF00"/>
                </a:solidFill>
              </a:rPr>
              <a:t> </a:t>
            </a:r>
            <a:r>
              <a:rPr lang="en" sz="2300" i="1">
                <a:solidFill>
                  <a:schemeClr val="dk1"/>
                </a:solidFill>
              </a:rPr>
              <a:t>“For both He who sanctifies and those who are being sanctified are all of one, </a:t>
            </a:r>
            <a:r>
              <a:rPr lang="en" sz="2300" i="1" u="sng">
                <a:solidFill>
                  <a:schemeClr val="dk1"/>
                </a:solidFill>
              </a:rPr>
              <a:t>for which reason He is not ashamed to call them brethren</a:t>
            </a:r>
            <a:r>
              <a:rPr lang="en" sz="2300" i="1">
                <a:solidFill>
                  <a:schemeClr val="dk1"/>
                </a:solidFill>
              </a:rPr>
              <a:t>,”</a:t>
            </a:r>
            <a:endParaRPr sz="23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250225" y="0"/>
            <a:ext cx="9644700" cy="510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u="sng" dirty="0">
                <a:solidFill>
                  <a:srgbClr val="00FFFF"/>
                </a:solidFill>
              </a:rPr>
              <a:t>THIS</a:t>
            </a:r>
            <a:r>
              <a:rPr lang="en" sz="5000" b="1" dirty="0">
                <a:solidFill>
                  <a:srgbClr val="00FFFF"/>
                </a:solidFill>
              </a:rPr>
              <a:t> is My beloved son!</a:t>
            </a:r>
            <a:endParaRPr sz="5000" b="1" dirty="0">
              <a:solidFill>
                <a:srgbClr val="00FFFF"/>
              </a:solidFill>
            </a:endParaRPr>
          </a:p>
        </p:txBody>
      </p:sp>
      <p:sp>
        <p:nvSpPr>
          <p:cNvPr id="121" name="Google Shape;121;p24"/>
          <p:cNvSpPr txBox="1">
            <a:spLocks noGrp="1"/>
          </p:cNvSpPr>
          <p:nvPr>
            <p:ph type="subTitle" idx="1"/>
          </p:nvPr>
        </p:nvSpPr>
        <p:spPr>
          <a:xfrm>
            <a:off x="-192750" y="579280"/>
            <a:ext cx="9424500" cy="4564219"/>
          </a:xfrm>
          <a:prstGeom prst="rect">
            <a:avLst/>
          </a:prstGeom>
        </p:spPr>
        <p:txBody>
          <a:bodyPr spcFirstLastPara="1" wrap="square" lIns="91425" tIns="91425" rIns="91425" bIns="91425" anchor="t" anchorCtr="0">
            <a:noAutofit/>
          </a:bodyPr>
          <a:lstStyle/>
          <a:p>
            <a:pPr marL="457200" lvl="0" indent="-374650" algn="l" rtl="0">
              <a:lnSpc>
                <a:spcPct val="80000"/>
              </a:lnSpc>
              <a:spcBef>
                <a:spcPts val="0"/>
              </a:spcBef>
              <a:spcAft>
                <a:spcPts val="0"/>
              </a:spcAft>
              <a:buClr>
                <a:srgbClr val="FFFF00"/>
              </a:buClr>
              <a:buSzPts val="2300"/>
              <a:buChar char="●"/>
            </a:pPr>
            <a:r>
              <a:rPr lang="en" sz="2300" dirty="0">
                <a:solidFill>
                  <a:srgbClr val="FFFF00"/>
                </a:solidFill>
              </a:rPr>
              <a:t>On this Father’s Day, it is right to appreciate our earthly fathers.  I certainly love and appreciate my own.  </a:t>
            </a:r>
            <a:endParaRPr sz="2300" dirty="0">
              <a:solidFill>
                <a:srgbClr val="FFFF00"/>
              </a:solidFill>
            </a:endParaRPr>
          </a:p>
          <a:p>
            <a:pPr marL="457200" lvl="0" indent="-374650" algn="l" rtl="0">
              <a:lnSpc>
                <a:spcPct val="80000"/>
              </a:lnSpc>
              <a:spcBef>
                <a:spcPts val="0"/>
              </a:spcBef>
              <a:spcAft>
                <a:spcPts val="0"/>
              </a:spcAft>
              <a:buClr>
                <a:schemeClr val="dk1"/>
              </a:buClr>
              <a:buSzPts val="2300"/>
              <a:buChar char="●"/>
            </a:pPr>
            <a:r>
              <a:rPr lang="en" sz="2300" dirty="0">
                <a:solidFill>
                  <a:schemeClr val="dk1"/>
                </a:solidFill>
              </a:rPr>
              <a:t>But in this moment, this day, I want us to honor the greatest Father of all.  A Father so loving that He can point to an imperfect servant like me and say “THIS is My beloved son, in whom I am well pleased.”  I am not at all THE Son of God, but I </a:t>
            </a:r>
            <a:r>
              <a:rPr lang="en" sz="2300" u="sng" dirty="0">
                <a:solidFill>
                  <a:schemeClr val="dk1"/>
                </a:solidFill>
              </a:rPr>
              <a:t>am</a:t>
            </a:r>
            <a:r>
              <a:rPr lang="en" sz="2300" dirty="0">
                <a:solidFill>
                  <a:schemeClr val="dk1"/>
                </a:solidFill>
              </a:rPr>
              <a:t> an adopted son.</a:t>
            </a:r>
            <a:endParaRPr sz="2300" dirty="0">
              <a:solidFill>
                <a:schemeClr val="dk1"/>
              </a:solidFill>
            </a:endParaRPr>
          </a:p>
          <a:p>
            <a:pPr marL="457200" lvl="0" indent="-374650" algn="l" rtl="0">
              <a:lnSpc>
                <a:spcPct val="80000"/>
              </a:lnSpc>
              <a:spcBef>
                <a:spcPts val="0"/>
              </a:spcBef>
              <a:spcAft>
                <a:spcPts val="0"/>
              </a:spcAft>
              <a:buClr>
                <a:srgbClr val="00FFFF"/>
              </a:buClr>
              <a:buSzPts val="2300"/>
              <a:buChar char="●"/>
            </a:pPr>
            <a:r>
              <a:rPr lang="en" sz="2300" dirty="0">
                <a:solidFill>
                  <a:srgbClr val="00FFFF"/>
                </a:solidFill>
              </a:rPr>
              <a:t>Sadly, there IS a way that we can bring shame to such a great God.  </a:t>
            </a:r>
            <a:r>
              <a:rPr lang="en" sz="2300" b="1" u="sng" dirty="0">
                <a:solidFill>
                  <a:srgbClr val="FFFF00"/>
                </a:solidFill>
              </a:rPr>
              <a:t>Heb.6:6</a:t>
            </a:r>
            <a:r>
              <a:rPr lang="en" sz="2300" dirty="0">
                <a:solidFill>
                  <a:schemeClr val="dk1"/>
                </a:solidFill>
              </a:rPr>
              <a:t> </a:t>
            </a:r>
            <a:r>
              <a:rPr lang="en" sz="2300" i="1" dirty="0">
                <a:solidFill>
                  <a:schemeClr val="dk1"/>
                </a:solidFill>
              </a:rPr>
              <a:t>“</a:t>
            </a:r>
            <a:r>
              <a:rPr lang="en" sz="2300" i="1" u="sng" dirty="0">
                <a:solidFill>
                  <a:schemeClr val="dk1"/>
                </a:solidFill>
              </a:rPr>
              <a:t>if they fall away</a:t>
            </a:r>
            <a:r>
              <a:rPr lang="en" sz="2300" i="1" dirty="0">
                <a:solidFill>
                  <a:schemeClr val="dk1"/>
                </a:solidFill>
              </a:rPr>
              <a:t>, to renew them again to repentance, since they </a:t>
            </a:r>
            <a:r>
              <a:rPr lang="en" sz="2300" i="1" u="sng" dirty="0">
                <a:solidFill>
                  <a:schemeClr val="dk1"/>
                </a:solidFill>
              </a:rPr>
              <a:t>crucify again</a:t>
            </a:r>
            <a:r>
              <a:rPr lang="en" sz="2300" i="1" dirty="0">
                <a:solidFill>
                  <a:schemeClr val="dk1"/>
                </a:solidFill>
              </a:rPr>
              <a:t> for themselves the Son of God, and </a:t>
            </a:r>
            <a:r>
              <a:rPr lang="en" sz="2300" i="1" u="sng" dirty="0">
                <a:solidFill>
                  <a:schemeClr val="dk1"/>
                </a:solidFill>
              </a:rPr>
              <a:t>put Him to an open shame</a:t>
            </a:r>
            <a:r>
              <a:rPr lang="en" sz="2300" i="1" dirty="0">
                <a:solidFill>
                  <a:schemeClr val="dk1"/>
                </a:solidFill>
              </a:rPr>
              <a:t>.”</a:t>
            </a:r>
            <a:r>
              <a:rPr lang="en" sz="2300" dirty="0">
                <a:solidFill>
                  <a:schemeClr val="dk1"/>
                </a:solidFill>
              </a:rPr>
              <a:t>  </a:t>
            </a:r>
            <a:r>
              <a:rPr lang="en" sz="2300" dirty="0">
                <a:solidFill>
                  <a:srgbClr val="00FFFF"/>
                </a:solidFill>
              </a:rPr>
              <a:t>DON’T fall away!  It brings shame on our Lord!</a:t>
            </a:r>
            <a:endParaRPr sz="2300" dirty="0">
              <a:solidFill>
                <a:srgbClr val="00FFFF"/>
              </a:solidFill>
            </a:endParaRPr>
          </a:p>
          <a:p>
            <a:pPr marL="457200" lvl="0" indent="-374650" algn="l" rtl="0">
              <a:lnSpc>
                <a:spcPct val="80000"/>
              </a:lnSpc>
              <a:spcBef>
                <a:spcPts val="0"/>
              </a:spcBef>
              <a:spcAft>
                <a:spcPts val="0"/>
              </a:spcAft>
              <a:buClr>
                <a:srgbClr val="FFFF00"/>
              </a:buClr>
              <a:buSzPts val="2300"/>
              <a:buChar char="●"/>
            </a:pPr>
            <a:r>
              <a:rPr lang="en" sz="2300" b="1" u="sng" dirty="0">
                <a:solidFill>
                  <a:srgbClr val="FFFF00"/>
                </a:solidFill>
              </a:rPr>
              <a:t>Heb.12:9-10</a:t>
            </a:r>
            <a:r>
              <a:rPr lang="en" sz="2300" dirty="0">
                <a:solidFill>
                  <a:schemeClr val="dk1"/>
                </a:solidFill>
              </a:rPr>
              <a:t> </a:t>
            </a:r>
            <a:r>
              <a:rPr lang="en" sz="2300" i="1" dirty="0">
                <a:solidFill>
                  <a:schemeClr val="dk1"/>
                </a:solidFill>
              </a:rPr>
              <a:t>“Furthermore, we have had human fathers who corrected us, and we paid them respect. </a:t>
            </a:r>
            <a:r>
              <a:rPr lang="en" sz="2300" i="1" u="sng" dirty="0">
                <a:solidFill>
                  <a:schemeClr val="dk1"/>
                </a:solidFill>
              </a:rPr>
              <a:t>Shall we not much more readily be in subjection to the Father of spirits and live</a:t>
            </a:r>
            <a:r>
              <a:rPr lang="en" sz="2300" i="1" dirty="0">
                <a:solidFill>
                  <a:schemeClr val="dk1"/>
                </a:solidFill>
              </a:rPr>
              <a:t>? 10 For they indeed for a few days chastened us as seemed best to them, </a:t>
            </a:r>
            <a:r>
              <a:rPr lang="en" sz="2300" i="1" u="sng" dirty="0">
                <a:solidFill>
                  <a:schemeClr val="dk1"/>
                </a:solidFill>
              </a:rPr>
              <a:t>but He for our profit, that we may be partakers of His holiness</a:t>
            </a:r>
            <a:r>
              <a:rPr lang="en" sz="2300" i="1" dirty="0">
                <a:solidFill>
                  <a:schemeClr val="dk1"/>
                </a:solidFill>
              </a:rPr>
              <a:t>.”</a:t>
            </a:r>
            <a:endParaRPr sz="2300" i="1" dirty="0">
              <a:solidFill>
                <a:schemeClr val="dk1"/>
              </a:solidFill>
            </a:endParaRPr>
          </a:p>
          <a:p>
            <a:pPr marL="457200" lvl="0" indent="-374650" algn="l" rtl="0">
              <a:lnSpc>
                <a:spcPct val="80000"/>
              </a:lnSpc>
              <a:spcBef>
                <a:spcPts val="0"/>
              </a:spcBef>
              <a:spcAft>
                <a:spcPts val="0"/>
              </a:spcAft>
              <a:buClr>
                <a:srgbClr val="FFFF00"/>
              </a:buClr>
              <a:buSzPts val="2300"/>
              <a:buChar char="●"/>
            </a:pPr>
            <a:r>
              <a:rPr lang="en" sz="2300" dirty="0">
                <a:solidFill>
                  <a:srgbClr val="FFFF00"/>
                </a:solidFill>
              </a:rPr>
              <a:t>YOU can partake of the holiness of God Himself.  Will you submit?</a:t>
            </a:r>
            <a:endParaRPr sz="23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31700" y="0"/>
            <a:ext cx="9564300" cy="50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900" b="1">
                <a:solidFill>
                  <a:srgbClr val="00FFFF"/>
                </a:solidFill>
              </a:rPr>
              <a:t>THE PERFECT SON &amp; FATHER</a:t>
            </a:r>
            <a:endParaRPr sz="4900" b="1">
              <a:solidFill>
                <a:srgbClr val="00FFFF"/>
              </a:solidFill>
            </a:endParaRPr>
          </a:p>
        </p:txBody>
      </p:sp>
      <p:sp>
        <p:nvSpPr>
          <p:cNvPr id="61" name="Google Shape;61;p14"/>
          <p:cNvSpPr txBox="1">
            <a:spLocks noGrp="1"/>
          </p:cNvSpPr>
          <p:nvPr>
            <p:ph type="subTitle" idx="1"/>
          </p:nvPr>
        </p:nvSpPr>
        <p:spPr>
          <a:xfrm>
            <a:off x="-142025" y="408900"/>
            <a:ext cx="9353400" cy="4734600"/>
          </a:xfrm>
          <a:prstGeom prst="rect">
            <a:avLst/>
          </a:prstGeom>
        </p:spPr>
        <p:txBody>
          <a:bodyPr spcFirstLastPara="1" wrap="square" lIns="91425" tIns="91425" rIns="91425" bIns="91425" anchor="t" anchorCtr="0">
            <a:noAutofit/>
          </a:bodyPr>
          <a:lstStyle/>
          <a:p>
            <a:pPr marL="457200" lvl="0" indent="-374650" algn="l" rtl="0">
              <a:lnSpc>
                <a:spcPct val="80000"/>
              </a:lnSpc>
              <a:spcBef>
                <a:spcPts val="0"/>
              </a:spcBef>
              <a:spcAft>
                <a:spcPts val="0"/>
              </a:spcAft>
              <a:buClr>
                <a:srgbClr val="FFFF00"/>
              </a:buClr>
              <a:buSzPts val="2300"/>
              <a:buChar char="●"/>
            </a:pPr>
            <a:r>
              <a:rPr lang="en" sz="2300">
                <a:solidFill>
                  <a:srgbClr val="FFFF00"/>
                </a:solidFill>
              </a:rPr>
              <a:t>When we celebrate holidays like “Father’s Day”, we honor and remember those who (if we were so blessed) provided for us, raised us and taught us the information and the values we would need to succeed in this world.  But they were not “perfect” fathers.  They all made mistakes.</a:t>
            </a:r>
            <a:endParaRPr sz="2300">
              <a:solidFill>
                <a:srgbClr val="FFFF00"/>
              </a:solidFill>
            </a:endParaRPr>
          </a:p>
          <a:p>
            <a:pPr marL="457200" lvl="0" indent="-374650" algn="l" rtl="0">
              <a:lnSpc>
                <a:spcPct val="80000"/>
              </a:lnSpc>
              <a:spcBef>
                <a:spcPts val="0"/>
              </a:spcBef>
              <a:spcAft>
                <a:spcPts val="0"/>
              </a:spcAft>
              <a:buClr>
                <a:schemeClr val="dk1"/>
              </a:buClr>
              <a:buSzPts val="2300"/>
              <a:buChar char="●"/>
            </a:pPr>
            <a:r>
              <a:rPr lang="en" sz="2300">
                <a:solidFill>
                  <a:schemeClr val="dk1"/>
                </a:solidFill>
              </a:rPr>
              <a:t>But the scriptures teach us about about a Father who IS perfect, not just some of the time but ALL of the time - a Father who NEVER makes a mistake.</a:t>
            </a:r>
            <a:endParaRPr sz="2300">
              <a:solidFill>
                <a:schemeClr val="dk1"/>
              </a:solidFill>
            </a:endParaRPr>
          </a:p>
          <a:p>
            <a:pPr marL="457200" lvl="0" indent="-374650" algn="l" rtl="0">
              <a:lnSpc>
                <a:spcPct val="80000"/>
              </a:lnSpc>
              <a:spcBef>
                <a:spcPts val="0"/>
              </a:spcBef>
              <a:spcAft>
                <a:spcPts val="0"/>
              </a:spcAft>
              <a:buClr>
                <a:srgbClr val="00FFFF"/>
              </a:buClr>
              <a:buSzPts val="2300"/>
              <a:buChar char="●"/>
            </a:pPr>
            <a:r>
              <a:rPr lang="en" sz="2300">
                <a:solidFill>
                  <a:srgbClr val="00FFFF"/>
                </a:solidFill>
              </a:rPr>
              <a:t>And the scriptures also teach us about the perfect Son, who always and only did the will of His Father.  Jesus never needed to be rebuked or chastised or punished by His Father for His own mistakes, because Jesus never made any.</a:t>
            </a:r>
            <a:endParaRPr sz="2300">
              <a:solidFill>
                <a:srgbClr val="00FFFF"/>
              </a:solidFill>
            </a:endParaRPr>
          </a:p>
          <a:p>
            <a:pPr marL="457200" lvl="0" indent="-374650" algn="l" rtl="0">
              <a:lnSpc>
                <a:spcPct val="80000"/>
              </a:lnSpc>
              <a:spcBef>
                <a:spcPts val="0"/>
              </a:spcBef>
              <a:spcAft>
                <a:spcPts val="0"/>
              </a:spcAft>
              <a:buClr>
                <a:srgbClr val="FFFF00"/>
              </a:buClr>
              <a:buSzPts val="2300"/>
              <a:buChar char="●"/>
            </a:pPr>
            <a:r>
              <a:rPr lang="en" sz="2300">
                <a:solidFill>
                  <a:srgbClr val="FFFF00"/>
                </a:solidFill>
              </a:rPr>
              <a:t>But if you are like me, trying to be a good spouse and good parent, while also trying to be a good servant of God - Serving a perfect Father and trying to imitate His perfect Son is extremely INTIMIDATING! How could </a:t>
            </a:r>
            <a:r>
              <a:rPr lang="en" sz="2300" u="sng">
                <a:solidFill>
                  <a:srgbClr val="FFFF00"/>
                </a:solidFill>
              </a:rPr>
              <a:t>I</a:t>
            </a:r>
            <a:r>
              <a:rPr lang="en" sz="2300">
                <a:solidFill>
                  <a:srgbClr val="FFFF00"/>
                </a:solidFill>
              </a:rPr>
              <a:t> possibly measure up to that standard?</a:t>
            </a:r>
            <a:r>
              <a:rPr lang="en" sz="2300">
                <a:solidFill>
                  <a:schemeClr val="dk1"/>
                </a:solidFill>
              </a:rPr>
              <a:t> </a:t>
            </a:r>
            <a:endParaRPr sz="23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231700" y="0"/>
            <a:ext cx="9564300" cy="50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THE “WORST” DAY</a:t>
            </a:r>
            <a:endParaRPr sz="5000" b="1">
              <a:solidFill>
                <a:srgbClr val="00FFFF"/>
              </a:solidFill>
            </a:endParaRPr>
          </a:p>
        </p:txBody>
      </p:sp>
      <p:sp>
        <p:nvSpPr>
          <p:cNvPr id="67" name="Google Shape;67;p15"/>
          <p:cNvSpPr txBox="1">
            <a:spLocks noGrp="1"/>
          </p:cNvSpPr>
          <p:nvPr>
            <p:ph type="subTitle" idx="1"/>
          </p:nvPr>
        </p:nvSpPr>
        <p:spPr>
          <a:xfrm>
            <a:off x="-142025" y="408900"/>
            <a:ext cx="9353400" cy="4734600"/>
          </a:xfrm>
          <a:prstGeom prst="rect">
            <a:avLst/>
          </a:prstGeom>
        </p:spPr>
        <p:txBody>
          <a:bodyPr spcFirstLastPara="1" wrap="square" lIns="91425" tIns="91425" rIns="91425" bIns="91425" anchor="t" anchorCtr="0">
            <a:noAutofit/>
          </a:bodyPr>
          <a:lstStyle/>
          <a:p>
            <a:pPr marL="457200" lvl="0" indent="-374650" algn="l" rtl="0">
              <a:lnSpc>
                <a:spcPct val="80000"/>
              </a:lnSpc>
              <a:spcBef>
                <a:spcPts val="0"/>
              </a:spcBef>
              <a:spcAft>
                <a:spcPts val="0"/>
              </a:spcAft>
              <a:buClr>
                <a:srgbClr val="FFFF00"/>
              </a:buClr>
              <a:buSzPts val="2300"/>
              <a:buChar char="●"/>
            </a:pPr>
            <a:r>
              <a:rPr lang="en" sz="2300">
                <a:solidFill>
                  <a:srgbClr val="FFFF00"/>
                </a:solidFill>
              </a:rPr>
              <a:t>I want to share with you an event from my youth.  It’s something I have not talked about to anyone but I still remember it very well.  It haunts me still, even though it’s so “trivial” that it shouldn’t.</a:t>
            </a:r>
            <a:endParaRPr sz="2300">
              <a:solidFill>
                <a:srgbClr val="FFFF00"/>
              </a:solidFill>
            </a:endParaRPr>
          </a:p>
          <a:p>
            <a:pPr marL="457200" lvl="0" indent="-374650" algn="l" rtl="0">
              <a:lnSpc>
                <a:spcPct val="80000"/>
              </a:lnSpc>
              <a:spcBef>
                <a:spcPts val="0"/>
              </a:spcBef>
              <a:spcAft>
                <a:spcPts val="0"/>
              </a:spcAft>
              <a:buClr>
                <a:schemeClr val="dk1"/>
              </a:buClr>
              <a:buSzPts val="2300"/>
              <a:buChar char="●"/>
            </a:pPr>
            <a:r>
              <a:rPr lang="en" sz="2300">
                <a:solidFill>
                  <a:schemeClr val="dk1"/>
                </a:solidFill>
              </a:rPr>
              <a:t>As a boy in San Jose, CA, I played “Little League” baseball for several years, and I was not a bad player.  But at age 12, instead of being “assigned” a team, you got to go to “Tryouts” to see if coaches would draft you into the higher league of better players.</a:t>
            </a:r>
            <a:endParaRPr sz="2300">
              <a:solidFill>
                <a:schemeClr val="dk1"/>
              </a:solidFill>
            </a:endParaRPr>
          </a:p>
          <a:p>
            <a:pPr marL="457200" lvl="0" indent="-374650" algn="l" rtl="0">
              <a:lnSpc>
                <a:spcPct val="80000"/>
              </a:lnSpc>
              <a:spcBef>
                <a:spcPts val="0"/>
              </a:spcBef>
              <a:spcAft>
                <a:spcPts val="0"/>
              </a:spcAft>
              <a:buClr>
                <a:srgbClr val="00FFFF"/>
              </a:buClr>
              <a:buSzPts val="2300"/>
              <a:buChar char="●"/>
            </a:pPr>
            <a:r>
              <a:rPr lang="en" sz="2300">
                <a:solidFill>
                  <a:srgbClr val="00FFFF"/>
                </a:solidFill>
              </a:rPr>
              <a:t>I had never done anything like this before.  There were SO many cars, parents, kids and coaches there.  As a public event, the bleachers were packed.  You sat there and watched all the other boys until your name was called.</a:t>
            </a:r>
            <a:endParaRPr sz="2300">
              <a:solidFill>
                <a:srgbClr val="00FFFF"/>
              </a:solidFill>
            </a:endParaRPr>
          </a:p>
          <a:p>
            <a:pPr marL="457200" lvl="0" indent="-374650" algn="l" rtl="0">
              <a:lnSpc>
                <a:spcPct val="80000"/>
              </a:lnSpc>
              <a:spcBef>
                <a:spcPts val="0"/>
              </a:spcBef>
              <a:spcAft>
                <a:spcPts val="0"/>
              </a:spcAft>
              <a:buClr>
                <a:srgbClr val="FFFF00"/>
              </a:buClr>
              <a:buSzPts val="2300"/>
              <a:buChar char="●"/>
            </a:pPr>
            <a:r>
              <a:rPr lang="en" sz="2300">
                <a:solidFill>
                  <a:srgbClr val="FFFF00"/>
                </a:solidFill>
              </a:rPr>
              <a:t>First was catching 5 fly-balls in the outfield and throwing the ball to home plate.</a:t>
            </a:r>
            <a:endParaRPr sz="2300">
              <a:solidFill>
                <a:srgbClr val="FFFF00"/>
              </a:solidFill>
            </a:endParaRPr>
          </a:p>
          <a:p>
            <a:pPr marL="457200" lvl="0" indent="-374650" algn="l" rtl="0">
              <a:lnSpc>
                <a:spcPct val="80000"/>
              </a:lnSpc>
              <a:spcBef>
                <a:spcPts val="0"/>
              </a:spcBef>
              <a:spcAft>
                <a:spcPts val="0"/>
              </a:spcAft>
              <a:buClr>
                <a:schemeClr val="dk1"/>
              </a:buClr>
              <a:buSzPts val="2300"/>
              <a:buChar char="●"/>
            </a:pPr>
            <a:r>
              <a:rPr lang="en" sz="2300">
                <a:solidFill>
                  <a:schemeClr val="dk1"/>
                </a:solidFill>
              </a:rPr>
              <a:t>Next was swinging at 10 pitches from the pitching machine.</a:t>
            </a:r>
            <a:endParaRPr sz="2300">
              <a:solidFill>
                <a:schemeClr val="dk1"/>
              </a:solidFill>
            </a:endParaRPr>
          </a:p>
          <a:p>
            <a:pPr marL="457200" lvl="0" indent="-374650" algn="l" rtl="0">
              <a:lnSpc>
                <a:spcPct val="80000"/>
              </a:lnSpc>
              <a:spcBef>
                <a:spcPts val="0"/>
              </a:spcBef>
              <a:spcAft>
                <a:spcPts val="0"/>
              </a:spcAft>
              <a:buClr>
                <a:srgbClr val="00FFFF"/>
              </a:buClr>
              <a:buSzPts val="2300"/>
              <a:buChar char="●"/>
            </a:pPr>
            <a:r>
              <a:rPr lang="en" sz="2300">
                <a:solidFill>
                  <a:srgbClr val="00FFFF"/>
                </a:solidFill>
              </a:rPr>
              <a:t>Final step was, after pitch number 10, run the bases.</a:t>
            </a:r>
            <a:endParaRPr sz="2300">
              <a:solidFill>
                <a:srgbClr val="00FFFF"/>
              </a:solidFill>
            </a:endParaRPr>
          </a:p>
          <a:p>
            <a:pPr marL="457200" lvl="0" indent="-374650" algn="l" rtl="0">
              <a:lnSpc>
                <a:spcPct val="80000"/>
              </a:lnSpc>
              <a:spcBef>
                <a:spcPts val="0"/>
              </a:spcBef>
              <a:spcAft>
                <a:spcPts val="0"/>
              </a:spcAft>
              <a:buClr>
                <a:srgbClr val="FFFF00"/>
              </a:buClr>
              <a:buSzPts val="2300"/>
              <a:buChar char="●"/>
            </a:pPr>
            <a:r>
              <a:rPr lang="en" sz="2300">
                <a:solidFill>
                  <a:srgbClr val="FFFF00"/>
                </a:solidFill>
              </a:rPr>
              <a:t>So anxious about failing, I failed, BIG-TIME!  It was humiliating.</a:t>
            </a:r>
            <a:endParaRPr sz="23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231700" y="0"/>
            <a:ext cx="9626100" cy="50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900" b="1">
                <a:solidFill>
                  <a:srgbClr val="00FFFF"/>
                </a:solidFill>
              </a:rPr>
              <a:t>ALL I COULD THINK ABOUT…</a:t>
            </a:r>
            <a:endParaRPr sz="4900" b="1">
              <a:solidFill>
                <a:srgbClr val="00FFFF"/>
              </a:solidFill>
            </a:endParaRPr>
          </a:p>
        </p:txBody>
      </p:sp>
      <p:sp>
        <p:nvSpPr>
          <p:cNvPr id="73" name="Google Shape;73;p16"/>
          <p:cNvSpPr txBox="1">
            <a:spLocks noGrp="1"/>
          </p:cNvSpPr>
          <p:nvPr>
            <p:ph type="subTitle" idx="1"/>
          </p:nvPr>
        </p:nvSpPr>
        <p:spPr>
          <a:xfrm>
            <a:off x="-162325" y="426100"/>
            <a:ext cx="9394200" cy="4717500"/>
          </a:xfrm>
          <a:prstGeom prst="rect">
            <a:avLst/>
          </a:prstGeom>
        </p:spPr>
        <p:txBody>
          <a:bodyPr spcFirstLastPara="1" wrap="square" lIns="91425" tIns="91425" rIns="91425" bIns="91425" anchor="t" anchorCtr="0">
            <a:noAutofit/>
          </a:bodyPr>
          <a:lstStyle/>
          <a:p>
            <a:pPr marL="457200" lvl="0" indent="-368300" algn="l" rtl="0">
              <a:lnSpc>
                <a:spcPct val="80000"/>
              </a:lnSpc>
              <a:spcBef>
                <a:spcPts val="0"/>
              </a:spcBef>
              <a:spcAft>
                <a:spcPts val="0"/>
              </a:spcAft>
              <a:buClr>
                <a:srgbClr val="FFFF00"/>
              </a:buClr>
              <a:buSzPts val="2200"/>
              <a:buChar char="●"/>
            </a:pPr>
            <a:r>
              <a:rPr lang="en" sz="2200">
                <a:solidFill>
                  <a:srgbClr val="FFFF00"/>
                </a:solidFill>
              </a:rPr>
              <a:t>The whole car ride there, the whole time I’m waiting on the bench, all I could think about, was “What will Dad think of me?”  “Will my dad be proud of me?”.</a:t>
            </a:r>
            <a:endParaRPr sz="2200">
              <a:solidFill>
                <a:srgbClr val="FFFF00"/>
              </a:solidFill>
            </a:endParaRPr>
          </a:p>
          <a:p>
            <a:pPr marL="457200" lvl="0" indent="-368300" algn="l" rtl="0">
              <a:lnSpc>
                <a:spcPct val="80000"/>
              </a:lnSpc>
              <a:spcBef>
                <a:spcPts val="0"/>
              </a:spcBef>
              <a:spcAft>
                <a:spcPts val="0"/>
              </a:spcAft>
              <a:buClr>
                <a:schemeClr val="dk1"/>
              </a:buClr>
              <a:buSzPts val="2200"/>
              <a:buChar char="●"/>
            </a:pPr>
            <a:r>
              <a:rPr lang="en" sz="2200">
                <a:solidFill>
                  <a:schemeClr val="dk1"/>
                </a:solidFill>
              </a:rPr>
              <a:t>And with every ball I missed, I was thinking “How does my dad feel right now?  Is he embarrassed?  Is he ashamed?”</a:t>
            </a:r>
            <a:endParaRPr sz="220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a:solidFill>
                  <a:srgbClr val="00FFFF"/>
                </a:solidFill>
              </a:rPr>
              <a:t>This was NOT my dad’s fault!  He didn’t pressure me on this.  He just asked, as always, that I do my best.  And I don’t know if this has been proven or not, but I suspect this is a COMMON family dynamic specifically between fathers and sons.  Sons want to hear their fathers say, more than anything else, “Son, I’m proud of you.”</a:t>
            </a:r>
            <a:endParaRPr sz="2200">
              <a:solidFill>
                <a:srgbClr val="00FFFF"/>
              </a:solidFill>
            </a:endParaRPr>
          </a:p>
          <a:p>
            <a:pPr marL="457200" lvl="0" indent="-368300" algn="l" rtl="0">
              <a:lnSpc>
                <a:spcPct val="80000"/>
              </a:lnSpc>
              <a:spcBef>
                <a:spcPts val="0"/>
              </a:spcBef>
              <a:spcAft>
                <a:spcPts val="0"/>
              </a:spcAft>
              <a:buClr>
                <a:srgbClr val="FFFF00"/>
              </a:buClr>
              <a:buSzPts val="2200"/>
              <a:buChar char="●"/>
            </a:pPr>
            <a:r>
              <a:rPr lang="en" sz="2200">
                <a:solidFill>
                  <a:srgbClr val="FFFF00"/>
                </a:solidFill>
              </a:rPr>
              <a:t>There is a spectacular scene in the film “Searching for Bobby Fischer”, a true story about a young chess prodigy, where the mother confronts the father about their son and says “He's not afraid of losing.  He's afraid of losing your love!  How many ball-players grow up afraid of losing their father's love every time they come up to the plate?”</a:t>
            </a:r>
            <a:endParaRPr sz="2200">
              <a:solidFill>
                <a:srgbClr val="FFFF00"/>
              </a:solidFill>
            </a:endParaRPr>
          </a:p>
          <a:p>
            <a:pPr marL="457200" lvl="0" indent="-368300" algn="l" rtl="0">
              <a:lnSpc>
                <a:spcPct val="80000"/>
              </a:lnSpc>
              <a:spcBef>
                <a:spcPts val="0"/>
              </a:spcBef>
              <a:spcAft>
                <a:spcPts val="0"/>
              </a:spcAft>
              <a:buClr>
                <a:schemeClr val="dk1"/>
              </a:buClr>
              <a:buSzPts val="2200"/>
              <a:buChar char="●"/>
            </a:pPr>
            <a:r>
              <a:rPr lang="en" sz="2200">
                <a:solidFill>
                  <a:schemeClr val="dk1"/>
                </a:solidFill>
              </a:rPr>
              <a:t>And the father angrily shouts back “ALL OF THEM!”</a:t>
            </a:r>
            <a:endParaRPr sz="220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a:solidFill>
                  <a:srgbClr val="00FFFF"/>
                </a:solidFill>
              </a:rPr>
              <a:t>My dad tried to tell me it was OK.  But I couldn’t shake that feeling.</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231700" y="0"/>
            <a:ext cx="9626100" cy="50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WHAT ABOUT GOD?</a:t>
            </a:r>
            <a:endParaRPr sz="5000" b="1">
              <a:solidFill>
                <a:srgbClr val="00FFFF"/>
              </a:solidFill>
            </a:endParaRPr>
          </a:p>
        </p:txBody>
      </p:sp>
      <p:sp>
        <p:nvSpPr>
          <p:cNvPr id="79" name="Google Shape;79;p17"/>
          <p:cNvSpPr txBox="1">
            <a:spLocks noGrp="1"/>
          </p:cNvSpPr>
          <p:nvPr>
            <p:ph type="subTitle" idx="1"/>
          </p:nvPr>
        </p:nvSpPr>
        <p:spPr>
          <a:xfrm>
            <a:off x="-129750" y="426100"/>
            <a:ext cx="9361500" cy="4717500"/>
          </a:xfrm>
          <a:prstGeom prst="rect">
            <a:avLst/>
          </a:prstGeom>
        </p:spPr>
        <p:txBody>
          <a:bodyPr spcFirstLastPara="1" wrap="square" lIns="91425" tIns="91425" rIns="91425" bIns="91425" anchor="t" anchorCtr="0">
            <a:noAutofit/>
          </a:bodyPr>
          <a:lstStyle/>
          <a:p>
            <a:pPr marL="457200" lvl="0" indent="-368300" algn="l" rtl="0">
              <a:lnSpc>
                <a:spcPct val="80000"/>
              </a:lnSpc>
              <a:spcBef>
                <a:spcPts val="0"/>
              </a:spcBef>
              <a:spcAft>
                <a:spcPts val="0"/>
              </a:spcAft>
              <a:buClr>
                <a:srgbClr val="FFFF00"/>
              </a:buClr>
              <a:buSzPts val="2200"/>
              <a:buChar char="●"/>
            </a:pPr>
            <a:r>
              <a:rPr lang="en" sz="2200">
                <a:solidFill>
                  <a:srgbClr val="FFFF00"/>
                </a:solidFill>
              </a:rPr>
              <a:t>If a 12 year old boy could make himself feel that way about something as trivial as baseball tryouts, how much more is that feeling magnified when we think about letting God down - a perfect Father who ALREADY has a perfect Son?!</a:t>
            </a:r>
            <a:endParaRPr sz="2200">
              <a:solidFill>
                <a:srgbClr val="FFFF00"/>
              </a:solidFill>
            </a:endParaRPr>
          </a:p>
          <a:p>
            <a:pPr marL="457200" lvl="0" indent="-368300" algn="l" rtl="0">
              <a:lnSpc>
                <a:spcPct val="80000"/>
              </a:lnSpc>
              <a:spcBef>
                <a:spcPts val="0"/>
              </a:spcBef>
              <a:spcAft>
                <a:spcPts val="0"/>
              </a:spcAft>
              <a:buClr>
                <a:srgbClr val="FFFF00"/>
              </a:buClr>
              <a:buSzPts val="2200"/>
              <a:buChar char="●"/>
            </a:pPr>
            <a:r>
              <a:rPr lang="en" sz="2200" b="1" u="sng">
                <a:solidFill>
                  <a:srgbClr val="FFFF00"/>
                </a:solidFill>
              </a:rPr>
              <a:t>Prov.17:21</a:t>
            </a:r>
            <a:r>
              <a:rPr lang="en" sz="2200">
                <a:solidFill>
                  <a:srgbClr val="00FFFF"/>
                </a:solidFill>
              </a:rPr>
              <a:t> </a:t>
            </a:r>
            <a:r>
              <a:rPr lang="en" sz="2200" i="1">
                <a:solidFill>
                  <a:schemeClr val="dk1"/>
                </a:solidFill>
              </a:rPr>
              <a:t>“He who begets a scoffer does so to his sorrow, and </a:t>
            </a:r>
            <a:r>
              <a:rPr lang="en" sz="2200" i="1" u="sng">
                <a:solidFill>
                  <a:schemeClr val="dk1"/>
                </a:solidFill>
              </a:rPr>
              <a:t>the father of a fool has no joy</a:t>
            </a:r>
            <a:r>
              <a:rPr lang="en" sz="2200" i="1">
                <a:solidFill>
                  <a:schemeClr val="dk1"/>
                </a:solidFill>
              </a:rPr>
              <a:t>.”</a:t>
            </a:r>
            <a:r>
              <a:rPr lang="en" sz="2200">
                <a:solidFill>
                  <a:srgbClr val="00FFFF"/>
                </a:solidFill>
              </a:rPr>
              <a:t>  </a:t>
            </a:r>
            <a:r>
              <a:rPr lang="en" sz="2200" b="1" u="sng">
                <a:solidFill>
                  <a:srgbClr val="FFFF00"/>
                </a:solidFill>
              </a:rPr>
              <a:t>Prov.28:7</a:t>
            </a:r>
            <a:r>
              <a:rPr lang="en" sz="2200">
                <a:solidFill>
                  <a:srgbClr val="00FFFF"/>
                </a:solidFill>
              </a:rPr>
              <a:t> </a:t>
            </a:r>
            <a:r>
              <a:rPr lang="en" sz="2200" i="1">
                <a:solidFill>
                  <a:schemeClr val="dk1"/>
                </a:solidFill>
              </a:rPr>
              <a:t>“Whoever keeps the law is a discerning son, but </a:t>
            </a:r>
            <a:r>
              <a:rPr lang="en" sz="2200" i="1" u="sng">
                <a:solidFill>
                  <a:schemeClr val="dk1"/>
                </a:solidFill>
              </a:rPr>
              <a:t>a companion of gluttons shames his father</a:t>
            </a:r>
            <a:r>
              <a:rPr lang="en" sz="2200" i="1">
                <a:solidFill>
                  <a:schemeClr val="dk1"/>
                </a:solidFill>
              </a:rPr>
              <a:t>.”</a:t>
            </a:r>
            <a:endParaRPr sz="2200" i="1">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a:solidFill>
                  <a:srgbClr val="00FFFF"/>
                </a:solidFill>
              </a:rPr>
              <a:t>I believe that the devil frequently reminded God of how sinful we, his most prized creation, made in His own image, are.  </a:t>
            </a:r>
            <a:r>
              <a:rPr lang="en" sz="2200" b="1" u="sng">
                <a:solidFill>
                  <a:srgbClr val="FFFF00"/>
                </a:solidFill>
              </a:rPr>
              <a:t>Rev.12:10</a:t>
            </a:r>
            <a:r>
              <a:rPr lang="en" sz="2200">
                <a:solidFill>
                  <a:srgbClr val="00FFFF"/>
                </a:solidFill>
              </a:rPr>
              <a:t> </a:t>
            </a:r>
            <a:r>
              <a:rPr lang="en" sz="2200" i="1">
                <a:solidFill>
                  <a:schemeClr val="dk1"/>
                </a:solidFill>
              </a:rPr>
              <a:t>“Then I heard a loud voice saying in heaven, “Now salvation, and strength, and the kingdom of our God, and the power of His Christ have come, for </a:t>
            </a:r>
            <a:r>
              <a:rPr lang="en" sz="2200" i="1" u="sng">
                <a:solidFill>
                  <a:schemeClr val="dk1"/>
                </a:solidFill>
              </a:rPr>
              <a:t>the accuser of our brethren, who accused them before our God day and night</a:t>
            </a:r>
            <a:r>
              <a:rPr lang="en" sz="2200" i="1">
                <a:solidFill>
                  <a:schemeClr val="dk1"/>
                </a:solidFill>
              </a:rPr>
              <a:t>, has been cast down.”</a:t>
            </a:r>
            <a:endParaRPr sz="2200" i="1">
              <a:solidFill>
                <a:schemeClr val="dk1"/>
              </a:solidFill>
            </a:endParaRPr>
          </a:p>
          <a:p>
            <a:pPr marL="457200" lvl="0" indent="-368300" algn="l" rtl="0">
              <a:lnSpc>
                <a:spcPct val="80000"/>
              </a:lnSpc>
              <a:spcBef>
                <a:spcPts val="0"/>
              </a:spcBef>
              <a:spcAft>
                <a:spcPts val="0"/>
              </a:spcAft>
              <a:buClr>
                <a:srgbClr val="FFFF00"/>
              </a:buClr>
              <a:buSzPts val="2200"/>
              <a:buChar char="●"/>
            </a:pPr>
            <a:r>
              <a:rPr lang="en" sz="2200">
                <a:solidFill>
                  <a:srgbClr val="FFFF00"/>
                </a:solidFill>
              </a:rPr>
              <a:t>Even if I strive to be righteous, can I, like Jesus, please my heavenly Father?</a:t>
            </a:r>
            <a:r>
              <a:rPr lang="en" sz="2200">
                <a:solidFill>
                  <a:srgbClr val="00FFFF"/>
                </a:solidFill>
              </a:rPr>
              <a:t>  </a:t>
            </a:r>
            <a:r>
              <a:rPr lang="en" sz="2200" b="1" u="sng">
                <a:solidFill>
                  <a:srgbClr val="FFFF00"/>
                </a:solidFill>
              </a:rPr>
              <a:t>Job 22:3</a:t>
            </a:r>
            <a:r>
              <a:rPr lang="en" sz="2200">
                <a:solidFill>
                  <a:srgbClr val="00FFFF"/>
                </a:solidFill>
              </a:rPr>
              <a:t> </a:t>
            </a:r>
            <a:r>
              <a:rPr lang="en" sz="2200" i="1">
                <a:solidFill>
                  <a:schemeClr val="dk1"/>
                </a:solidFill>
              </a:rPr>
              <a:t>“I</a:t>
            </a:r>
            <a:r>
              <a:rPr lang="en" sz="2200" i="1" u="sng">
                <a:solidFill>
                  <a:schemeClr val="dk1"/>
                </a:solidFill>
              </a:rPr>
              <a:t>s it any pleasure to the Almighty that you are righteous</a:t>
            </a:r>
            <a:r>
              <a:rPr lang="en" sz="2200" i="1">
                <a:solidFill>
                  <a:schemeClr val="dk1"/>
                </a:solidFill>
              </a:rPr>
              <a:t>? Or is it gain to Him that you make your ways blameless?”</a:t>
            </a:r>
            <a:endParaRPr sz="2200" i="1">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a:solidFill>
                  <a:srgbClr val="00FFFF"/>
                </a:solidFill>
              </a:rPr>
              <a:t>The answer to these questions, in this lesson, might surprise you.</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231700" y="0"/>
            <a:ext cx="9626100" cy="48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THIS IS MY BELOVED …</a:t>
            </a:r>
            <a:endParaRPr sz="5000" b="1">
              <a:solidFill>
                <a:srgbClr val="00FFFF"/>
              </a:solidFill>
            </a:endParaRPr>
          </a:p>
        </p:txBody>
      </p:sp>
      <p:sp>
        <p:nvSpPr>
          <p:cNvPr id="85" name="Google Shape;85;p18"/>
          <p:cNvSpPr txBox="1">
            <a:spLocks noGrp="1"/>
          </p:cNvSpPr>
          <p:nvPr>
            <p:ph type="subTitle" idx="1"/>
          </p:nvPr>
        </p:nvSpPr>
        <p:spPr>
          <a:xfrm>
            <a:off x="-172475" y="426100"/>
            <a:ext cx="9363900" cy="4717500"/>
          </a:xfrm>
          <a:prstGeom prst="rect">
            <a:avLst/>
          </a:prstGeom>
        </p:spPr>
        <p:txBody>
          <a:bodyPr spcFirstLastPara="1" wrap="square" lIns="91425" tIns="91425" rIns="91425" bIns="91425" anchor="t" anchorCtr="0">
            <a:noAutofit/>
          </a:bodyPr>
          <a:lstStyle/>
          <a:p>
            <a:pPr marL="457200" lvl="0" indent="-368300" algn="l" rtl="0">
              <a:lnSpc>
                <a:spcPct val="80000"/>
              </a:lnSpc>
              <a:spcBef>
                <a:spcPts val="0"/>
              </a:spcBef>
              <a:spcAft>
                <a:spcPts val="0"/>
              </a:spcAft>
              <a:buClr>
                <a:srgbClr val="FFFF00"/>
              </a:buClr>
              <a:buSzPts val="2200"/>
              <a:buChar char="●"/>
            </a:pPr>
            <a:r>
              <a:rPr lang="en" sz="2200" b="1" u="sng">
                <a:solidFill>
                  <a:srgbClr val="FFFF00"/>
                </a:solidFill>
              </a:rPr>
              <a:t>Dan.10:8-11</a:t>
            </a:r>
            <a:r>
              <a:rPr lang="en" sz="2200">
                <a:solidFill>
                  <a:srgbClr val="FFFF00"/>
                </a:solidFill>
              </a:rPr>
              <a:t> </a:t>
            </a:r>
            <a:r>
              <a:rPr lang="en" sz="2200" i="1">
                <a:solidFill>
                  <a:schemeClr val="dk1"/>
                </a:solidFill>
              </a:rPr>
              <a:t>“Therefore I was left alone when I saw this great vision, and no strength remained in me; for my vigor was turned to frailty in me, and I retained no strength. 9 Yet I heard the sound of his words; and while I heard the sound of his words I was in a deep sleep on my face, with my face to the ground. 10 Suddenly, a hand touched me, which made me tremble on my knees and on the palms of my hands. 11 And he said to me, “O Daniel, </a:t>
            </a:r>
            <a:r>
              <a:rPr lang="en" sz="2200" i="1" u="sng">
                <a:solidFill>
                  <a:schemeClr val="dk1"/>
                </a:solidFill>
              </a:rPr>
              <a:t>man greatly beloved</a:t>
            </a:r>
            <a:r>
              <a:rPr lang="en" sz="2200" i="1">
                <a:solidFill>
                  <a:schemeClr val="dk1"/>
                </a:solidFill>
              </a:rPr>
              <a:t>, understand the words that I speak to you, and </a:t>
            </a:r>
            <a:r>
              <a:rPr lang="en" sz="2200" i="1" u="sng">
                <a:solidFill>
                  <a:schemeClr val="dk1"/>
                </a:solidFill>
              </a:rPr>
              <a:t>stand upright</a:t>
            </a:r>
            <a:r>
              <a:rPr lang="en" sz="2200" i="1">
                <a:solidFill>
                  <a:schemeClr val="dk1"/>
                </a:solidFill>
              </a:rPr>
              <a:t>, for I have now been sent to you.” While he was speaking this word to me, I stood trembling.”</a:t>
            </a:r>
            <a:endParaRPr sz="2200" i="1">
              <a:solidFill>
                <a:schemeClr val="dk1"/>
              </a:solidFill>
            </a:endParaRPr>
          </a:p>
          <a:p>
            <a:pPr marL="457200" lvl="0" indent="-368300" algn="l" rtl="0">
              <a:lnSpc>
                <a:spcPct val="80000"/>
              </a:lnSpc>
              <a:spcBef>
                <a:spcPts val="0"/>
              </a:spcBef>
              <a:spcAft>
                <a:spcPts val="0"/>
              </a:spcAft>
              <a:buClr>
                <a:srgbClr val="FFFF00"/>
              </a:buClr>
              <a:buSzPts val="2200"/>
              <a:buChar char="●"/>
            </a:pPr>
            <a:r>
              <a:rPr lang="en" sz="2200" b="1" u="sng">
                <a:solidFill>
                  <a:srgbClr val="FFFF00"/>
                </a:solidFill>
              </a:rPr>
              <a:t>Rom.1:7</a:t>
            </a:r>
            <a:r>
              <a:rPr lang="en" sz="2200" i="1">
                <a:solidFill>
                  <a:schemeClr val="dk1"/>
                </a:solidFill>
              </a:rPr>
              <a:t> “To all who are in Rome, </a:t>
            </a:r>
            <a:r>
              <a:rPr lang="en" sz="2200" i="1" u="sng">
                <a:solidFill>
                  <a:schemeClr val="dk1"/>
                </a:solidFill>
              </a:rPr>
              <a:t>beloved of God</a:t>
            </a:r>
            <a:r>
              <a:rPr lang="en" sz="2200" i="1">
                <a:solidFill>
                  <a:schemeClr val="dk1"/>
                </a:solidFill>
              </a:rPr>
              <a:t>, called to be saints: Grace to you and peace from God our Father and the Lord Jesus Christ.” </a:t>
            </a:r>
            <a:r>
              <a:rPr lang="en" sz="2200" b="1" u="sng">
                <a:solidFill>
                  <a:srgbClr val="FFFF00"/>
                </a:solidFill>
              </a:rPr>
              <a:t>Col.3:12</a:t>
            </a:r>
            <a:r>
              <a:rPr lang="en" sz="2200" i="1">
                <a:solidFill>
                  <a:schemeClr val="dk1"/>
                </a:solidFill>
              </a:rPr>
              <a:t> “Therefore, as the elect of God, </a:t>
            </a:r>
            <a:r>
              <a:rPr lang="en" sz="2200" i="1" u="sng">
                <a:solidFill>
                  <a:schemeClr val="dk1"/>
                </a:solidFill>
              </a:rPr>
              <a:t>holy and beloved</a:t>
            </a:r>
            <a:r>
              <a:rPr lang="en" sz="2200" i="1">
                <a:solidFill>
                  <a:schemeClr val="dk1"/>
                </a:solidFill>
              </a:rPr>
              <a:t>, put on tender mercies, kindness, humility, meekness, longsuffering;” </a:t>
            </a:r>
            <a:r>
              <a:rPr lang="en" sz="2200" b="1" u="sng">
                <a:solidFill>
                  <a:srgbClr val="FFFF00"/>
                </a:solidFill>
              </a:rPr>
              <a:t>2 Thess.2:13</a:t>
            </a:r>
            <a:r>
              <a:rPr lang="en" sz="2200" i="1">
                <a:solidFill>
                  <a:schemeClr val="dk1"/>
                </a:solidFill>
              </a:rPr>
              <a:t> “But we are bound to give thanks to God always for you, </a:t>
            </a:r>
            <a:r>
              <a:rPr lang="en" sz="2200" i="1" u="sng">
                <a:solidFill>
                  <a:schemeClr val="dk1"/>
                </a:solidFill>
              </a:rPr>
              <a:t>brethren beloved by the Lord</a:t>
            </a:r>
            <a:r>
              <a:rPr lang="en" sz="2200" i="1">
                <a:solidFill>
                  <a:schemeClr val="dk1"/>
                </a:solidFill>
              </a:rPr>
              <a:t>, because God from the beginning chose you for salvation through sanctification by the Spirit and belief in the truth,”  </a:t>
            </a:r>
            <a:r>
              <a:rPr lang="en" sz="2200">
                <a:solidFill>
                  <a:srgbClr val="00FFFF"/>
                </a:solidFill>
              </a:rPr>
              <a:t>God </a:t>
            </a:r>
            <a:r>
              <a:rPr lang="en" sz="2200" u="sng">
                <a:solidFill>
                  <a:srgbClr val="00FFFF"/>
                </a:solidFill>
              </a:rPr>
              <a:t>repeatedly</a:t>
            </a:r>
            <a:r>
              <a:rPr lang="en" sz="2200">
                <a:solidFill>
                  <a:srgbClr val="00FFFF"/>
                </a:solidFill>
              </a:rPr>
              <a:t> calls His followers </a:t>
            </a:r>
            <a:r>
              <a:rPr lang="en" sz="2200" i="1">
                <a:solidFill>
                  <a:schemeClr val="dk1"/>
                </a:solidFill>
              </a:rPr>
              <a:t>“beloved”</a:t>
            </a:r>
            <a:r>
              <a:rPr lang="en" sz="2200">
                <a:solidFill>
                  <a:srgbClr val="00FFFF"/>
                </a:solidFill>
              </a:rPr>
              <a:t>, as He did Jesus.</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231700" y="0"/>
            <a:ext cx="9626100" cy="48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THIS IS MY SON …</a:t>
            </a:r>
            <a:endParaRPr sz="5000" b="1">
              <a:solidFill>
                <a:srgbClr val="00FFFF"/>
              </a:solidFill>
            </a:endParaRPr>
          </a:p>
        </p:txBody>
      </p:sp>
      <p:sp>
        <p:nvSpPr>
          <p:cNvPr id="91" name="Google Shape;91;p19"/>
          <p:cNvSpPr txBox="1">
            <a:spLocks noGrp="1"/>
          </p:cNvSpPr>
          <p:nvPr>
            <p:ph type="subTitle" idx="1"/>
          </p:nvPr>
        </p:nvSpPr>
        <p:spPr>
          <a:xfrm>
            <a:off x="-129750" y="371975"/>
            <a:ext cx="9321300" cy="4771500"/>
          </a:xfrm>
          <a:prstGeom prst="rect">
            <a:avLst/>
          </a:prstGeom>
        </p:spPr>
        <p:txBody>
          <a:bodyPr spcFirstLastPara="1" wrap="square" lIns="91425" tIns="91425" rIns="91425" bIns="91425" anchor="t" anchorCtr="0">
            <a:noAutofit/>
          </a:bodyPr>
          <a:lstStyle/>
          <a:p>
            <a:pPr marL="457200" lvl="0" indent="-381000" algn="l" rtl="0">
              <a:lnSpc>
                <a:spcPct val="80000"/>
              </a:lnSpc>
              <a:spcBef>
                <a:spcPts val="0"/>
              </a:spcBef>
              <a:spcAft>
                <a:spcPts val="0"/>
              </a:spcAft>
              <a:buClr>
                <a:srgbClr val="FFFF00"/>
              </a:buClr>
              <a:buSzPts val="2400"/>
              <a:buChar char="●"/>
            </a:pPr>
            <a:r>
              <a:rPr lang="en" sz="2400">
                <a:solidFill>
                  <a:srgbClr val="FFFF00"/>
                </a:solidFill>
              </a:rPr>
              <a:t>God does not consider it enough just to love His followers, and to give His own perfect Son to die for them and the whole world.</a:t>
            </a:r>
            <a:endParaRPr sz="2400">
              <a:solidFill>
                <a:srgbClr val="FFFF00"/>
              </a:solidFill>
            </a:endParaRPr>
          </a:p>
          <a:p>
            <a:pPr marL="457200" lvl="0" indent="-381000" algn="l" rtl="0">
              <a:lnSpc>
                <a:spcPct val="80000"/>
              </a:lnSpc>
              <a:spcBef>
                <a:spcPts val="0"/>
              </a:spcBef>
              <a:spcAft>
                <a:spcPts val="0"/>
              </a:spcAft>
              <a:buClr>
                <a:schemeClr val="dk1"/>
              </a:buClr>
              <a:buSzPts val="2400"/>
              <a:buChar char="●"/>
            </a:pPr>
            <a:r>
              <a:rPr lang="en" sz="2400">
                <a:solidFill>
                  <a:schemeClr val="dk1"/>
                </a:solidFill>
              </a:rPr>
              <a:t>After all, even we are to love our enemies.  But we don’t make our enemies part of our family.  But our Father DOES!</a:t>
            </a:r>
            <a:endParaRPr sz="2400">
              <a:solidFill>
                <a:schemeClr val="dk1"/>
              </a:solidFill>
            </a:endParaRPr>
          </a:p>
          <a:p>
            <a:pPr marL="457200" lvl="0" indent="-381000" algn="l" rtl="0">
              <a:lnSpc>
                <a:spcPct val="80000"/>
              </a:lnSpc>
              <a:spcBef>
                <a:spcPts val="0"/>
              </a:spcBef>
              <a:spcAft>
                <a:spcPts val="0"/>
              </a:spcAft>
              <a:buClr>
                <a:srgbClr val="00FFFF"/>
              </a:buClr>
              <a:buSzPts val="2400"/>
              <a:buChar char="●"/>
            </a:pPr>
            <a:r>
              <a:rPr lang="en" sz="2400">
                <a:solidFill>
                  <a:srgbClr val="00FFFF"/>
                </a:solidFill>
              </a:rPr>
              <a:t>In the garden on the night He was betrayed, His PERFECT, SINLESS Son, Jesus, said </a:t>
            </a:r>
            <a:r>
              <a:rPr lang="en" sz="2400" i="1">
                <a:solidFill>
                  <a:schemeClr val="dk1"/>
                </a:solidFill>
              </a:rPr>
              <a:t>“</a:t>
            </a:r>
            <a:r>
              <a:rPr lang="en" sz="2400" i="1" u="sng">
                <a:solidFill>
                  <a:schemeClr val="dk1"/>
                </a:solidFill>
              </a:rPr>
              <a:t>Abba</a:t>
            </a:r>
            <a:r>
              <a:rPr lang="en" sz="2400" i="1">
                <a:solidFill>
                  <a:schemeClr val="dk1"/>
                </a:solidFill>
              </a:rPr>
              <a:t>, </a:t>
            </a:r>
            <a:r>
              <a:rPr lang="en" sz="2400" i="1" u="sng">
                <a:solidFill>
                  <a:schemeClr val="dk1"/>
                </a:solidFill>
              </a:rPr>
              <a:t>Father</a:t>
            </a:r>
            <a:r>
              <a:rPr lang="en" sz="2400" i="1">
                <a:solidFill>
                  <a:schemeClr val="dk1"/>
                </a:solidFill>
              </a:rPr>
              <a:t>, all things are possible for You. Take this cup away from Me; nevertheless, not what I will, but what You will.”</a:t>
            </a:r>
            <a:r>
              <a:rPr lang="en" sz="2400">
                <a:solidFill>
                  <a:srgbClr val="00FFFF"/>
                </a:solidFill>
              </a:rPr>
              <a:t> </a:t>
            </a:r>
            <a:r>
              <a:rPr lang="en" sz="2400" b="1" u="sng">
                <a:solidFill>
                  <a:srgbClr val="FFFF00"/>
                </a:solidFill>
              </a:rPr>
              <a:t>Mk.14:36</a:t>
            </a:r>
            <a:r>
              <a:rPr lang="en" sz="2400">
                <a:solidFill>
                  <a:srgbClr val="00FFFF"/>
                </a:solidFill>
              </a:rPr>
              <a:t>.  “Abba” - The more “intimate/personal”, but still respectful, Aramaic word for “dad”.</a:t>
            </a:r>
            <a:endParaRPr sz="2400">
              <a:solidFill>
                <a:srgbClr val="00FFFF"/>
              </a:solidFill>
            </a:endParaRPr>
          </a:p>
          <a:p>
            <a:pPr marL="457200" lvl="0" indent="-381000" algn="l" rtl="0">
              <a:lnSpc>
                <a:spcPct val="80000"/>
              </a:lnSpc>
              <a:spcBef>
                <a:spcPts val="0"/>
              </a:spcBef>
              <a:spcAft>
                <a:spcPts val="0"/>
              </a:spcAft>
              <a:buClr>
                <a:srgbClr val="FFFF00"/>
              </a:buClr>
              <a:buSzPts val="2400"/>
              <a:buChar char="●"/>
            </a:pPr>
            <a:r>
              <a:rPr lang="en" sz="2400">
                <a:solidFill>
                  <a:srgbClr val="FFFF00"/>
                </a:solidFill>
              </a:rPr>
              <a:t>But in </a:t>
            </a:r>
            <a:r>
              <a:rPr lang="en" sz="2400" b="1" u="sng">
                <a:solidFill>
                  <a:srgbClr val="FFFF00"/>
                </a:solidFill>
              </a:rPr>
              <a:t>Gal.4:4-7</a:t>
            </a:r>
            <a:r>
              <a:rPr lang="en" sz="2400">
                <a:solidFill>
                  <a:srgbClr val="FFFF00"/>
                </a:solidFill>
              </a:rPr>
              <a:t> we read</a:t>
            </a:r>
            <a:r>
              <a:rPr lang="en" sz="2400">
                <a:solidFill>
                  <a:srgbClr val="00FFFF"/>
                </a:solidFill>
              </a:rPr>
              <a:t> </a:t>
            </a:r>
            <a:r>
              <a:rPr lang="en" sz="2400" i="1">
                <a:solidFill>
                  <a:schemeClr val="dk1"/>
                </a:solidFill>
              </a:rPr>
              <a:t>“But when the fullness of the time had come, God sent forth His Son, born of a woman, born under the law, 5 to redeem those who were under the law, </a:t>
            </a:r>
            <a:r>
              <a:rPr lang="en" sz="2400" i="1" u="sng">
                <a:solidFill>
                  <a:srgbClr val="FFFF00"/>
                </a:solidFill>
              </a:rPr>
              <a:t>that we might receive the adoption as sons</a:t>
            </a:r>
            <a:r>
              <a:rPr lang="en" sz="2400" i="1">
                <a:solidFill>
                  <a:schemeClr val="dk1"/>
                </a:solidFill>
              </a:rPr>
              <a:t>. 6 And because you are sons, God has sent forth the Spirit of His Son into your hearts, </a:t>
            </a:r>
            <a:r>
              <a:rPr lang="en" sz="2400" i="1" u="sng">
                <a:solidFill>
                  <a:schemeClr val="dk1"/>
                </a:solidFill>
              </a:rPr>
              <a:t>crying out, “Abba, Father</a:t>
            </a:r>
            <a:r>
              <a:rPr lang="en" sz="2400" i="1">
                <a:solidFill>
                  <a:schemeClr val="dk1"/>
                </a:solidFill>
              </a:rPr>
              <a:t>!” 7 Therefore you are </a:t>
            </a:r>
            <a:r>
              <a:rPr lang="en" sz="2400" i="1" u="sng">
                <a:solidFill>
                  <a:schemeClr val="dk1"/>
                </a:solidFill>
              </a:rPr>
              <a:t>no longer a slave but a son</a:t>
            </a:r>
            <a:r>
              <a:rPr lang="en" sz="2400" i="1">
                <a:solidFill>
                  <a:schemeClr val="dk1"/>
                </a:solidFill>
              </a:rPr>
              <a:t>, and if a son, then an heir of God through Christ.”</a:t>
            </a:r>
            <a:endParaRPr sz="24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231700" y="0"/>
            <a:ext cx="9626100" cy="48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WHAT MANNER OF LOVE?</a:t>
            </a:r>
            <a:endParaRPr sz="5000" b="1">
              <a:solidFill>
                <a:srgbClr val="00FFFF"/>
              </a:solidFill>
            </a:endParaRPr>
          </a:p>
        </p:txBody>
      </p:sp>
      <p:sp>
        <p:nvSpPr>
          <p:cNvPr id="97" name="Google Shape;97;p20"/>
          <p:cNvSpPr txBox="1">
            <a:spLocks noGrp="1"/>
          </p:cNvSpPr>
          <p:nvPr>
            <p:ph type="subTitle" idx="1"/>
          </p:nvPr>
        </p:nvSpPr>
        <p:spPr>
          <a:xfrm>
            <a:off x="-129750" y="426100"/>
            <a:ext cx="9321300" cy="4717500"/>
          </a:xfrm>
          <a:prstGeom prst="rect">
            <a:avLst/>
          </a:prstGeom>
        </p:spPr>
        <p:txBody>
          <a:bodyPr spcFirstLastPara="1" wrap="square" lIns="91425" tIns="91425" rIns="91425" bIns="91425" anchor="t" anchorCtr="0">
            <a:noAutofit/>
          </a:bodyPr>
          <a:lstStyle/>
          <a:p>
            <a:pPr marL="457200" lvl="0" indent="-368300" algn="l" rtl="0">
              <a:lnSpc>
                <a:spcPct val="80000"/>
              </a:lnSpc>
              <a:spcBef>
                <a:spcPts val="0"/>
              </a:spcBef>
              <a:spcAft>
                <a:spcPts val="0"/>
              </a:spcAft>
              <a:buClr>
                <a:srgbClr val="FFFF00"/>
              </a:buClr>
              <a:buSzPts val="2200"/>
              <a:buChar char="●"/>
            </a:pPr>
            <a:r>
              <a:rPr lang="en" sz="2200" b="1" u="sng" dirty="0">
                <a:solidFill>
                  <a:srgbClr val="FFFF00"/>
                </a:solidFill>
              </a:rPr>
              <a:t>1 Jn.3:1-3</a:t>
            </a:r>
            <a:r>
              <a:rPr lang="en" sz="2200" dirty="0">
                <a:solidFill>
                  <a:srgbClr val="FFFF00"/>
                </a:solidFill>
              </a:rPr>
              <a:t> </a:t>
            </a:r>
            <a:r>
              <a:rPr lang="en" sz="2200" i="1" dirty="0">
                <a:solidFill>
                  <a:schemeClr val="dk1"/>
                </a:solidFill>
              </a:rPr>
              <a:t>“Behold what manner of love the Father has bestowed on us, that </a:t>
            </a:r>
            <a:r>
              <a:rPr lang="en" sz="2200" i="1" u="sng" dirty="0">
                <a:solidFill>
                  <a:schemeClr val="dk1"/>
                </a:solidFill>
              </a:rPr>
              <a:t>we</a:t>
            </a:r>
            <a:r>
              <a:rPr lang="en" sz="2200" i="1" dirty="0">
                <a:solidFill>
                  <a:schemeClr val="dk1"/>
                </a:solidFill>
              </a:rPr>
              <a:t> should be called children of God!”</a:t>
            </a:r>
            <a:endParaRPr sz="2200" i="1" dirty="0">
              <a:solidFill>
                <a:schemeClr val="dk1"/>
              </a:solidFill>
            </a:endParaRPr>
          </a:p>
          <a:p>
            <a:pPr marL="457200" lvl="0" indent="-368300" algn="l" rtl="0">
              <a:lnSpc>
                <a:spcPct val="80000"/>
              </a:lnSpc>
              <a:spcBef>
                <a:spcPts val="0"/>
              </a:spcBef>
              <a:spcAft>
                <a:spcPts val="0"/>
              </a:spcAft>
              <a:buClr>
                <a:srgbClr val="FFFF00"/>
              </a:buClr>
              <a:buSzPts val="2200"/>
              <a:buChar char="●"/>
            </a:pPr>
            <a:r>
              <a:rPr lang="en" sz="2200" b="1" u="sng" dirty="0">
                <a:solidFill>
                  <a:srgbClr val="FFFF00"/>
                </a:solidFill>
              </a:rPr>
              <a:t>Rom.8:14-17</a:t>
            </a:r>
            <a:r>
              <a:rPr lang="en" sz="2200" i="1" dirty="0">
                <a:solidFill>
                  <a:schemeClr val="dk1"/>
                </a:solidFill>
              </a:rPr>
              <a:t> “For as many as are led by the Spirit of God, these are sons of God. For you did not receive the spirit of bondage again to fear, but you received </a:t>
            </a:r>
            <a:r>
              <a:rPr lang="en" sz="2200" i="1" u="sng" dirty="0">
                <a:solidFill>
                  <a:schemeClr val="dk1"/>
                </a:solidFill>
              </a:rPr>
              <a:t>the Spirit of adoption by whom we cry out, “Abba, Father</a:t>
            </a:r>
            <a:r>
              <a:rPr lang="en" sz="2200" i="1" dirty="0">
                <a:solidFill>
                  <a:schemeClr val="dk1"/>
                </a:solidFill>
              </a:rPr>
              <a:t>.” 16 The Spirit Himself bears witness with our spirit that we are children of God, 17 </a:t>
            </a:r>
            <a:r>
              <a:rPr lang="en" sz="2200" i="1" u="sng" dirty="0">
                <a:solidFill>
                  <a:schemeClr val="dk1"/>
                </a:solidFill>
              </a:rPr>
              <a:t>and if children, then heirs - heirs of God and joint heirs with Christ</a:t>
            </a:r>
            <a:r>
              <a:rPr lang="en" sz="2200" i="1" dirty="0">
                <a:solidFill>
                  <a:schemeClr val="dk1"/>
                </a:solidFill>
              </a:rPr>
              <a:t>, if indeed we suffer with Him, that we may also be glorified together.”  </a:t>
            </a:r>
            <a:r>
              <a:rPr lang="en" sz="2200" dirty="0">
                <a:solidFill>
                  <a:srgbClr val="00FFFF"/>
                </a:solidFill>
              </a:rPr>
              <a:t>He has adopted sinful </a:t>
            </a:r>
            <a:r>
              <a:rPr lang="en" sz="2200" u="sng" dirty="0">
                <a:solidFill>
                  <a:srgbClr val="00FFFF"/>
                </a:solidFill>
              </a:rPr>
              <a:t>ME</a:t>
            </a:r>
            <a:r>
              <a:rPr lang="en" sz="2200" dirty="0">
                <a:solidFill>
                  <a:srgbClr val="00FFFF"/>
                </a:solidFill>
              </a:rPr>
              <a:t> into His family!</a:t>
            </a:r>
            <a:endParaRPr sz="2200" dirty="0">
              <a:solidFill>
                <a:srgbClr val="00FFFF"/>
              </a:solidFill>
            </a:endParaRPr>
          </a:p>
          <a:p>
            <a:pPr marL="457200" lvl="0" indent="-368300" algn="l" rtl="0">
              <a:lnSpc>
                <a:spcPct val="80000"/>
              </a:lnSpc>
              <a:spcBef>
                <a:spcPts val="0"/>
              </a:spcBef>
              <a:spcAft>
                <a:spcPts val="0"/>
              </a:spcAft>
              <a:buClr>
                <a:srgbClr val="FFFF00"/>
              </a:buClr>
              <a:buSzPts val="2200"/>
              <a:buChar char="●"/>
            </a:pPr>
            <a:r>
              <a:rPr lang="en" sz="2200" dirty="0">
                <a:solidFill>
                  <a:srgbClr val="FFFF00"/>
                </a:solidFill>
              </a:rPr>
              <a:t>Our Father does not just have one son - He has THOUSANDS!</a:t>
            </a:r>
            <a:r>
              <a:rPr lang="en" sz="2200" dirty="0">
                <a:solidFill>
                  <a:schemeClr val="dk1"/>
                </a:solidFill>
              </a:rPr>
              <a:t>  </a:t>
            </a:r>
            <a:r>
              <a:rPr lang="en" sz="2200" b="1" u="sng" dirty="0">
                <a:solidFill>
                  <a:srgbClr val="FFFF00"/>
                </a:solidFill>
              </a:rPr>
              <a:t>Gal.3:26</a:t>
            </a:r>
            <a:r>
              <a:rPr lang="en" sz="2200" dirty="0">
                <a:solidFill>
                  <a:schemeClr val="dk1"/>
                </a:solidFill>
              </a:rPr>
              <a:t> </a:t>
            </a:r>
            <a:r>
              <a:rPr lang="en" sz="2200" i="1" dirty="0">
                <a:solidFill>
                  <a:schemeClr val="dk1"/>
                </a:solidFill>
              </a:rPr>
              <a:t>“For </a:t>
            </a:r>
            <a:r>
              <a:rPr lang="en" sz="2200" i="1" u="sng" dirty="0">
                <a:solidFill>
                  <a:schemeClr val="dk1"/>
                </a:solidFill>
              </a:rPr>
              <a:t>you are all sons of God</a:t>
            </a:r>
            <a:r>
              <a:rPr lang="en" sz="2200" i="1" dirty="0">
                <a:solidFill>
                  <a:schemeClr val="dk1"/>
                </a:solidFill>
              </a:rPr>
              <a:t> through faith in Christ Jesus.”</a:t>
            </a:r>
            <a:r>
              <a:rPr lang="en" sz="2200" dirty="0">
                <a:solidFill>
                  <a:schemeClr val="dk1"/>
                </a:solidFill>
              </a:rPr>
              <a:t>  </a:t>
            </a:r>
            <a:r>
              <a:rPr lang="en" sz="2200" b="1" u="sng" dirty="0">
                <a:solidFill>
                  <a:srgbClr val="FFFF00"/>
                </a:solidFill>
              </a:rPr>
              <a:t>Eph.1:5</a:t>
            </a:r>
            <a:r>
              <a:rPr lang="en" sz="2200" dirty="0">
                <a:solidFill>
                  <a:schemeClr val="dk1"/>
                </a:solidFill>
              </a:rPr>
              <a:t> </a:t>
            </a:r>
            <a:r>
              <a:rPr lang="en" sz="2200" i="1" dirty="0">
                <a:solidFill>
                  <a:schemeClr val="dk1"/>
                </a:solidFill>
              </a:rPr>
              <a:t>“having predestined us to </a:t>
            </a:r>
            <a:r>
              <a:rPr lang="en" sz="2200" i="1" u="sng" dirty="0">
                <a:solidFill>
                  <a:schemeClr val="dk1"/>
                </a:solidFill>
              </a:rPr>
              <a:t>adoption as sons</a:t>
            </a:r>
            <a:r>
              <a:rPr lang="en" sz="2200" i="1" dirty="0">
                <a:solidFill>
                  <a:schemeClr val="dk1"/>
                </a:solidFill>
              </a:rPr>
              <a:t> by Jesus Christ to Himself, according to </a:t>
            </a:r>
            <a:r>
              <a:rPr lang="en" sz="2200" i="1" u="sng" dirty="0">
                <a:solidFill>
                  <a:schemeClr val="dk1"/>
                </a:solidFill>
              </a:rPr>
              <a:t>the good pleasure of His will</a:t>
            </a:r>
            <a:r>
              <a:rPr lang="en" sz="2200" i="1" dirty="0">
                <a:solidFill>
                  <a:schemeClr val="dk1"/>
                </a:solidFill>
              </a:rPr>
              <a:t>,” </a:t>
            </a:r>
            <a:r>
              <a:rPr lang="en" sz="2200" dirty="0">
                <a:solidFill>
                  <a:srgbClr val="FFFF00"/>
                </a:solidFill>
              </a:rPr>
              <a:t>He enjoys it!</a:t>
            </a:r>
            <a:endParaRPr sz="2200" dirty="0">
              <a:solidFill>
                <a:srgbClr val="FFFF00"/>
              </a:solidFill>
            </a:endParaRPr>
          </a:p>
          <a:p>
            <a:pPr marL="457200" lvl="0" indent="-368300" algn="l" rtl="0">
              <a:lnSpc>
                <a:spcPct val="80000"/>
              </a:lnSpc>
              <a:spcBef>
                <a:spcPts val="0"/>
              </a:spcBef>
              <a:spcAft>
                <a:spcPts val="0"/>
              </a:spcAft>
              <a:buClr>
                <a:srgbClr val="FFFF00"/>
              </a:buClr>
              <a:buSzPts val="2200"/>
              <a:buChar char="●"/>
            </a:pPr>
            <a:r>
              <a:rPr lang="en" sz="2200" b="1" u="sng" dirty="0">
                <a:solidFill>
                  <a:srgbClr val="FFFF00"/>
                </a:solidFill>
              </a:rPr>
              <a:t>Lk.20:35-36</a:t>
            </a:r>
            <a:r>
              <a:rPr lang="en" sz="2200" dirty="0">
                <a:solidFill>
                  <a:schemeClr val="dk1"/>
                </a:solidFill>
              </a:rPr>
              <a:t> </a:t>
            </a:r>
            <a:r>
              <a:rPr lang="en" sz="2200" i="1" dirty="0">
                <a:solidFill>
                  <a:schemeClr val="dk1"/>
                </a:solidFill>
              </a:rPr>
              <a:t>“But those who are counted worthy to attain that age, and the resurrection from the dead, neither marry nor are given in marriage; 36 nor can they die anymore, for they are equal to the angels </a:t>
            </a:r>
            <a:r>
              <a:rPr lang="en" sz="2200" i="1" u="sng" dirty="0">
                <a:solidFill>
                  <a:schemeClr val="dk1"/>
                </a:solidFill>
              </a:rPr>
              <a:t>and are sons of God, being sons of the resurrection</a:t>
            </a:r>
            <a:r>
              <a:rPr lang="en" sz="2200" i="1" dirty="0">
                <a:solidFill>
                  <a:schemeClr val="dk1"/>
                </a:solidFill>
              </a:rPr>
              <a:t>.”</a:t>
            </a:r>
            <a:endParaRPr sz="22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250225" y="0"/>
            <a:ext cx="9644700" cy="48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b="1">
                <a:solidFill>
                  <a:srgbClr val="00FFFF"/>
                </a:solidFill>
              </a:rPr>
              <a:t>IN WHOM I AM WELL PLEASED</a:t>
            </a:r>
            <a:endParaRPr sz="4800" b="1">
              <a:solidFill>
                <a:srgbClr val="00FFFF"/>
              </a:solidFill>
            </a:endParaRPr>
          </a:p>
        </p:txBody>
      </p:sp>
      <p:sp>
        <p:nvSpPr>
          <p:cNvPr id="103" name="Google Shape;103;p21"/>
          <p:cNvSpPr txBox="1">
            <a:spLocks noGrp="1"/>
          </p:cNvSpPr>
          <p:nvPr>
            <p:ph type="subTitle" idx="1"/>
          </p:nvPr>
        </p:nvSpPr>
        <p:spPr>
          <a:xfrm>
            <a:off x="-201072" y="399025"/>
            <a:ext cx="9392622" cy="4744500"/>
          </a:xfrm>
          <a:prstGeom prst="rect">
            <a:avLst/>
          </a:prstGeom>
        </p:spPr>
        <p:txBody>
          <a:bodyPr spcFirstLastPara="1" wrap="square" lIns="91425" tIns="91425" rIns="91425" bIns="91425" anchor="t" anchorCtr="0">
            <a:noAutofit/>
          </a:bodyPr>
          <a:lstStyle/>
          <a:p>
            <a:pPr marL="457200" lvl="0" indent="-368300" algn="l" rtl="0">
              <a:lnSpc>
                <a:spcPct val="80000"/>
              </a:lnSpc>
              <a:spcBef>
                <a:spcPts val="0"/>
              </a:spcBef>
              <a:spcAft>
                <a:spcPts val="0"/>
              </a:spcAft>
              <a:buClr>
                <a:srgbClr val="FFFF00"/>
              </a:buClr>
              <a:buSzPts val="2200"/>
              <a:buChar char="●"/>
            </a:pPr>
            <a:r>
              <a:rPr lang="en" sz="2200" dirty="0">
                <a:solidFill>
                  <a:srgbClr val="FFFF00"/>
                </a:solidFill>
              </a:rPr>
              <a:t>Remember Job’s friend Eliphaz asking him</a:t>
            </a:r>
            <a:r>
              <a:rPr lang="en" sz="2200" dirty="0">
                <a:solidFill>
                  <a:schemeClr val="dk1"/>
                </a:solidFill>
              </a:rPr>
              <a:t> </a:t>
            </a:r>
            <a:r>
              <a:rPr lang="en" sz="2200" i="1" dirty="0">
                <a:solidFill>
                  <a:schemeClr val="dk1"/>
                </a:solidFill>
              </a:rPr>
              <a:t>“Is it any pleasure to the Almighty that you are righteous? Or is it gain to Him that you make your ways blameless?”</a:t>
            </a:r>
            <a:r>
              <a:rPr lang="en" sz="2200" dirty="0">
                <a:solidFill>
                  <a:schemeClr val="dk1"/>
                </a:solidFill>
              </a:rPr>
              <a:t>  </a:t>
            </a:r>
            <a:r>
              <a:rPr lang="en" sz="2200" dirty="0">
                <a:solidFill>
                  <a:srgbClr val="FFFF00"/>
                </a:solidFill>
              </a:rPr>
              <a:t>Can I, and you, sinners, actually please God?  Does God have to “plug His nose” as He watches us living for Him?</a:t>
            </a:r>
            <a:endParaRPr sz="2200" dirty="0">
              <a:solidFill>
                <a:srgbClr val="FFFF00"/>
              </a:solidFill>
            </a:endParaRPr>
          </a:p>
          <a:p>
            <a:pPr marL="457200" lvl="0" indent="-368300" algn="l" rtl="0">
              <a:lnSpc>
                <a:spcPct val="80000"/>
              </a:lnSpc>
              <a:spcBef>
                <a:spcPts val="0"/>
              </a:spcBef>
              <a:spcAft>
                <a:spcPts val="0"/>
              </a:spcAft>
              <a:buClr>
                <a:srgbClr val="00FFFF"/>
              </a:buClr>
              <a:buSzPts val="2200"/>
              <a:buChar char="●"/>
            </a:pPr>
            <a:r>
              <a:rPr lang="en" sz="2200" dirty="0">
                <a:solidFill>
                  <a:srgbClr val="00FFFF"/>
                </a:solidFill>
              </a:rPr>
              <a:t>David.</a:t>
            </a:r>
            <a:r>
              <a:rPr lang="en" sz="2200" dirty="0">
                <a:solidFill>
                  <a:schemeClr val="dk1"/>
                </a:solidFill>
              </a:rPr>
              <a:t> </a:t>
            </a:r>
            <a:r>
              <a:rPr lang="en" sz="2200" b="1" u="sng" dirty="0">
                <a:solidFill>
                  <a:srgbClr val="FFFF00"/>
                </a:solidFill>
              </a:rPr>
              <a:t>Ps.41:11</a:t>
            </a:r>
            <a:r>
              <a:rPr lang="en" sz="2200" dirty="0">
                <a:solidFill>
                  <a:schemeClr val="dk1"/>
                </a:solidFill>
              </a:rPr>
              <a:t> </a:t>
            </a:r>
            <a:r>
              <a:rPr lang="en" sz="2200" i="1" dirty="0">
                <a:solidFill>
                  <a:schemeClr val="dk1"/>
                </a:solidFill>
              </a:rPr>
              <a:t>“By this </a:t>
            </a:r>
            <a:r>
              <a:rPr lang="en" sz="2200" i="1" u="sng" dirty="0">
                <a:solidFill>
                  <a:schemeClr val="dk1"/>
                </a:solidFill>
              </a:rPr>
              <a:t>I know that You are well pleased with me</a:t>
            </a:r>
            <a:r>
              <a:rPr lang="en" sz="2200" i="1" dirty="0">
                <a:solidFill>
                  <a:schemeClr val="dk1"/>
                </a:solidFill>
              </a:rPr>
              <a:t>, because my enemy does not triumph over me.”</a:t>
            </a:r>
            <a:endParaRPr sz="2200" i="1" dirty="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dirty="0">
                <a:solidFill>
                  <a:srgbClr val="00FFFF"/>
                </a:solidFill>
              </a:rPr>
              <a:t>Enoch.</a:t>
            </a:r>
            <a:r>
              <a:rPr lang="en" sz="2200" dirty="0">
                <a:solidFill>
                  <a:schemeClr val="dk1"/>
                </a:solidFill>
              </a:rPr>
              <a:t> </a:t>
            </a:r>
            <a:r>
              <a:rPr lang="en" sz="2200" b="1" u="sng" dirty="0">
                <a:solidFill>
                  <a:srgbClr val="FFFF00"/>
                </a:solidFill>
              </a:rPr>
              <a:t>Heb.11:5</a:t>
            </a:r>
            <a:r>
              <a:rPr lang="en" sz="2200" dirty="0">
                <a:solidFill>
                  <a:schemeClr val="dk1"/>
                </a:solidFill>
              </a:rPr>
              <a:t> </a:t>
            </a:r>
            <a:r>
              <a:rPr lang="en" sz="2200" i="1" dirty="0">
                <a:solidFill>
                  <a:schemeClr val="dk1"/>
                </a:solidFill>
              </a:rPr>
              <a:t>“By faith Enoch was taken away so that he did not see death, “and was not found, because God had taken him”; for before he was taken he had this testimony, that </a:t>
            </a:r>
            <a:r>
              <a:rPr lang="en" sz="2200" i="1" u="sng" dirty="0">
                <a:solidFill>
                  <a:schemeClr val="dk1"/>
                </a:solidFill>
              </a:rPr>
              <a:t>he pleased God</a:t>
            </a:r>
            <a:r>
              <a:rPr lang="en" sz="2200" i="1" dirty="0">
                <a:solidFill>
                  <a:schemeClr val="dk1"/>
                </a:solidFill>
              </a:rPr>
              <a:t>.”</a:t>
            </a:r>
            <a:endParaRPr sz="2200" i="1" dirty="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dirty="0">
                <a:solidFill>
                  <a:srgbClr val="00FFFF"/>
                </a:solidFill>
              </a:rPr>
              <a:t>What about US?</a:t>
            </a:r>
            <a:r>
              <a:rPr lang="en" sz="2200" dirty="0">
                <a:solidFill>
                  <a:schemeClr val="dk1"/>
                </a:solidFill>
              </a:rPr>
              <a:t>  </a:t>
            </a:r>
            <a:r>
              <a:rPr lang="en" sz="2200" b="1" u="sng" dirty="0">
                <a:solidFill>
                  <a:srgbClr val="FFFF00"/>
                </a:solidFill>
              </a:rPr>
              <a:t>Phil.4:18</a:t>
            </a:r>
            <a:r>
              <a:rPr lang="en" sz="2200" dirty="0">
                <a:solidFill>
                  <a:schemeClr val="dk1"/>
                </a:solidFill>
              </a:rPr>
              <a:t> </a:t>
            </a:r>
            <a:r>
              <a:rPr lang="en" sz="2200" i="1" dirty="0">
                <a:solidFill>
                  <a:schemeClr val="dk1"/>
                </a:solidFill>
              </a:rPr>
              <a:t>“Indeed I have all and abound. I am full, having received from Epaphroditus the things sent from you, a sweet-smelling aroma, an acceptable sacrifice, </a:t>
            </a:r>
            <a:r>
              <a:rPr lang="en" sz="2200" i="1" u="sng" dirty="0">
                <a:solidFill>
                  <a:schemeClr val="dk1"/>
                </a:solidFill>
              </a:rPr>
              <a:t>well pleasing to God</a:t>
            </a:r>
            <a:r>
              <a:rPr lang="en" sz="2200" i="1" dirty="0">
                <a:solidFill>
                  <a:schemeClr val="dk1"/>
                </a:solidFill>
              </a:rPr>
              <a:t>.”</a:t>
            </a:r>
            <a:endParaRPr sz="2200" i="1" dirty="0">
              <a:solidFill>
                <a:schemeClr val="dk1"/>
              </a:solidFill>
            </a:endParaRPr>
          </a:p>
          <a:p>
            <a:pPr marL="457200" lvl="0" indent="-368300" algn="l" rtl="0">
              <a:lnSpc>
                <a:spcPct val="80000"/>
              </a:lnSpc>
              <a:spcBef>
                <a:spcPts val="0"/>
              </a:spcBef>
              <a:spcAft>
                <a:spcPts val="0"/>
              </a:spcAft>
              <a:buClr>
                <a:srgbClr val="FFFF00"/>
              </a:buClr>
              <a:buSzPts val="2200"/>
              <a:buChar char="●"/>
            </a:pPr>
            <a:r>
              <a:rPr lang="en" sz="2200" b="1" u="sng" dirty="0">
                <a:solidFill>
                  <a:srgbClr val="FFFF00"/>
                </a:solidFill>
              </a:rPr>
              <a:t>Heb.13:16</a:t>
            </a:r>
            <a:r>
              <a:rPr lang="en" sz="2200" dirty="0">
                <a:solidFill>
                  <a:schemeClr val="dk1"/>
                </a:solidFill>
              </a:rPr>
              <a:t> </a:t>
            </a:r>
            <a:r>
              <a:rPr lang="en" sz="2200" i="1" dirty="0">
                <a:solidFill>
                  <a:schemeClr val="dk1"/>
                </a:solidFill>
              </a:rPr>
              <a:t>“But do not forget to do good and to share, for </a:t>
            </a:r>
            <a:r>
              <a:rPr lang="en" sz="2200" i="1" u="sng" dirty="0">
                <a:solidFill>
                  <a:schemeClr val="dk1"/>
                </a:solidFill>
              </a:rPr>
              <a:t>with such sacrifices God is well pleased</a:t>
            </a:r>
            <a:r>
              <a:rPr lang="en" sz="2200" i="1" dirty="0">
                <a:solidFill>
                  <a:schemeClr val="dk1"/>
                </a:solidFill>
              </a:rPr>
              <a:t>.”</a:t>
            </a:r>
            <a:endParaRPr sz="2200" i="1" dirty="0">
              <a:solidFill>
                <a:schemeClr val="dk1"/>
              </a:solidFill>
            </a:endParaRPr>
          </a:p>
          <a:p>
            <a:pPr marL="457200" lvl="0" indent="-368300" algn="l" rtl="0">
              <a:lnSpc>
                <a:spcPct val="80000"/>
              </a:lnSpc>
              <a:spcBef>
                <a:spcPts val="0"/>
              </a:spcBef>
              <a:spcAft>
                <a:spcPts val="0"/>
              </a:spcAft>
              <a:buClr>
                <a:srgbClr val="FFFF00"/>
              </a:buClr>
              <a:buSzPts val="2200"/>
              <a:buChar char="●"/>
            </a:pPr>
            <a:r>
              <a:rPr lang="en" sz="2200" b="1" u="sng" dirty="0">
                <a:solidFill>
                  <a:srgbClr val="FFFF00"/>
                </a:solidFill>
              </a:rPr>
              <a:t>2 Cor.5:9</a:t>
            </a:r>
            <a:r>
              <a:rPr lang="en" sz="2200" dirty="0">
                <a:solidFill>
                  <a:schemeClr val="dk1"/>
                </a:solidFill>
              </a:rPr>
              <a:t> </a:t>
            </a:r>
            <a:r>
              <a:rPr lang="en" sz="2200" i="1" dirty="0">
                <a:solidFill>
                  <a:schemeClr val="dk1"/>
                </a:solidFill>
              </a:rPr>
              <a:t>“Therefore we make it our aim, whether present or absent, </a:t>
            </a:r>
            <a:r>
              <a:rPr lang="en" sz="2200" i="1" u="sng" dirty="0">
                <a:solidFill>
                  <a:schemeClr val="dk1"/>
                </a:solidFill>
              </a:rPr>
              <a:t>to be well pleasing to Him</a:t>
            </a:r>
            <a:r>
              <a:rPr lang="en" sz="2200" i="1" dirty="0">
                <a:solidFill>
                  <a:schemeClr val="dk1"/>
                </a:solidFill>
              </a:rPr>
              <a:t>.”</a:t>
            </a:r>
            <a:endParaRPr sz="2200" i="1" dirty="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dirty="0">
                <a:solidFill>
                  <a:srgbClr val="00FFFF"/>
                </a:solidFill>
              </a:rPr>
              <a:t>Yes, WE, His children, bring PLEASURE to God, when we are faithful.</a:t>
            </a:r>
            <a:endParaRPr sz="22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2845</Words>
  <Application>Microsoft Office PowerPoint</Application>
  <PresentationFormat>On-screen Show (16:9)</PresentationFormat>
  <Paragraphs>71</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Simple Dark</vt:lpstr>
      <vt:lpstr>THIS is My beloved son.</vt:lpstr>
      <vt:lpstr>THE PERFECT SON &amp; FATHER</vt:lpstr>
      <vt:lpstr>THE “WORST” DAY</vt:lpstr>
      <vt:lpstr>ALL I COULD THINK ABOUT…</vt:lpstr>
      <vt:lpstr>WHAT ABOUT GOD?</vt:lpstr>
      <vt:lpstr>THIS IS MY BELOVED …</vt:lpstr>
      <vt:lpstr>THIS IS MY SON …</vt:lpstr>
      <vt:lpstr>WHAT MANNER OF LOVE?</vt:lpstr>
      <vt:lpstr>IN WHOM I AM WELL PLEASED</vt:lpstr>
      <vt:lpstr>GOD’S “FRIENDS”?</vt:lpstr>
      <vt:lpstr>DRIVING THE DEVIL MAD</vt:lpstr>
      <vt:lpstr>THIS is My beloved 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2026-06-21T03:11:06Z</dcterms:modified>
</cp:coreProperties>
</file>