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e8ca2bb305_0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e8ca2bb305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e8ca2bb305_0_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e8ca2bb305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e8ca2bb305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e8ca2bb305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e8ca2bb305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e8ca2bb305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e8ca2bb305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e8ca2bb305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e8ca2bb305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e8ca2bb305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e8ca2bb305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e8ca2bb305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e8ca2bb305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e8ca2bb305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e8ca2bb305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e8ca2bb305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e8ca2bb305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e8ca2bb305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e8ca2bb305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e8ca2bb305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244125" y="0"/>
            <a:ext cx="9638700" cy="549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100" b="1">
                <a:solidFill>
                  <a:srgbClr val="00FFFF"/>
                </a:solidFill>
              </a:rPr>
              <a:t>BEWARE THE “WHISPERER”</a:t>
            </a:r>
            <a:endParaRPr sz="5100" b="1">
              <a:solidFill>
                <a:srgbClr val="00FFFF"/>
              </a:solidFill>
            </a:endParaRPr>
          </a:p>
        </p:txBody>
      </p:sp>
      <p:sp>
        <p:nvSpPr>
          <p:cNvPr id="55" name="Google Shape;55;p13"/>
          <p:cNvSpPr txBox="1">
            <a:spLocks noGrp="1"/>
          </p:cNvSpPr>
          <p:nvPr>
            <p:ph type="subTitle" idx="1"/>
          </p:nvPr>
        </p:nvSpPr>
        <p:spPr>
          <a:xfrm>
            <a:off x="-29325" y="495100"/>
            <a:ext cx="9209100" cy="4648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700" b="1" u="sng">
                <a:solidFill>
                  <a:srgbClr val="FFFF00"/>
                </a:solidFill>
              </a:rPr>
              <a:t>2 Sam.15:2-4</a:t>
            </a:r>
            <a:r>
              <a:rPr lang="en" sz="2700"/>
              <a:t> </a:t>
            </a:r>
            <a:r>
              <a:rPr lang="en" sz="2700">
                <a:solidFill>
                  <a:srgbClr val="00FFFF"/>
                </a:solidFill>
              </a:rPr>
              <a:t>(NASB95)</a:t>
            </a:r>
            <a:r>
              <a:rPr lang="en" sz="2700"/>
              <a:t> </a:t>
            </a:r>
            <a:r>
              <a:rPr lang="en" sz="2700" i="1">
                <a:solidFill>
                  <a:schemeClr val="dk1"/>
                </a:solidFill>
              </a:rPr>
              <a:t>“</a:t>
            </a:r>
            <a:r>
              <a:rPr lang="en" sz="2700" i="1" u="sng">
                <a:solidFill>
                  <a:schemeClr val="dk1"/>
                </a:solidFill>
              </a:rPr>
              <a:t>Absalom used to rise early and stand beside the way to the gate</a:t>
            </a:r>
            <a:r>
              <a:rPr lang="en" sz="2700" i="1">
                <a:solidFill>
                  <a:schemeClr val="dk1"/>
                </a:solidFill>
              </a:rPr>
              <a:t>; and when any man had a suit to come to the king for judgment, Absalom would call to him and say, “From what city are you?” And he would say, “Your servant is from one of the tribes of Israel.” 3 Then Absalom would say to him, </a:t>
            </a:r>
            <a:r>
              <a:rPr lang="en" sz="2700" i="1">
                <a:solidFill>
                  <a:srgbClr val="FFFF00"/>
                </a:solidFill>
              </a:rPr>
              <a:t>“</a:t>
            </a:r>
            <a:r>
              <a:rPr lang="en" sz="2700" i="1" u="sng">
                <a:solidFill>
                  <a:srgbClr val="FFFF00"/>
                </a:solidFill>
              </a:rPr>
              <a:t>See, your claims are good and right, but no man listens to you on the part of the king</a:t>
            </a:r>
            <a:r>
              <a:rPr lang="en" sz="2700" i="1">
                <a:solidFill>
                  <a:srgbClr val="FFFF00"/>
                </a:solidFill>
              </a:rPr>
              <a:t>.”</a:t>
            </a:r>
            <a:r>
              <a:rPr lang="en" sz="2700" i="1">
                <a:solidFill>
                  <a:schemeClr val="dk1"/>
                </a:solidFill>
              </a:rPr>
              <a:t> 4 Moreover, Absalom would say, “Oh that one would appoint </a:t>
            </a:r>
            <a:r>
              <a:rPr lang="en" sz="2700" i="1" u="sng">
                <a:solidFill>
                  <a:schemeClr val="dk1"/>
                </a:solidFill>
              </a:rPr>
              <a:t>me</a:t>
            </a:r>
            <a:r>
              <a:rPr lang="en" sz="2700" i="1">
                <a:solidFill>
                  <a:schemeClr val="dk1"/>
                </a:solidFill>
              </a:rPr>
              <a:t> judge in the land, then every man who has any suit or cause could come to me and </a:t>
            </a:r>
            <a:r>
              <a:rPr lang="en" sz="2700" i="1" u="sng">
                <a:solidFill>
                  <a:schemeClr val="dk1"/>
                </a:solidFill>
              </a:rPr>
              <a:t>I would give him justice</a:t>
            </a:r>
            <a:r>
              <a:rPr lang="en" sz="2700" i="1">
                <a:solidFill>
                  <a:schemeClr val="dk1"/>
                </a:solidFill>
              </a:rPr>
              <a:t>.”</a:t>
            </a:r>
            <a:endParaRPr sz="2700" i="1">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244125" y="0"/>
            <a:ext cx="96387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ONE GOSSIP IN A CHURCH…</a:t>
            </a:r>
            <a:endParaRPr sz="5000" b="1">
              <a:solidFill>
                <a:srgbClr val="00FFFF"/>
              </a:solidFill>
            </a:endParaRPr>
          </a:p>
        </p:txBody>
      </p:sp>
      <p:sp>
        <p:nvSpPr>
          <p:cNvPr id="109" name="Google Shape;109;p22"/>
          <p:cNvSpPr txBox="1">
            <a:spLocks noGrp="1"/>
          </p:cNvSpPr>
          <p:nvPr>
            <p:ph type="subTitle" idx="1"/>
          </p:nvPr>
        </p:nvSpPr>
        <p:spPr>
          <a:xfrm>
            <a:off x="-151525" y="368475"/>
            <a:ext cx="9378900" cy="47751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dirty="0">
                <a:solidFill>
                  <a:srgbClr val="FFFF00"/>
                </a:solidFill>
              </a:rPr>
              <a:t>Can divide and destroy a congregation of God’s people!  What are we to do?</a:t>
            </a:r>
            <a:endParaRPr sz="2000" dirty="0">
              <a:solidFill>
                <a:srgbClr val="FFFF00"/>
              </a:solidFill>
            </a:endParaRPr>
          </a:p>
          <a:p>
            <a:pPr marL="457200" lvl="0" indent="-355600" algn="l" rtl="0">
              <a:spcBef>
                <a:spcPts val="0"/>
              </a:spcBef>
              <a:spcAft>
                <a:spcPts val="0"/>
              </a:spcAft>
              <a:buClr>
                <a:srgbClr val="FFFF00"/>
              </a:buClr>
              <a:buSzPts val="2000"/>
              <a:buChar char="●"/>
            </a:pPr>
            <a:r>
              <a:rPr lang="en" sz="2000" b="1" u="sng" dirty="0">
                <a:solidFill>
                  <a:srgbClr val="FFFF00"/>
                </a:solidFill>
              </a:rPr>
              <a:t>1 Cor.5:11-13</a:t>
            </a:r>
            <a:r>
              <a:rPr lang="en" sz="2000" dirty="0">
                <a:solidFill>
                  <a:srgbClr val="FFFF00"/>
                </a:solidFill>
              </a:rPr>
              <a:t> </a:t>
            </a:r>
            <a:r>
              <a:rPr lang="en" sz="2000" i="1" dirty="0">
                <a:solidFill>
                  <a:schemeClr val="dk1"/>
                </a:solidFill>
              </a:rPr>
              <a:t>“But actually, I wrote to you not to associate with any so-called brother if he is </a:t>
            </a:r>
            <a:r>
              <a:rPr lang="en" sz="2000" i="1" u="sng" dirty="0">
                <a:solidFill>
                  <a:schemeClr val="dk1"/>
                </a:solidFill>
              </a:rPr>
              <a:t>an immoral person</a:t>
            </a:r>
            <a:r>
              <a:rPr lang="en" sz="2000" i="1" dirty="0">
                <a:solidFill>
                  <a:schemeClr val="dk1"/>
                </a:solidFill>
              </a:rPr>
              <a:t>, or </a:t>
            </a:r>
            <a:r>
              <a:rPr lang="en" sz="2000" i="1" u="sng" dirty="0">
                <a:solidFill>
                  <a:schemeClr val="dk1"/>
                </a:solidFill>
              </a:rPr>
              <a:t>covetous</a:t>
            </a:r>
            <a:r>
              <a:rPr lang="en" sz="2000" i="1" dirty="0">
                <a:solidFill>
                  <a:schemeClr val="dk1"/>
                </a:solidFill>
              </a:rPr>
              <a:t>, or an idolater, or </a:t>
            </a:r>
            <a:r>
              <a:rPr lang="en" sz="2000" i="1" u="sng" dirty="0">
                <a:solidFill>
                  <a:schemeClr val="dk1"/>
                </a:solidFill>
              </a:rPr>
              <a:t>a reviler</a:t>
            </a:r>
            <a:r>
              <a:rPr lang="en" sz="2000" i="1" dirty="0">
                <a:solidFill>
                  <a:schemeClr val="dk1"/>
                </a:solidFill>
              </a:rPr>
              <a:t>, or a drunkard, or a swindler - not even to eat with such a one. For what have I to do with judging outsiders? Do you not judge those who are within the church? 13 But those who are outside, God judges. </a:t>
            </a:r>
            <a:r>
              <a:rPr lang="en" sz="2000" i="1" u="sng" dirty="0">
                <a:solidFill>
                  <a:schemeClr val="dk1"/>
                </a:solidFill>
              </a:rPr>
              <a:t>Remove the wicked man from among yourselves</a:t>
            </a:r>
            <a:r>
              <a:rPr lang="en" sz="2000" i="1" dirty="0">
                <a:solidFill>
                  <a:schemeClr val="dk1"/>
                </a:solidFill>
              </a:rPr>
              <a:t>.”  </a:t>
            </a:r>
            <a:r>
              <a:rPr lang="en" sz="2000" dirty="0">
                <a:solidFill>
                  <a:srgbClr val="00FFFF"/>
                </a:solidFill>
              </a:rPr>
              <a:t>Those who divide a church, are to be </a:t>
            </a:r>
            <a:r>
              <a:rPr lang="en" sz="2000" b="1" dirty="0">
                <a:solidFill>
                  <a:srgbClr val="FFFF00"/>
                </a:solidFill>
              </a:rPr>
              <a:t>CAST OUT </a:t>
            </a:r>
            <a:r>
              <a:rPr lang="en" sz="2000" dirty="0">
                <a:solidFill>
                  <a:srgbClr val="00FFFF"/>
                </a:solidFill>
              </a:rPr>
              <a:t>of it!</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b="1" u="sng" dirty="0">
                <a:solidFill>
                  <a:srgbClr val="FFFF00"/>
                </a:solidFill>
              </a:rPr>
              <a:t>Rom.16:17</a:t>
            </a:r>
            <a:r>
              <a:rPr lang="en" sz="2000" dirty="0">
                <a:solidFill>
                  <a:srgbClr val="FFFF00"/>
                </a:solidFill>
              </a:rPr>
              <a:t> </a:t>
            </a:r>
            <a:r>
              <a:rPr lang="en" sz="2000" i="1" dirty="0">
                <a:solidFill>
                  <a:schemeClr val="dk1"/>
                </a:solidFill>
              </a:rPr>
              <a:t>“Now I urge you, brethren, keep your eye on </a:t>
            </a:r>
            <a:r>
              <a:rPr lang="en" sz="2000" i="1" u="sng" dirty="0">
                <a:solidFill>
                  <a:schemeClr val="dk1"/>
                </a:solidFill>
              </a:rPr>
              <a:t>those who cause dissensions and hindrances</a:t>
            </a:r>
            <a:r>
              <a:rPr lang="en" sz="2000" i="1" dirty="0">
                <a:solidFill>
                  <a:schemeClr val="dk1"/>
                </a:solidFill>
              </a:rPr>
              <a:t> contrary to the teaching which you learned, and </a:t>
            </a:r>
            <a:r>
              <a:rPr lang="en" sz="2000" i="1" u="sng" dirty="0">
                <a:solidFill>
                  <a:schemeClr val="dk1"/>
                </a:solidFill>
              </a:rPr>
              <a:t>turn away from them</a:t>
            </a:r>
            <a:r>
              <a:rPr lang="en" sz="2000" i="1" dirty="0">
                <a:solidFill>
                  <a:schemeClr val="dk1"/>
                </a:solidFill>
              </a:rPr>
              <a:t>.”</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b="1" u="sng" dirty="0">
                <a:solidFill>
                  <a:srgbClr val="FFFF00"/>
                </a:solidFill>
              </a:rPr>
              <a:t>2 Thess.3:14</a:t>
            </a:r>
            <a:r>
              <a:rPr lang="en" sz="2000" dirty="0">
                <a:solidFill>
                  <a:srgbClr val="FFFF00"/>
                </a:solidFill>
              </a:rPr>
              <a:t> </a:t>
            </a:r>
            <a:r>
              <a:rPr lang="en" sz="2000" i="1" dirty="0">
                <a:solidFill>
                  <a:schemeClr val="dk1"/>
                </a:solidFill>
              </a:rPr>
              <a:t>“If anyone does not obey our instruction in this letter, </a:t>
            </a:r>
            <a:r>
              <a:rPr lang="en" sz="2000" i="1" u="sng" dirty="0">
                <a:solidFill>
                  <a:schemeClr val="dk1"/>
                </a:solidFill>
              </a:rPr>
              <a:t>take special note of that person and do not associate with him</a:t>
            </a:r>
            <a:r>
              <a:rPr lang="en" sz="2000" i="1" dirty="0">
                <a:solidFill>
                  <a:schemeClr val="dk1"/>
                </a:solidFill>
              </a:rPr>
              <a:t>, so that he will be put to shame.”</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b="1" u="sng" dirty="0">
                <a:solidFill>
                  <a:srgbClr val="FFFF00"/>
                </a:solidFill>
              </a:rPr>
              <a:t>Tt.3:10-11</a:t>
            </a:r>
            <a:r>
              <a:rPr lang="en" sz="2000" dirty="0">
                <a:solidFill>
                  <a:srgbClr val="FFFF00"/>
                </a:solidFill>
              </a:rPr>
              <a:t> </a:t>
            </a:r>
            <a:r>
              <a:rPr lang="en" sz="2000" i="1" dirty="0">
                <a:solidFill>
                  <a:schemeClr val="dk1"/>
                </a:solidFill>
              </a:rPr>
              <a:t>“</a:t>
            </a:r>
            <a:r>
              <a:rPr lang="en" sz="2000" i="1" u="sng" dirty="0">
                <a:solidFill>
                  <a:schemeClr val="dk1"/>
                </a:solidFill>
              </a:rPr>
              <a:t>Reject a factious man after a first and second warning</a:t>
            </a:r>
            <a:r>
              <a:rPr lang="en" sz="2000" i="1" dirty="0">
                <a:solidFill>
                  <a:schemeClr val="dk1"/>
                </a:solidFill>
              </a:rPr>
              <a:t>, 11 knowing that such a man is </a:t>
            </a:r>
            <a:r>
              <a:rPr lang="en" sz="2000" i="1" u="sng" dirty="0">
                <a:solidFill>
                  <a:schemeClr val="dk1"/>
                </a:solidFill>
              </a:rPr>
              <a:t>perverted and is sinning</a:t>
            </a:r>
            <a:r>
              <a:rPr lang="en" sz="2000" i="1" dirty="0">
                <a:solidFill>
                  <a:schemeClr val="dk1"/>
                </a:solidFill>
              </a:rPr>
              <a:t>, being self-condemned.”</a:t>
            </a:r>
            <a:endParaRPr sz="20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244125" y="0"/>
            <a:ext cx="96387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HOW SERIOUS IS GOSSIP?</a:t>
            </a:r>
            <a:endParaRPr sz="5000" b="1">
              <a:solidFill>
                <a:srgbClr val="00FFFF"/>
              </a:solidFill>
            </a:endParaRPr>
          </a:p>
        </p:txBody>
      </p:sp>
      <p:sp>
        <p:nvSpPr>
          <p:cNvPr id="115" name="Google Shape;115;p23"/>
          <p:cNvSpPr txBox="1">
            <a:spLocks noGrp="1"/>
          </p:cNvSpPr>
          <p:nvPr>
            <p:ph type="subTitle" idx="1"/>
          </p:nvPr>
        </p:nvSpPr>
        <p:spPr>
          <a:xfrm>
            <a:off x="-151525" y="368475"/>
            <a:ext cx="9378900" cy="4775100"/>
          </a:xfrm>
          <a:prstGeom prst="rect">
            <a:avLst/>
          </a:prstGeom>
        </p:spPr>
        <p:txBody>
          <a:bodyPr spcFirstLastPara="1" wrap="square" lIns="91425" tIns="91425" rIns="91425" bIns="91425" anchor="t" anchorCtr="0">
            <a:noAutofit/>
          </a:bodyPr>
          <a:lstStyle/>
          <a:p>
            <a:pPr marL="457200" lvl="0" indent="-374650" algn="l" rtl="0">
              <a:spcBef>
                <a:spcPts val="0"/>
              </a:spcBef>
              <a:spcAft>
                <a:spcPts val="0"/>
              </a:spcAft>
              <a:buClr>
                <a:srgbClr val="FFFF00"/>
              </a:buClr>
              <a:buSzPts val="2300"/>
              <a:buChar char="●"/>
            </a:pPr>
            <a:r>
              <a:rPr lang="en" sz="2300">
                <a:solidFill>
                  <a:srgbClr val="FFFF00"/>
                </a:solidFill>
              </a:rPr>
              <a:t>We have tendency to classify “sins of the tongue” as “lesser” sins.</a:t>
            </a:r>
            <a:endParaRPr sz="2300">
              <a:solidFill>
                <a:srgbClr val="FFFF00"/>
              </a:solidFill>
            </a:endParaRPr>
          </a:p>
          <a:p>
            <a:pPr marL="457200" lvl="0" indent="-374650" algn="l" rtl="0">
              <a:spcBef>
                <a:spcPts val="0"/>
              </a:spcBef>
              <a:spcAft>
                <a:spcPts val="0"/>
              </a:spcAft>
              <a:buClr>
                <a:srgbClr val="FFFF00"/>
              </a:buClr>
              <a:buSzPts val="2300"/>
              <a:buChar char="●"/>
            </a:pPr>
            <a:r>
              <a:rPr lang="en" sz="2300" b="1" u="sng">
                <a:solidFill>
                  <a:srgbClr val="FFFF00"/>
                </a:solidFill>
              </a:rPr>
              <a:t>1 Cor.6:9-10</a:t>
            </a:r>
            <a:r>
              <a:rPr lang="en" sz="2300">
                <a:solidFill>
                  <a:srgbClr val="FFFF00"/>
                </a:solidFill>
              </a:rPr>
              <a:t> </a:t>
            </a:r>
            <a:r>
              <a:rPr lang="en" sz="2300" i="1">
                <a:solidFill>
                  <a:schemeClr val="dk1"/>
                </a:solidFill>
              </a:rPr>
              <a:t>“Or do you not know that the unrighteous will not inherit the kingdom of God? </a:t>
            </a:r>
            <a:r>
              <a:rPr lang="en" sz="2300" i="1" u="sng">
                <a:solidFill>
                  <a:schemeClr val="dk1"/>
                </a:solidFill>
              </a:rPr>
              <a:t>Do not be deceived</a:t>
            </a:r>
            <a:r>
              <a:rPr lang="en" sz="2300" i="1">
                <a:solidFill>
                  <a:schemeClr val="dk1"/>
                </a:solidFill>
              </a:rPr>
              <a:t>; neither fornicators, nor idolaters, nor adulterers, nor effeminate, nor homosexuals, 10 nor thieves, </a:t>
            </a:r>
            <a:r>
              <a:rPr lang="en" sz="2300" i="1" u="sng">
                <a:solidFill>
                  <a:schemeClr val="dk1"/>
                </a:solidFill>
              </a:rPr>
              <a:t>nor the covetous</a:t>
            </a:r>
            <a:r>
              <a:rPr lang="en" sz="2300" i="1">
                <a:solidFill>
                  <a:schemeClr val="dk1"/>
                </a:solidFill>
              </a:rPr>
              <a:t>, nor drunkards, </a:t>
            </a:r>
            <a:r>
              <a:rPr lang="en" sz="2300" i="1" u="sng">
                <a:solidFill>
                  <a:schemeClr val="dk1"/>
                </a:solidFill>
              </a:rPr>
              <a:t>nor revilers</a:t>
            </a:r>
            <a:r>
              <a:rPr lang="en" sz="2300" i="1">
                <a:solidFill>
                  <a:schemeClr val="dk1"/>
                </a:solidFill>
              </a:rPr>
              <a:t>, nor swindlers, will inherit the kingdom of God.”</a:t>
            </a:r>
            <a:endParaRPr sz="2300" i="1">
              <a:solidFill>
                <a:schemeClr val="dk1"/>
              </a:solidFill>
            </a:endParaRPr>
          </a:p>
          <a:p>
            <a:pPr marL="457200" lvl="0" indent="-374650" algn="l" rtl="0">
              <a:spcBef>
                <a:spcPts val="0"/>
              </a:spcBef>
              <a:spcAft>
                <a:spcPts val="0"/>
              </a:spcAft>
              <a:buClr>
                <a:srgbClr val="FFFF00"/>
              </a:buClr>
              <a:buSzPts val="2300"/>
              <a:buChar char="●"/>
            </a:pPr>
            <a:r>
              <a:rPr lang="en" sz="2300" b="1" u="sng">
                <a:solidFill>
                  <a:srgbClr val="FFFF00"/>
                </a:solidFill>
              </a:rPr>
              <a:t>Gal.5:19-21</a:t>
            </a:r>
            <a:r>
              <a:rPr lang="en" sz="2300">
                <a:solidFill>
                  <a:srgbClr val="FFFF00"/>
                </a:solidFill>
              </a:rPr>
              <a:t> </a:t>
            </a:r>
            <a:r>
              <a:rPr lang="en" sz="2300" i="1">
                <a:solidFill>
                  <a:schemeClr val="dk1"/>
                </a:solidFill>
              </a:rPr>
              <a:t>“Now the deeds of the flesh are evident, which are: immorality, impurity, sensuality, 20 idolatry, sorcery, </a:t>
            </a:r>
            <a:r>
              <a:rPr lang="en" sz="2300" i="1" u="sng">
                <a:solidFill>
                  <a:schemeClr val="dk1"/>
                </a:solidFill>
              </a:rPr>
              <a:t>enmities, strife, jealousy</a:t>
            </a:r>
            <a:r>
              <a:rPr lang="en" sz="2300" i="1">
                <a:solidFill>
                  <a:schemeClr val="dk1"/>
                </a:solidFill>
              </a:rPr>
              <a:t>, outbursts of anger, </a:t>
            </a:r>
            <a:r>
              <a:rPr lang="en" sz="2300" i="1" u="sng">
                <a:solidFill>
                  <a:schemeClr val="dk1"/>
                </a:solidFill>
              </a:rPr>
              <a:t>disputes, dissensions, factions, 21 envying</a:t>
            </a:r>
            <a:r>
              <a:rPr lang="en" sz="2300" i="1">
                <a:solidFill>
                  <a:schemeClr val="dk1"/>
                </a:solidFill>
              </a:rPr>
              <a:t>, drunkenness, carousing, </a:t>
            </a:r>
            <a:r>
              <a:rPr lang="en" sz="2300" i="1" u="sng">
                <a:solidFill>
                  <a:schemeClr val="dk1"/>
                </a:solidFill>
              </a:rPr>
              <a:t>and things like these</a:t>
            </a:r>
            <a:r>
              <a:rPr lang="en" sz="2300" i="1">
                <a:solidFill>
                  <a:schemeClr val="dk1"/>
                </a:solidFill>
              </a:rPr>
              <a:t>, of which I forewarn you, just as I have forewarned you, that </a:t>
            </a:r>
            <a:r>
              <a:rPr lang="en" sz="2300" i="1" u="sng">
                <a:solidFill>
                  <a:schemeClr val="dk1"/>
                </a:solidFill>
              </a:rPr>
              <a:t>those who practice such things will not inherit the kingdom of God</a:t>
            </a:r>
            <a:r>
              <a:rPr lang="en" sz="2300" i="1">
                <a:solidFill>
                  <a:schemeClr val="dk1"/>
                </a:solidFill>
              </a:rPr>
              <a:t>.”</a:t>
            </a:r>
            <a:endParaRPr sz="2300" i="1">
              <a:solidFill>
                <a:schemeClr val="dk1"/>
              </a:solidFill>
            </a:endParaRPr>
          </a:p>
          <a:p>
            <a:pPr marL="457200" lvl="0" indent="-374650" algn="l" rtl="0">
              <a:spcBef>
                <a:spcPts val="0"/>
              </a:spcBef>
              <a:spcAft>
                <a:spcPts val="0"/>
              </a:spcAft>
              <a:buClr>
                <a:srgbClr val="00FFFF"/>
              </a:buClr>
              <a:buSzPts val="2300"/>
              <a:buChar char="●"/>
            </a:pPr>
            <a:r>
              <a:rPr lang="en" sz="2300">
                <a:solidFill>
                  <a:srgbClr val="00FFFF"/>
                </a:solidFill>
              </a:rPr>
              <a:t>God’s word is clear. An unrepentant “whisperer” will NOT be saved!</a:t>
            </a:r>
            <a:endParaRPr sz="23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244125" y="0"/>
            <a:ext cx="96387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THE DEATH PENALTY?</a:t>
            </a:r>
            <a:endParaRPr sz="5000" b="1">
              <a:solidFill>
                <a:srgbClr val="00FFFF"/>
              </a:solidFill>
            </a:endParaRPr>
          </a:p>
        </p:txBody>
      </p:sp>
      <p:sp>
        <p:nvSpPr>
          <p:cNvPr id="121" name="Google Shape;121;p24"/>
          <p:cNvSpPr txBox="1">
            <a:spLocks noGrp="1"/>
          </p:cNvSpPr>
          <p:nvPr>
            <p:ph type="subTitle" idx="1"/>
          </p:nvPr>
        </p:nvSpPr>
        <p:spPr>
          <a:xfrm>
            <a:off x="-177135" y="350200"/>
            <a:ext cx="9367910" cy="47934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dirty="0">
                <a:solidFill>
                  <a:srgbClr val="FFFF00"/>
                </a:solidFill>
              </a:rPr>
              <a:t>Do you believe we would have more, or less, gossip in this world if it was considered a capital offense, and the offender was killed?  No doubt this idea seems radical and far fetched to most people today.</a:t>
            </a:r>
            <a:endParaRPr sz="2200" dirty="0">
              <a:solidFill>
                <a:srgbClr val="FFFF00"/>
              </a:solidFill>
            </a:endParaRPr>
          </a:p>
          <a:p>
            <a:pPr marL="457200" lvl="0" indent="-368300" algn="l" rtl="0">
              <a:spcBef>
                <a:spcPts val="0"/>
              </a:spcBef>
              <a:spcAft>
                <a:spcPts val="0"/>
              </a:spcAft>
              <a:buClr>
                <a:srgbClr val="FFFF00"/>
              </a:buClr>
              <a:buSzPts val="2200"/>
              <a:buChar char="●"/>
            </a:pPr>
            <a:r>
              <a:rPr lang="en" sz="2200" b="1" u="sng" dirty="0">
                <a:solidFill>
                  <a:srgbClr val="FFFF00"/>
                </a:solidFill>
              </a:rPr>
              <a:t>Rom.1:28-32</a:t>
            </a:r>
            <a:r>
              <a:rPr lang="en" sz="2200" dirty="0">
                <a:solidFill>
                  <a:srgbClr val="FFFF00"/>
                </a:solidFill>
              </a:rPr>
              <a:t> </a:t>
            </a:r>
            <a:r>
              <a:rPr lang="en" sz="2200" i="1" dirty="0">
                <a:solidFill>
                  <a:schemeClr val="dk1"/>
                </a:solidFill>
              </a:rPr>
              <a:t>“And just as they did not see fit to acknowledge God any longer, God gave them over to a depraved mind, to do those things which are not proper, 29 being filled with all unrighteousness, wickedness, </a:t>
            </a:r>
            <a:r>
              <a:rPr lang="en" sz="2200" i="1" u="sng" dirty="0">
                <a:solidFill>
                  <a:schemeClr val="dk1"/>
                </a:solidFill>
              </a:rPr>
              <a:t>greed</a:t>
            </a:r>
            <a:r>
              <a:rPr lang="en" sz="2200" i="1" dirty="0">
                <a:solidFill>
                  <a:schemeClr val="dk1"/>
                </a:solidFill>
              </a:rPr>
              <a:t>, evil; </a:t>
            </a:r>
            <a:r>
              <a:rPr lang="en" sz="2200" i="1" u="sng" dirty="0">
                <a:solidFill>
                  <a:schemeClr val="dk1"/>
                </a:solidFill>
              </a:rPr>
              <a:t>full of envy</a:t>
            </a:r>
            <a:r>
              <a:rPr lang="en" sz="2200" i="1" dirty="0">
                <a:solidFill>
                  <a:schemeClr val="dk1"/>
                </a:solidFill>
              </a:rPr>
              <a:t>, murder, </a:t>
            </a:r>
            <a:r>
              <a:rPr lang="en" sz="2200" i="1" u="sng" dirty="0">
                <a:solidFill>
                  <a:schemeClr val="dk1"/>
                </a:solidFill>
              </a:rPr>
              <a:t>strife</a:t>
            </a:r>
            <a:r>
              <a:rPr lang="en" sz="2200" i="1" dirty="0">
                <a:solidFill>
                  <a:schemeClr val="dk1"/>
                </a:solidFill>
              </a:rPr>
              <a:t>, </a:t>
            </a:r>
            <a:r>
              <a:rPr lang="en" sz="2200" i="1" u="sng" dirty="0">
                <a:solidFill>
                  <a:schemeClr val="dk1"/>
                </a:solidFill>
              </a:rPr>
              <a:t>deceit</a:t>
            </a:r>
            <a:r>
              <a:rPr lang="en" sz="2200" i="1" dirty="0">
                <a:solidFill>
                  <a:schemeClr val="dk1"/>
                </a:solidFill>
              </a:rPr>
              <a:t>, </a:t>
            </a:r>
            <a:r>
              <a:rPr lang="en" sz="2200" i="1" u="sng" dirty="0">
                <a:solidFill>
                  <a:schemeClr val="dk1"/>
                </a:solidFill>
              </a:rPr>
              <a:t>malice</a:t>
            </a:r>
            <a:r>
              <a:rPr lang="en" sz="2200" i="1" dirty="0">
                <a:solidFill>
                  <a:schemeClr val="dk1"/>
                </a:solidFill>
              </a:rPr>
              <a:t>; </a:t>
            </a:r>
            <a:r>
              <a:rPr lang="en" sz="2200" i="1" u="sng" dirty="0">
                <a:solidFill>
                  <a:schemeClr val="dk1"/>
                </a:solidFill>
              </a:rPr>
              <a:t>they are gossips</a:t>
            </a:r>
            <a:r>
              <a:rPr lang="en" sz="2200" i="1" dirty="0">
                <a:solidFill>
                  <a:schemeClr val="dk1"/>
                </a:solidFill>
              </a:rPr>
              <a:t>, 30 </a:t>
            </a:r>
            <a:r>
              <a:rPr lang="en" sz="2200" i="1" u="sng" dirty="0">
                <a:solidFill>
                  <a:schemeClr val="dk1"/>
                </a:solidFill>
              </a:rPr>
              <a:t>slanderers</a:t>
            </a:r>
            <a:r>
              <a:rPr lang="en" sz="2200" i="1" dirty="0">
                <a:solidFill>
                  <a:schemeClr val="dk1"/>
                </a:solidFill>
              </a:rPr>
              <a:t>, haters of God, insolent, </a:t>
            </a:r>
            <a:r>
              <a:rPr lang="en" sz="2200" i="1" u="sng" dirty="0">
                <a:solidFill>
                  <a:schemeClr val="dk1"/>
                </a:solidFill>
              </a:rPr>
              <a:t>arrogant</a:t>
            </a:r>
            <a:r>
              <a:rPr lang="en" sz="2200" i="1" dirty="0">
                <a:solidFill>
                  <a:schemeClr val="dk1"/>
                </a:solidFill>
              </a:rPr>
              <a:t>, boastful, inventors of evil, disobedient to parents, 31 without understanding, </a:t>
            </a:r>
            <a:r>
              <a:rPr lang="en" sz="2200" i="1" u="sng" dirty="0">
                <a:solidFill>
                  <a:schemeClr val="dk1"/>
                </a:solidFill>
              </a:rPr>
              <a:t>untrustworthy</a:t>
            </a:r>
            <a:r>
              <a:rPr lang="en" sz="2200" i="1" dirty="0">
                <a:solidFill>
                  <a:schemeClr val="dk1"/>
                </a:solidFill>
              </a:rPr>
              <a:t>, </a:t>
            </a:r>
            <a:r>
              <a:rPr lang="en" sz="2200" i="1" u="sng" dirty="0">
                <a:solidFill>
                  <a:schemeClr val="dk1"/>
                </a:solidFill>
              </a:rPr>
              <a:t>unloving</a:t>
            </a:r>
            <a:r>
              <a:rPr lang="en" sz="2200" i="1" dirty="0">
                <a:solidFill>
                  <a:schemeClr val="dk1"/>
                </a:solidFill>
              </a:rPr>
              <a:t>, </a:t>
            </a:r>
            <a:r>
              <a:rPr lang="en" sz="2200" i="1" u="sng" dirty="0">
                <a:solidFill>
                  <a:schemeClr val="dk1"/>
                </a:solidFill>
              </a:rPr>
              <a:t>unmerciful</a:t>
            </a:r>
            <a:r>
              <a:rPr lang="en" sz="2200" i="1" dirty="0">
                <a:solidFill>
                  <a:schemeClr val="dk1"/>
                </a:solidFill>
              </a:rPr>
              <a:t>; 32 and although they know the ordinance of God, </a:t>
            </a:r>
            <a:r>
              <a:rPr lang="en" sz="2200" b="1" i="1" dirty="0">
                <a:solidFill>
                  <a:srgbClr val="00FFFF"/>
                </a:solidFill>
              </a:rPr>
              <a:t>that those who practice such things are worthy of death,</a:t>
            </a:r>
            <a:r>
              <a:rPr lang="en" sz="2200" i="1" dirty="0">
                <a:solidFill>
                  <a:schemeClr val="dk1"/>
                </a:solidFill>
              </a:rPr>
              <a:t> they not only do the same, </a:t>
            </a:r>
            <a:r>
              <a:rPr lang="en" sz="2200" i="1" u="sng" dirty="0">
                <a:solidFill>
                  <a:schemeClr val="dk1"/>
                </a:solidFill>
              </a:rPr>
              <a:t>but also give hearty approval to those who practice them</a:t>
            </a:r>
            <a:r>
              <a:rPr lang="en" sz="2200" i="1" dirty="0">
                <a:solidFill>
                  <a:schemeClr val="dk1"/>
                </a:solidFill>
              </a:rPr>
              <a:t>.”</a:t>
            </a:r>
            <a:endParaRPr sz="2200" i="1" dirty="0">
              <a:solidFill>
                <a:schemeClr val="dk1"/>
              </a:solidFill>
            </a:endParaRPr>
          </a:p>
          <a:p>
            <a:pPr marL="457200" lvl="0" indent="-368300" algn="l" rtl="0">
              <a:spcBef>
                <a:spcPts val="0"/>
              </a:spcBef>
              <a:spcAft>
                <a:spcPts val="0"/>
              </a:spcAft>
              <a:buClr>
                <a:srgbClr val="00FFFF"/>
              </a:buClr>
              <a:buSzPts val="2200"/>
              <a:buChar char="●"/>
            </a:pPr>
            <a:r>
              <a:rPr lang="en" sz="2200" dirty="0">
                <a:solidFill>
                  <a:srgbClr val="00FFFF"/>
                </a:solidFill>
              </a:rPr>
              <a:t>The wages of ALL sin, is death.</a:t>
            </a:r>
            <a:r>
              <a:rPr lang="en" sz="2200" dirty="0">
                <a:solidFill>
                  <a:schemeClr val="dk1"/>
                </a:solidFill>
              </a:rPr>
              <a:t> </a:t>
            </a:r>
            <a:r>
              <a:rPr lang="en" sz="2200" b="1" dirty="0">
                <a:solidFill>
                  <a:srgbClr val="FFFF00"/>
                </a:solidFill>
              </a:rPr>
              <a:t>(</a:t>
            </a:r>
            <a:r>
              <a:rPr lang="en" sz="2200" b="1" u="sng" dirty="0">
                <a:solidFill>
                  <a:srgbClr val="FFFF00"/>
                </a:solidFill>
              </a:rPr>
              <a:t>Rom.6:23</a:t>
            </a:r>
            <a:r>
              <a:rPr lang="en" sz="2200" b="1" dirty="0">
                <a:solidFill>
                  <a:srgbClr val="FFFF00"/>
                </a:solidFill>
              </a:rPr>
              <a:t>)</a:t>
            </a:r>
            <a:r>
              <a:rPr lang="en" sz="2200" dirty="0">
                <a:solidFill>
                  <a:schemeClr val="dk1"/>
                </a:solidFill>
              </a:rPr>
              <a:t>  </a:t>
            </a:r>
            <a:r>
              <a:rPr lang="en" sz="2200" dirty="0">
                <a:solidFill>
                  <a:srgbClr val="00FFFF"/>
                </a:solidFill>
              </a:rPr>
              <a:t>Are YOUR sins forgiven?</a:t>
            </a:r>
            <a:endParaRPr sz="22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44125" y="0"/>
            <a:ext cx="9638700" cy="549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A MASSIVE PROBLEM</a:t>
            </a:r>
            <a:endParaRPr sz="5000" b="1">
              <a:solidFill>
                <a:srgbClr val="00FFFF"/>
              </a:solidFill>
            </a:endParaRPr>
          </a:p>
        </p:txBody>
      </p:sp>
      <p:sp>
        <p:nvSpPr>
          <p:cNvPr id="61" name="Google Shape;61;p14"/>
          <p:cNvSpPr txBox="1">
            <a:spLocks noGrp="1"/>
          </p:cNvSpPr>
          <p:nvPr>
            <p:ph type="subTitle" idx="1"/>
          </p:nvPr>
        </p:nvSpPr>
        <p:spPr>
          <a:xfrm>
            <a:off x="-151525" y="353250"/>
            <a:ext cx="9378900" cy="47904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dirty="0">
                <a:solidFill>
                  <a:srgbClr val="FFFF00"/>
                </a:solidFill>
              </a:rPr>
              <a:t>Gossip being a problem, even among the people of God, is nothing new.  The apostle Paul had to deal with his critics who spoke behind his back:</a:t>
            </a:r>
            <a:r>
              <a:rPr lang="en" sz="2200" dirty="0">
                <a:solidFill>
                  <a:schemeClr val="dk1"/>
                </a:solidFill>
              </a:rPr>
              <a:t> </a:t>
            </a:r>
            <a:r>
              <a:rPr lang="en" sz="2200" i="1" dirty="0">
                <a:solidFill>
                  <a:schemeClr val="dk1"/>
                </a:solidFill>
              </a:rPr>
              <a:t>“as we are </a:t>
            </a:r>
            <a:r>
              <a:rPr lang="en" sz="2200" i="1" u="sng" dirty="0">
                <a:solidFill>
                  <a:schemeClr val="dk1"/>
                </a:solidFill>
              </a:rPr>
              <a:t>slanderously reported</a:t>
            </a:r>
            <a:r>
              <a:rPr lang="en" sz="2200" i="1" dirty="0">
                <a:solidFill>
                  <a:schemeClr val="dk1"/>
                </a:solidFill>
              </a:rPr>
              <a:t> and as </a:t>
            </a:r>
            <a:r>
              <a:rPr lang="en" sz="2200" i="1" u="sng" dirty="0">
                <a:solidFill>
                  <a:schemeClr val="dk1"/>
                </a:solidFill>
              </a:rPr>
              <a:t>some claim</a:t>
            </a:r>
            <a:r>
              <a:rPr lang="en" sz="2200" i="1" dirty="0">
                <a:solidFill>
                  <a:schemeClr val="dk1"/>
                </a:solidFill>
              </a:rPr>
              <a:t> that we say”</a:t>
            </a:r>
            <a:r>
              <a:rPr lang="en" sz="2200" dirty="0">
                <a:solidFill>
                  <a:schemeClr val="dk1"/>
                </a:solidFill>
              </a:rPr>
              <a:t> </a:t>
            </a:r>
            <a:r>
              <a:rPr lang="en" sz="2200" b="1" dirty="0">
                <a:solidFill>
                  <a:srgbClr val="FFFF00"/>
                </a:solidFill>
              </a:rPr>
              <a:t>(</a:t>
            </a:r>
            <a:r>
              <a:rPr lang="en" sz="2200" b="1" u="sng" dirty="0">
                <a:solidFill>
                  <a:srgbClr val="FFFF00"/>
                </a:solidFill>
              </a:rPr>
              <a:t>Rom.3:8</a:t>
            </a:r>
            <a:r>
              <a:rPr lang="en" sz="2200" b="1" dirty="0">
                <a:solidFill>
                  <a:srgbClr val="FFFF00"/>
                </a:solidFill>
              </a:rPr>
              <a:t>)</a:t>
            </a:r>
            <a:r>
              <a:rPr lang="en" sz="2200" dirty="0">
                <a:solidFill>
                  <a:srgbClr val="FFFF00"/>
                </a:solidFill>
              </a:rPr>
              <a:t>.  The apostle John was being slandered by Diotrophes: </a:t>
            </a:r>
            <a:r>
              <a:rPr lang="en" sz="2200" dirty="0">
                <a:solidFill>
                  <a:schemeClr val="dk1"/>
                </a:solidFill>
              </a:rPr>
              <a:t> </a:t>
            </a:r>
            <a:r>
              <a:rPr lang="en" sz="2200" i="1" dirty="0">
                <a:solidFill>
                  <a:schemeClr val="dk1"/>
                </a:solidFill>
              </a:rPr>
              <a:t>“</a:t>
            </a:r>
            <a:r>
              <a:rPr lang="en" sz="2200" i="1" u="sng" dirty="0">
                <a:solidFill>
                  <a:schemeClr val="dk1"/>
                </a:solidFill>
              </a:rPr>
              <a:t>unjustly accusing us</a:t>
            </a:r>
            <a:r>
              <a:rPr lang="en" sz="2200" i="1" dirty="0">
                <a:solidFill>
                  <a:schemeClr val="dk1"/>
                </a:solidFill>
              </a:rPr>
              <a:t> with wicked words”</a:t>
            </a:r>
            <a:r>
              <a:rPr lang="en" sz="2200" dirty="0">
                <a:solidFill>
                  <a:schemeClr val="dk1"/>
                </a:solidFill>
              </a:rPr>
              <a:t> </a:t>
            </a:r>
            <a:r>
              <a:rPr lang="en" sz="2200" b="1" dirty="0">
                <a:solidFill>
                  <a:srgbClr val="FFFF00"/>
                </a:solidFill>
              </a:rPr>
              <a:t>(</a:t>
            </a:r>
            <a:r>
              <a:rPr lang="en" sz="2200" b="1" u="sng" dirty="0">
                <a:solidFill>
                  <a:srgbClr val="FFFF00"/>
                </a:solidFill>
              </a:rPr>
              <a:t>3 Jn.10</a:t>
            </a:r>
            <a:r>
              <a:rPr lang="en" sz="2200" b="1" dirty="0">
                <a:solidFill>
                  <a:srgbClr val="FFFF00"/>
                </a:solidFill>
              </a:rPr>
              <a:t>)</a:t>
            </a:r>
            <a:r>
              <a:rPr lang="en" sz="2200" dirty="0">
                <a:solidFill>
                  <a:schemeClr val="dk1"/>
                </a:solidFill>
              </a:rPr>
              <a:t>.</a:t>
            </a:r>
            <a:endParaRPr sz="2200" dirty="0">
              <a:solidFill>
                <a:schemeClr val="dk1"/>
              </a:solidFill>
            </a:endParaRPr>
          </a:p>
          <a:p>
            <a:pPr marL="457200" lvl="0" indent="-368300" algn="l" rtl="0">
              <a:spcBef>
                <a:spcPts val="0"/>
              </a:spcBef>
              <a:spcAft>
                <a:spcPts val="0"/>
              </a:spcAft>
              <a:buClr>
                <a:schemeClr val="dk1"/>
              </a:buClr>
              <a:buSzPts val="2200"/>
              <a:buChar char="●"/>
            </a:pPr>
            <a:r>
              <a:rPr lang="en" sz="2200" dirty="0">
                <a:solidFill>
                  <a:schemeClr val="dk1"/>
                </a:solidFill>
              </a:rPr>
              <a:t>Merriam Webster defines gossip as “casual, often sensational conversation or reports about other people's private lives - distinct from productive communication because it typically involves discussing someone's personal affairs behind their back, frequently sharing unconfirmed information, rumors, or potentially unkind details.”</a:t>
            </a:r>
            <a:endParaRPr sz="2200" dirty="0">
              <a:solidFill>
                <a:schemeClr val="dk1"/>
              </a:solidFill>
            </a:endParaRPr>
          </a:p>
          <a:p>
            <a:pPr marL="457200" lvl="0" indent="-368300" algn="l" rtl="0">
              <a:spcBef>
                <a:spcPts val="0"/>
              </a:spcBef>
              <a:spcAft>
                <a:spcPts val="0"/>
              </a:spcAft>
              <a:buClr>
                <a:srgbClr val="00FFFF"/>
              </a:buClr>
              <a:buSzPts val="2200"/>
              <a:buChar char="●"/>
            </a:pPr>
            <a:r>
              <a:rPr lang="en" sz="2200" dirty="0">
                <a:solidFill>
                  <a:srgbClr val="00FFFF"/>
                </a:solidFill>
              </a:rPr>
              <a:t>Just because what you say is TRUE, does NOT mean it’s not gossip!</a:t>
            </a:r>
            <a:endParaRPr sz="2200" dirty="0">
              <a:solidFill>
                <a:srgbClr val="00FFFF"/>
              </a:solidFill>
            </a:endParaRPr>
          </a:p>
          <a:p>
            <a:pPr marL="457200" lvl="0" indent="-368300" algn="l" rtl="0">
              <a:spcBef>
                <a:spcPts val="0"/>
              </a:spcBef>
              <a:spcAft>
                <a:spcPts val="0"/>
              </a:spcAft>
              <a:buClr>
                <a:srgbClr val="FFFF00"/>
              </a:buClr>
              <a:buSzPts val="2200"/>
              <a:buChar char="●"/>
            </a:pPr>
            <a:r>
              <a:rPr lang="en" sz="2200" dirty="0">
                <a:solidFill>
                  <a:srgbClr val="FFFF00"/>
                </a:solidFill>
              </a:rPr>
              <a:t>Usually, we KNOW what it is when we are doing it, or when we are hearing it.  Let’s not be naive.  In scripture gossip is closely linked with the sins of slander, reviling, and maligning (which are more public). </a:t>
            </a:r>
            <a:r>
              <a:rPr lang="en" sz="2200" dirty="0">
                <a:solidFill>
                  <a:schemeClr val="dk1"/>
                </a:solidFill>
              </a:rPr>
              <a:t> </a:t>
            </a:r>
            <a:endParaRPr sz="22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244125" y="0"/>
            <a:ext cx="9638700" cy="549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WHY DOES GOSSIP EXIST?</a:t>
            </a:r>
            <a:endParaRPr sz="5000" b="1">
              <a:solidFill>
                <a:srgbClr val="00FFFF"/>
              </a:solidFill>
            </a:endParaRPr>
          </a:p>
        </p:txBody>
      </p:sp>
      <p:sp>
        <p:nvSpPr>
          <p:cNvPr id="67" name="Google Shape;67;p15"/>
          <p:cNvSpPr txBox="1">
            <a:spLocks noGrp="1"/>
          </p:cNvSpPr>
          <p:nvPr>
            <p:ph type="subTitle" idx="1"/>
          </p:nvPr>
        </p:nvSpPr>
        <p:spPr>
          <a:xfrm>
            <a:off x="-151525" y="365425"/>
            <a:ext cx="9378900" cy="4778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dirty="0">
                <a:solidFill>
                  <a:srgbClr val="FFFF00"/>
                </a:solidFill>
              </a:rPr>
              <a:t>Because knowing a “secret” gives one a sense of power or importance.  It is so enticing, so “delicious” to have salacious details about a person that they don’t want others to know. </a:t>
            </a:r>
            <a:r>
              <a:rPr lang="en" sz="2200" dirty="0">
                <a:solidFill>
                  <a:schemeClr val="dk1"/>
                </a:solidFill>
              </a:rPr>
              <a:t> </a:t>
            </a:r>
            <a:r>
              <a:rPr lang="en" sz="2200" b="1" u="sng" dirty="0">
                <a:solidFill>
                  <a:srgbClr val="FFFF00"/>
                </a:solidFill>
              </a:rPr>
              <a:t>Prov.18:8</a:t>
            </a:r>
            <a:r>
              <a:rPr lang="en" sz="2200" dirty="0">
                <a:solidFill>
                  <a:schemeClr val="dk1"/>
                </a:solidFill>
              </a:rPr>
              <a:t> </a:t>
            </a:r>
            <a:r>
              <a:rPr lang="en" sz="2200" i="1" dirty="0">
                <a:solidFill>
                  <a:schemeClr val="dk1"/>
                </a:solidFill>
              </a:rPr>
              <a:t>“The words of a whisperer are </a:t>
            </a:r>
            <a:r>
              <a:rPr lang="en" sz="2200" i="1" u="sng" dirty="0">
                <a:solidFill>
                  <a:schemeClr val="dk1"/>
                </a:solidFill>
              </a:rPr>
              <a:t>like dainty morsels</a:t>
            </a:r>
            <a:r>
              <a:rPr lang="en" sz="2200" i="1" dirty="0">
                <a:solidFill>
                  <a:schemeClr val="dk1"/>
                </a:solidFill>
              </a:rPr>
              <a:t>, and they go down into the innermost parts of the body.”</a:t>
            </a:r>
            <a:endParaRPr sz="2200" i="1" dirty="0">
              <a:solidFill>
                <a:schemeClr val="dk1"/>
              </a:solidFill>
            </a:endParaRPr>
          </a:p>
          <a:p>
            <a:pPr marL="457200" lvl="0" indent="-368300" algn="l" rtl="0">
              <a:spcBef>
                <a:spcPts val="0"/>
              </a:spcBef>
              <a:spcAft>
                <a:spcPts val="0"/>
              </a:spcAft>
              <a:buClr>
                <a:srgbClr val="00FFFF"/>
              </a:buClr>
              <a:buSzPts val="2200"/>
              <a:buChar char="●"/>
            </a:pPr>
            <a:r>
              <a:rPr lang="en" sz="2200" dirty="0">
                <a:solidFill>
                  <a:srgbClr val="00FFFF"/>
                </a:solidFill>
              </a:rPr>
              <a:t>Motives of </a:t>
            </a:r>
            <a:r>
              <a:rPr lang="en" sz="2200" u="sng" dirty="0">
                <a:solidFill>
                  <a:srgbClr val="00FFFF"/>
                </a:solidFill>
              </a:rPr>
              <a:t>the one gossiping</a:t>
            </a:r>
            <a:r>
              <a:rPr lang="en" sz="2200" dirty="0">
                <a:solidFill>
                  <a:srgbClr val="00FFFF"/>
                </a:solidFill>
              </a:rPr>
              <a:t> include:  </a:t>
            </a:r>
            <a:r>
              <a:rPr lang="en" sz="2200" u="sng" dirty="0">
                <a:solidFill>
                  <a:srgbClr val="00FFFF"/>
                </a:solidFill>
              </a:rPr>
              <a:t>Pride</a:t>
            </a:r>
            <a:r>
              <a:rPr lang="en" sz="2200" dirty="0">
                <a:solidFill>
                  <a:srgbClr val="00FFFF"/>
                </a:solidFill>
              </a:rPr>
              <a:t> - Look how many more “friends” I have if I am the source of such tasty information.  </a:t>
            </a:r>
            <a:r>
              <a:rPr lang="en" sz="2200" u="sng" dirty="0">
                <a:solidFill>
                  <a:srgbClr val="00FFFF"/>
                </a:solidFill>
              </a:rPr>
              <a:t>Envy</a:t>
            </a:r>
            <a:r>
              <a:rPr lang="en" sz="2200" dirty="0">
                <a:solidFill>
                  <a:srgbClr val="00FFFF"/>
                </a:solidFill>
              </a:rPr>
              <a:t> - We are jealous of another’s success and popularity, we want them to be humbled, and so we want to take them down in any way that we can. </a:t>
            </a:r>
            <a:r>
              <a:rPr lang="en" sz="2200" u="sng" dirty="0">
                <a:solidFill>
                  <a:srgbClr val="00FFFF"/>
                </a:solidFill>
              </a:rPr>
              <a:t>Bitterness</a:t>
            </a:r>
            <a:r>
              <a:rPr lang="en" sz="2200" dirty="0">
                <a:solidFill>
                  <a:srgbClr val="00FFFF"/>
                </a:solidFill>
              </a:rPr>
              <a:t> - Perhaps they once hurt us, so now we want to hurt them back.  </a:t>
            </a:r>
            <a:r>
              <a:rPr lang="en" sz="2200" u="sng" dirty="0">
                <a:solidFill>
                  <a:srgbClr val="00FFFF"/>
                </a:solidFill>
              </a:rPr>
              <a:t>Laziness</a:t>
            </a:r>
            <a:r>
              <a:rPr lang="en" sz="2200" dirty="0">
                <a:solidFill>
                  <a:srgbClr val="00FFFF"/>
                </a:solidFill>
              </a:rPr>
              <a:t> - we are bored, a </a:t>
            </a:r>
            <a:r>
              <a:rPr lang="en" sz="2200" i="1" dirty="0">
                <a:solidFill>
                  <a:schemeClr val="dk1"/>
                </a:solidFill>
              </a:rPr>
              <a:t>“busybody”</a:t>
            </a:r>
            <a:r>
              <a:rPr lang="en" sz="2200" dirty="0">
                <a:solidFill>
                  <a:srgbClr val="00FFFF"/>
                </a:solidFill>
              </a:rPr>
              <a:t>, and have nothing else to say/do.  </a:t>
            </a:r>
            <a:r>
              <a:rPr lang="en" sz="2200" u="sng" dirty="0">
                <a:solidFill>
                  <a:srgbClr val="00FFFF"/>
                </a:solidFill>
              </a:rPr>
              <a:t>Greed</a:t>
            </a:r>
            <a:r>
              <a:rPr lang="en" sz="2200" dirty="0">
                <a:solidFill>
                  <a:srgbClr val="00FFFF"/>
                </a:solidFill>
              </a:rPr>
              <a:t> - There is something we can gain from their fall.</a:t>
            </a:r>
            <a:endParaRPr sz="2200" dirty="0">
              <a:solidFill>
                <a:srgbClr val="00FFFF"/>
              </a:solidFill>
            </a:endParaRPr>
          </a:p>
          <a:p>
            <a:pPr marL="457200" lvl="0" indent="-368300" algn="l" rtl="0">
              <a:spcBef>
                <a:spcPts val="0"/>
              </a:spcBef>
              <a:spcAft>
                <a:spcPts val="0"/>
              </a:spcAft>
              <a:buClr>
                <a:srgbClr val="FFFF00"/>
              </a:buClr>
              <a:buSzPts val="2200"/>
              <a:buChar char="●"/>
            </a:pPr>
            <a:r>
              <a:rPr lang="en" sz="2200" dirty="0">
                <a:solidFill>
                  <a:srgbClr val="FFFF00"/>
                </a:solidFill>
              </a:rPr>
              <a:t>Motives of </a:t>
            </a:r>
            <a:r>
              <a:rPr lang="en" sz="2200" u="sng" dirty="0">
                <a:solidFill>
                  <a:srgbClr val="FFFF00"/>
                </a:solidFill>
              </a:rPr>
              <a:t>the listener</a:t>
            </a:r>
            <a:r>
              <a:rPr lang="en" sz="2200" dirty="0">
                <a:solidFill>
                  <a:srgbClr val="FFFF00"/>
                </a:solidFill>
              </a:rPr>
              <a:t> include: </a:t>
            </a:r>
            <a:r>
              <a:rPr lang="en" sz="2200" u="sng" dirty="0">
                <a:solidFill>
                  <a:srgbClr val="FFFF00"/>
                </a:solidFill>
              </a:rPr>
              <a:t>Wanting to ingratiate</a:t>
            </a:r>
            <a:r>
              <a:rPr lang="en" sz="2200" dirty="0">
                <a:solidFill>
                  <a:srgbClr val="FFFF00"/>
                </a:solidFill>
              </a:rPr>
              <a:t> our self to the teller.  </a:t>
            </a:r>
            <a:r>
              <a:rPr lang="en" sz="2200" u="sng" dirty="0">
                <a:solidFill>
                  <a:srgbClr val="FFFF00"/>
                </a:solidFill>
              </a:rPr>
              <a:t>Curiosity</a:t>
            </a:r>
            <a:r>
              <a:rPr lang="en" sz="2200" dirty="0">
                <a:solidFill>
                  <a:srgbClr val="FFFF00"/>
                </a:solidFill>
              </a:rPr>
              <a:t> - We seek new information.  Or the above motives. </a:t>
            </a:r>
            <a:endParaRPr sz="22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244125" y="0"/>
            <a:ext cx="9638700" cy="502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HOW GOD FEELS ABOUT IT</a:t>
            </a:r>
            <a:endParaRPr sz="5000" b="1">
              <a:solidFill>
                <a:srgbClr val="00FFFF"/>
              </a:solidFill>
            </a:endParaRPr>
          </a:p>
        </p:txBody>
      </p:sp>
      <p:sp>
        <p:nvSpPr>
          <p:cNvPr id="73" name="Google Shape;73;p16"/>
          <p:cNvSpPr txBox="1">
            <a:spLocks noGrp="1"/>
          </p:cNvSpPr>
          <p:nvPr>
            <p:ph type="subTitle" idx="1"/>
          </p:nvPr>
        </p:nvSpPr>
        <p:spPr>
          <a:xfrm>
            <a:off x="-151525" y="350200"/>
            <a:ext cx="9342300" cy="4793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dirty="0">
                <a:solidFill>
                  <a:srgbClr val="FFFF00"/>
                </a:solidFill>
              </a:rPr>
              <a:t>We do not have time to examine all the passages about gossip, but …</a:t>
            </a:r>
            <a:endParaRPr sz="2200" dirty="0">
              <a:solidFill>
                <a:srgbClr val="FFFF00"/>
              </a:solidFill>
            </a:endParaRPr>
          </a:p>
          <a:p>
            <a:pPr marL="457200" lvl="0" indent="-368300" algn="l" rtl="0">
              <a:spcBef>
                <a:spcPts val="0"/>
              </a:spcBef>
              <a:spcAft>
                <a:spcPts val="0"/>
              </a:spcAft>
              <a:buClr>
                <a:srgbClr val="00FFFF"/>
              </a:buClr>
              <a:buSzPts val="2200"/>
              <a:buChar char="●"/>
            </a:pPr>
            <a:r>
              <a:rPr lang="en" sz="2200" dirty="0">
                <a:solidFill>
                  <a:srgbClr val="00FFFF"/>
                </a:solidFill>
              </a:rPr>
              <a:t>It was written into the Law of Moses.  </a:t>
            </a:r>
            <a:r>
              <a:rPr lang="en" sz="2200" b="1" u="sng" dirty="0">
                <a:solidFill>
                  <a:srgbClr val="FFFF00"/>
                </a:solidFill>
              </a:rPr>
              <a:t>Lev.19:16</a:t>
            </a:r>
            <a:r>
              <a:rPr lang="en" sz="2200" dirty="0">
                <a:solidFill>
                  <a:schemeClr val="dk1"/>
                </a:solidFill>
              </a:rPr>
              <a:t> </a:t>
            </a:r>
            <a:r>
              <a:rPr lang="en" sz="2200" i="1" dirty="0">
                <a:solidFill>
                  <a:schemeClr val="dk1"/>
                </a:solidFill>
              </a:rPr>
              <a:t>“You shall not go about as a slanderer among your people, and you are not to act against the life of your neighbor; I am the Lord.”</a:t>
            </a:r>
            <a:endParaRPr sz="2200" i="1" dirty="0">
              <a:solidFill>
                <a:schemeClr val="dk1"/>
              </a:solidFill>
            </a:endParaRPr>
          </a:p>
          <a:p>
            <a:pPr marL="457200" lvl="0" indent="-368300" algn="l" rtl="0">
              <a:spcBef>
                <a:spcPts val="0"/>
              </a:spcBef>
              <a:spcAft>
                <a:spcPts val="0"/>
              </a:spcAft>
              <a:buClr>
                <a:srgbClr val="00FFFF"/>
              </a:buClr>
              <a:buSzPts val="2200"/>
              <a:buChar char="●"/>
            </a:pPr>
            <a:r>
              <a:rPr lang="en" sz="2200" dirty="0">
                <a:solidFill>
                  <a:srgbClr val="00FFFF"/>
                </a:solidFill>
              </a:rPr>
              <a:t>It is emphasized repeatedly in</a:t>
            </a:r>
            <a:r>
              <a:rPr lang="en" sz="2200" dirty="0">
                <a:solidFill>
                  <a:schemeClr val="dk1"/>
                </a:solidFill>
              </a:rPr>
              <a:t> </a:t>
            </a:r>
            <a:r>
              <a:rPr lang="en" sz="2200" b="1" dirty="0">
                <a:solidFill>
                  <a:srgbClr val="FFFF00"/>
                </a:solidFill>
              </a:rPr>
              <a:t>Proverbs</a:t>
            </a:r>
            <a:r>
              <a:rPr lang="en" sz="2200" dirty="0">
                <a:solidFill>
                  <a:schemeClr val="dk1"/>
                </a:solidFill>
              </a:rPr>
              <a:t>.  </a:t>
            </a:r>
            <a:r>
              <a:rPr lang="en" sz="2200" i="1" dirty="0">
                <a:solidFill>
                  <a:schemeClr val="dk1"/>
                </a:solidFill>
              </a:rPr>
              <a:t>“He who conceals hatred has lying lips, and </a:t>
            </a:r>
            <a:r>
              <a:rPr lang="en" sz="2200" i="1" u="sng" dirty="0">
                <a:solidFill>
                  <a:schemeClr val="dk1"/>
                </a:solidFill>
              </a:rPr>
              <a:t>he who spreads slander</a:t>
            </a:r>
            <a:r>
              <a:rPr lang="en" sz="2200" i="1" dirty="0">
                <a:solidFill>
                  <a:schemeClr val="dk1"/>
                </a:solidFill>
              </a:rPr>
              <a:t> is a fool.” </a:t>
            </a:r>
            <a:r>
              <a:rPr lang="en" sz="2200" b="1" dirty="0">
                <a:solidFill>
                  <a:srgbClr val="FFFF00"/>
                </a:solidFill>
              </a:rPr>
              <a:t>(</a:t>
            </a:r>
            <a:r>
              <a:rPr lang="en" sz="2200" b="1" u="sng" dirty="0">
                <a:solidFill>
                  <a:srgbClr val="FFFF00"/>
                </a:solidFill>
              </a:rPr>
              <a:t>10:18</a:t>
            </a:r>
            <a:r>
              <a:rPr lang="en" sz="2200" b="1" dirty="0">
                <a:solidFill>
                  <a:srgbClr val="FFFF00"/>
                </a:solidFill>
              </a:rPr>
              <a:t>)</a:t>
            </a:r>
            <a:r>
              <a:rPr lang="en" sz="2200" dirty="0">
                <a:solidFill>
                  <a:schemeClr val="dk1"/>
                </a:solidFill>
              </a:rPr>
              <a:t> </a:t>
            </a:r>
            <a:r>
              <a:rPr lang="en" sz="2200" i="1" dirty="0">
                <a:solidFill>
                  <a:schemeClr val="dk1"/>
                </a:solidFill>
              </a:rPr>
              <a:t>“He who goes about as </a:t>
            </a:r>
            <a:r>
              <a:rPr lang="en" sz="2200" i="1" u="sng" dirty="0">
                <a:solidFill>
                  <a:schemeClr val="dk1"/>
                </a:solidFill>
              </a:rPr>
              <a:t>a talebearer reveals secrets</a:t>
            </a:r>
            <a:r>
              <a:rPr lang="en" sz="2200" i="1" dirty="0">
                <a:solidFill>
                  <a:schemeClr val="dk1"/>
                </a:solidFill>
              </a:rPr>
              <a:t>, but he who is trustworthy conceals a matter.”</a:t>
            </a:r>
            <a:r>
              <a:rPr lang="en" sz="2200" dirty="0">
                <a:solidFill>
                  <a:schemeClr val="dk1"/>
                </a:solidFill>
              </a:rPr>
              <a:t> </a:t>
            </a:r>
            <a:r>
              <a:rPr lang="en" sz="2200" b="1" dirty="0">
                <a:solidFill>
                  <a:srgbClr val="FFFF00"/>
                </a:solidFill>
              </a:rPr>
              <a:t>(</a:t>
            </a:r>
            <a:r>
              <a:rPr lang="en" sz="2200" b="1" u="sng" dirty="0">
                <a:solidFill>
                  <a:srgbClr val="FFFF00"/>
                </a:solidFill>
              </a:rPr>
              <a:t>11:13</a:t>
            </a:r>
            <a:r>
              <a:rPr lang="en" sz="2200" b="1" dirty="0">
                <a:solidFill>
                  <a:srgbClr val="FFFF00"/>
                </a:solidFill>
              </a:rPr>
              <a:t>) </a:t>
            </a:r>
            <a:r>
              <a:rPr lang="en" sz="2200" i="1" dirty="0">
                <a:solidFill>
                  <a:schemeClr val="dk1"/>
                </a:solidFill>
              </a:rPr>
              <a:t>“A perverse man spreads strife, and </a:t>
            </a:r>
            <a:r>
              <a:rPr lang="en" sz="2200" i="1" u="sng" dirty="0">
                <a:solidFill>
                  <a:schemeClr val="dk1"/>
                </a:solidFill>
              </a:rPr>
              <a:t>a slanderer separates intimate friends</a:t>
            </a:r>
            <a:r>
              <a:rPr lang="en" sz="2200" i="1" dirty="0">
                <a:solidFill>
                  <a:schemeClr val="dk1"/>
                </a:solidFill>
              </a:rPr>
              <a:t>.”</a:t>
            </a:r>
            <a:r>
              <a:rPr lang="en" sz="2200" dirty="0">
                <a:solidFill>
                  <a:schemeClr val="dk1"/>
                </a:solidFill>
              </a:rPr>
              <a:t> </a:t>
            </a:r>
            <a:r>
              <a:rPr lang="en" sz="2200" b="1" dirty="0">
                <a:solidFill>
                  <a:srgbClr val="FFFF00"/>
                </a:solidFill>
              </a:rPr>
              <a:t>(</a:t>
            </a:r>
            <a:r>
              <a:rPr lang="en" sz="2200" b="1" u="sng" dirty="0">
                <a:solidFill>
                  <a:srgbClr val="FFFF00"/>
                </a:solidFill>
              </a:rPr>
              <a:t>16:28</a:t>
            </a:r>
            <a:r>
              <a:rPr lang="en" sz="2200" b="1" dirty="0">
                <a:solidFill>
                  <a:srgbClr val="FFFF00"/>
                </a:solidFill>
              </a:rPr>
              <a:t>)</a:t>
            </a:r>
            <a:endParaRPr sz="2200" b="1" dirty="0">
              <a:solidFill>
                <a:srgbClr val="FFFF00"/>
              </a:solidFill>
            </a:endParaRPr>
          </a:p>
          <a:p>
            <a:pPr marL="457200" lvl="0" indent="-368300" algn="l" rtl="0">
              <a:spcBef>
                <a:spcPts val="0"/>
              </a:spcBef>
              <a:spcAft>
                <a:spcPts val="0"/>
              </a:spcAft>
              <a:buClr>
                <a:srgbClr val="00FFFF"/>
              </a:buClr>
              <a:buSzPts val="2200"/>
              <a:buChar char="●"/>
            </a:pPr>
            <a:r>
              <a:rPr lang="en" sz="2200" dirty="0">
                <a:solidFill>
                  <a:srgbClr val="00FFFF"/>
                </a:solidFill>
              </a:rPr>
              <a:t>It was prophesied that it would permeate society.</a:t>
            </a:r>
            <a:r>
              <a:rPr lang="en" sz="2200" dirty="0">
                <a:solidFill>
                  <a:schemeClr val="dk1"/>
                </a:solidFill>
              </a:rPr>
              <a:t>  </a:t>
            </a:r>
            <a:r>
              <a:rPr lang="en" sz="2200" b="1" u="sng" dirty="0">
                <a:solidFill>
                  <a:srgbClr val="FFFF00"/>
                </a:solidFill>
              </a:rPr>
              <a:t>2 Tim.3:1-3</a:t>
            </a:r>
            <a:r>
              <a:rPr lang="en" sz="2200" dirty="0">
                <a:solidFill>
                  <a:schemeClr val="dk1"/>
                </a:solidFill>
              </a:rPr>
              <a:t> </a:t>
            </a:r>
            <a:r>
              <a:rPr lang="en" sz="2200" i="1" dirty="0">
                <a:solidFill>
                  <a:schemeClr val="dk1"/>
                </a:solidFill>
              </a:rPr>
              <a:t>“But realize this, that in the last days difficult times will come. 2 For men will be lovers of self, lovers of money, boastful, </a:t>
            </a:r>
            <a:r>
              <a:rPr lang="en" sz="2200" i="1" u="sng" dirty="0">
                <a:solidFill>
                  <a:schemeClr val="dk1"/>
                </a:solidFill>
              </a:rPr>
              <a:t>arrogant</a:t>
            </a:r>
            <a:r>
              <a:rPr lang="en" sz="2200" i="1" dirty="0">
                <a:solidFill>
                  <a:schemeClr val="dk1"/>
                </a:solidFill>
              </a:rPr>
              <a:t>, </a:t>
            </a:r>
            <a:r>
              <a:rPr lang="en" sz="2200" i="1" u="sng" dirty="0">
                <a:solidFill>
                  <a:schemeClr val="dk1"/>
                </a:solidFill>
              </a:rPr>
              <a:t>revilers</a:t>
            </a:r>
            <a:r>
              <a:rPr lang="en" sz="2200" i="1" dirty="0">
                <a:solidFill>
                  <a:schemeClr val="dk1"/>
                </a:solidFill>
              </a:rPr>
              <a:t>, disobedient to parents, ungrateful, unholy, 3 </a:t>
            </a:r>
            <a:r>
              <a:rPr lang="en" sz="2200" i="1" u="sng" dirty="0">
                <a:solidFill>
                  <a:schemeClr val="dk1"/>
                </a:solidFill>
              </a:rPr>
              <a:t>unloving</a:t>
            </a:r>
            <a:r>
              <a:rPr lang="en" sz="2200" i="1" dirty="0">
                <a:solidFill>
                  <a:schemeClr val="dk1"/>
                </a:solidFill>
              </a:rPr>
              <a:t>, </a:t>
            </a:r>
            <a:r>
              <a:rPr lang="en" sz="2200" i="1" u="sng" dirty="0">
                <a:solidFill>
                  <a:schemeClr val="dk1"/>
                </a:solidFill>
              </a:rPr>
              <a:t>irreconcilable</a:t>
            </a:r>
            <a:r>
              <a:rPr lang="en" sz="2200" i="1" dirty="0">
                <a:solidFill>
                  <a:schemeClr val="dk1"/>
                </a:solidFill>
              </a:rPr>
              <a:t>, </a:t>
            </a:r>
            <a:r>
              <a:rPr lang="en" sz="2200" i="1" u="sng" dirty="0">
                <a:solidFill>
                  <a:schemeClr val="dk1"/>
                </a:solidFill>
              </a:rPr>
              <a:t>malicious gossips</a:t>
            </a:r>
            <a:r>
              <a:rPr lang="en" sz="2200" i="1" dirty="0">
                <a:solidFill>
                  <a:schemeClr val="dk1"/>
                </a:solidFill>
              </a:rPr>
              <a:t>, without self-control, brutal, haters of good,”</a:t>
            </a:r>
            <a:endParaRPr sz="22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244125" y="0"/>
            <a:ext cx="9638700" cy="549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IT </a:t>
            </a:r>
            <a:r>
              <a:rPr lang="en" sz="5000" b="1" u="sng">
                <a:solidFill>
                  <a:srgbClr val="00FFFF"/>
                </a:solidFill>
              </a:rPr>
              <a:t>IS</a:t>
            </a:r>
            <a:r>
              <a:rPr lang="en" sz="5000" b="1">
                <a:solidFill>
                  <a:srgbClr val="00FFFF"/>
                </a:solidFill>
              </a:rPr>
              <a:t> IN THE LORD’S CHURCH</a:t>
            </a:r>
            <a:endParaRPr sz="5000" b="1">
              <a:solidFill>
                <a:srgbClr val="00FFFF"/>
              </a:solidFill>
            </a:endParaRPr>
          </a:p>
        </p:txBody>
      </p:sp>
      <p:sp>
        <p:nvSpPr>
          <p:cNvPr id="79" name="Google Shape;79;p17"/>
          <p:cNvSpPr txBox="1">
            <a:spLocks noGrp="1"/>
          </p:cNvSpPr>
          <p:nvPr>
            <p:ph type="subTitle" idx="1"/>
          </p:nvPr>
        </p:nvSpPr>
        <p:spPr>
          <a:xfrm>
            <a:off x="-151525" y="549900"/>
            <a:ext cx="9378900" cy="45936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b="1" u="sng" dirty="0">
                <a:solidFill>
                  <a:srgbClr val="FFFF00"/>
                </a:solidFill>
              </a:rPr>
              <a:t>1 Cor.3:3</a:t>
            </a:r>
            <a:r>
              <a:rPr lang="en" sz="2200" dirty="0">
                <a:solidFill>
                  <a:schemeClr val="dk1"/>
                </a:solidFill>
              </a:rPr>
              <a:t> </a:t>
            </a:r>
            <a:r>
              <a:rPr lang="en" sz="2200" i="1" dirty="0">
                <a:solidFill>
                  <a:schemeClr val="dk1"/>
                </a:solidFill>
              </a:rPr>
              <a:t>“for you are still carnal. For where there are </a:t>
            </a:r>
            <a:r>
              <a:rPr lang="en" sz="2200" i="1" u="sng" dirty="0">
                <a:solidFill>
                  <a:schemeClr val="dk1"/>
                </a:solidFill>
              </a:rPr>
              <a:t>envy, strife, and divisions among you</a:t>
            </a:r>
            <a:r>
              <a:rPr lang="en" sz="2200" i="1" dirty="0">
                <a:solidFill>
                  <a:schemeClr val="dk1"/>
                </a:solidFill>
              </a:rPr>
              <a:t>, are you not carnal and behaving like mere men?”</a:t>
            </a:r>
            <a:endParaRPr sz="2200" i="1" dirty="0">
              <a:solidFill>
                <a:schemeClr val="dk1"/>
              </a:solidFill>
            </a:endParaRPr>
          </a:p>
          <a:p>
            <a:pPr marL="457200" lvl="0" indent="-368300" algn="l" rtl="0">
              <a:spcBef>
                <a:spcPts val="0"/>
              </a:spcBef>
              <a:spcAft>
                <a:spcPts val="0"/>
              </a:spcAft>
              <a:buClr>
                <a:srgbClr val="FFFF00"/>
              </a:buClr>
              <a:buSzPts val="2200"/>
              <a:buChar char="●"/>
            </a:pPr>
            <a:r>
              <a:rPr lang="en" sz="2200" b="1" u="sng" dirty="0">
                <a:solidFill>
                  <a:srgbClr val="FFFF00"/>
                </a:solidFill>
              </a:rPr>
              <a:t>Eph.4:29-32</a:t>
            </a:r>
            <a:r>
              <a:rPr lang="en" sz="2200" b="1" dirty="0">
                <a:solidFill>
                  <a:srgbClr val="FFFF00"/>
                </a:solidFill>
              </a:rPr>
              <a:t> </a:t>
            </a:r>
            <a:r>
              <a:rPr lang="en" sz="2200" i="1" dirty="0">
                <a:solidFill>
                  <a:schemeClr val="dk1"/>
                </a:solidFill>
              </a:rPr>
              <a:t>“Let no unwholesome word proceed from your mouth, but only such a word as is good for edification according to the need of the moment, so that it will give grace to those who hear. 30 Do not grieve the Holy Spirit of God, by whom you were sealed for the day of redemption. 31 </a:t>
            </a:r>
            <a:r>
              <a:rPr lang="en" sz="2200" i="1" u="sng" dirty="0">
                <a:solidFill>
                  <a:schemeClr val="dk1"/>
                </a:solidFill>
              </a:rPr>
              <a:t>Let all bitterness and wrath and anger and clamor and slander be put away from you, along with all malice</a:t>
            </a:r>
            <a:r>
              <a:rPr lang="en" sz="2200" i="1" dirty="0">
                <a:solidFill>
                  <a:schemeClr val="dk1"/>
                </a:solidFill>
              </a:rPr>
              <a:t>. 32 Be kind to one another, tender-hearted, forgiving each other, just as God in Christ also has forgiven you.”</a:t>
            </a:r>
            <a:endParaRPr sz="2200" i="1" dirty="0">
              <a:solidFill>
                <a:schemeClr val="dk1"/>
              </a:solidFill>
            </a:endParaRPr>
          </a:p>
          <a:p>
            <a:pPr marL="457200" lvl="0" indent="-368300" algn="l" rtl="0">
              <a:spcBef>
                <a:spcPts val="0"/>
              </a:spcBef>
              <a:spcAft>
                <a:spcPts val="0"/>
              </a:spcAft>
              <a:buClr>
                <a:srgbClr val="FFFF00"/>
              </a:buClr>
              <a:buSzPts val="2200"/>
              <a:buChar char="●"/>
            </a:pPr>
            <a:r>
              <a:rPr lang="en" sz="2200" b="1" u="sng" dirty="0">
                <a:solidFill>
                  <a:srgbClr val="FFFF00"/>
                </a:solidFill>
              </a:rPr>
              <a:t>Col.3:8</a:t>
            </a:r>
            <a:r>
              <a:rPr lang="en" sz="2200" dirty="0">
                <a:solidFill>
                  <a:schemeClr val="dk1"/>
                </a:solidFill>
              </a:rPr>
              <a:t> </a:t>
            </a:r>
            <a:r>
              <a:rPr lang="en" sz="2200" i="1" dirty="0">
                <a:solidFill>
                  <a:schemeClr val="dk1"/>
                </a:solidFill>
              </a:rPr>
              <a:t>“But now you also, put them all aside: anger, wrath, </a:t>
            </a:r>
            <a:r>
              <a:rPr lang="en" sz="2200" i="1" u="sng" dirty="0">
                <a:solidFill>
                  <a:schemeClr val="dk1"/>
                </a:solidFill>
              </a:rPr>
              <a:t>malice, slander, and abusive speech from your mouth</a:t>
            </a:r>
            <a:r>
              <a:rPr lang="en" sz="2200" i="1" dirty="0">
                <a:solidFill>
                  <a:schemeClr val="dk1"/>
                </a:solidFill>
              </a:rPr>
              <a:t>.”</a:t>
            </a:r>
            <a:r>
              <a:rPr lang="en" sz="2200" dirty="0">
                <a:solidFill>
                  <a:schemeClr val="dk1"/>
                </a:solidFill>
              </a:rPr>
              <a:t> </a:t>
            </a:r>
            <a:r>
              <a:rPr lang="en" sz="2200" b="1" dirty="0">
                <a:solidFill>
                  <a:srgbClr val="FFFF00"/>
                </a:solidFill>
              </a:rPr>
              <a:t>(</a:t>
            </a:r>
            <a:r>
              <a:rPr lang="en" sz="2200" b="1" u="sng" dirty="0">
                <a:solidFill>
                  <a:srgbClr val="FFFF00"/>
                </a:solidFill>
              </a:rPr>
              <a:t>1 Pet.2:21</a:t>
            </a:r>
            <a:r>
              <a:rPr lang="en" sz="2200" b="1" dirty="0">
                <a:solidFill>
                  <a:srgbClr val="FFFF00"/>
                </a:solidFill>
              </a:rPr>
              <a:t>, </a:t>
            </a:r>
            <a:r>
              <a:rPr lang="en" sz="2200" b="1" u="sng" dirty="0">
                <a:solidFill>
                  <a:srgbClr val="FFFF00"/>
                </a:solidFill>
              </a:rPr>
              <a:t>Tt.3:1-3</a:t>
            </a:r>
            <a:r>
              <a:rPr lang="en" sz="2200" b="1" dirty="0">
                <a:solidFill>
                  <a:srgbClr val="FFFF00"/>
                </a:solidFill>
              </a:rPr>
              <a:t>)</a:t>
            </a:r>
            <a:endParaRPr sz="22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244125" y="0"/>
            <a:ext cx="96387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LADIES - BE WARNED</a:t>
            </a:r>
            <a:endParaRPr sz="5000" b="1">
              <a:solidFill>
                <a:srgbClr val="00FFFF"/>
              </a:solidFill>
            </a:endParaRPr>
          </a:p>
        </p:txBody>
      </p:sp>
      <p:sp>
        <p:nvSpPr>
          <p:cNvPr id="85" name="Google Shape;85;p18"/>
          <p:cNvSpPr txBox="1">
            <a:spLocks noGrp="1"/>
          </p:cNvSpPr>
          <p:nvPr>
            <p:ph type="subTitle" idx="1"/>
          </p:nvPr>
        </p:nvSpPr>
        <p:spPr>
          <a:xfrm>
            <a:off x="-151525" y="368475"/>
            <a:ext cx="9378900" cy="4775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dirty="0">
                <a:solidFill>
                  <a:srgbClr val="FFFF00"/>
                </a:solidFill>
              </a:rPr>
              <a:t>For me to even have a slide like this, to some in this world, seems very “sexist”.  I don’t do so lightly and without cause. For Christians, it should be an undeniable fact that God created men and women different from each other, that we are “wired”, as we say, differently.  There are some sins that men struggle with more than women.  In like manner, women, please consider these passages of scripture:</a:t>
            </a:r>
            <a:endParaRPr sz="2200" dirty="0">
              <a:solidFill>
                <a:srgbClr val="FFFF00"/>
              </a:solidFill>
            </a:endParaRPr>
          </a:p>
          <a:p>
            <a:pPr marL="457200" lvl="0" indent="-368300" algn="l" rtl="0">
              <a:spcBef>
                <a:spcPts val="0"/>
              </a:spcBef>
              <a:spcAft>
                <a:spcPts val="0"/>
              </a:spcAft>
              <a:buClr>
                <a:srgbClr val="FFFF00"/>
              </a:buClr>
              <a:buSzPts val="2200"/>
              <a:buChar char="●"/>
            </a:pPr>
            <a:r>
              <a:rPr lang="en" sz="2200" b="1" u="sng" dirty="0">
                <a:solidFill>
                  <a:srgbClr val="FFFF00"/>
                </a:solidFill>
              </a:rPr>
              <a:t>Tt.2:3</a:t>
            </a:r>
            <a:r>
              <a:rPr lang="en" sz="2200" dirty="0">
                <a:solidFill>
                  <a:srgbClr val="FFFF00"/>
                </a:solidFill>
              </a:rPr>
              <a:t> </a:t>
            </a:r>
            <a:r>
              <a:rPr lang="en" sz="2200" i="1" dirty="0">
                <a:solidFill>
                  <a:schemeClr val="dk1"/>
                </a:solidFill>
              </a:rPr>
              <a:t>“Older women likewise are to be </a:t>
            </a:r>
            <a:r>
              <a:rPr lang="en" sz="2200" i="1" u="sng" dirty="0">
                <a:solidFill>
                  <a:schemeClr val="dk1"/>
                </a:solidFill>
              </a:rPr>
              <a:t>reverent</a:t>
            </a:r>
            <a:r>
              <a:rPr lang="en" sz="2200" i="1" dirty="0">
                <a:solidFill>
                  <a:schemeClr val="dk1"/>
                </a:solidFill>
              </a:rPr>
              <a:t> in their behavior, </a:t>
            </a:r>
            <a:r>
              <a:rPr lang="en" sz="2200" i="1" u="sng" dirty="0">
                <a:solidFill>
                  <a:schemeClr val="dk1"/>
                </a:solidFill>
              </a:rPr>
              <a:t>not malicious gossips</a:t>
            </a:r>
            <a:r>
              <a:rPr lang="en" sz="2200" i="1" dirty="0">
                <a:solidFill>
                  <a:schemeClr val="dk1"/>
                </a:solidFill>
              </a:rPr>
              <a:t> nor enslaved to much wine, teaching what is good,”</a:t>
            </a:r>
            <a:endParaRPr sz="2200" i="1" dirty="0">
              <a:solidFill>
                <a:schemeClr val="dk1"/>
              </a:solidFill>
            </a:endParaRPr>
          </a:p>
          <a:p>
            <a:pPr marL="457200" lvl="0" indent="-368300" algn="l" rtl="0">
              <a:spcBef>
                <a:spcPts val="0"/>
              </a:spcBef>
              <a:spcAft>
                <a:spcPts val="0"/>
              </a:spcAft>
              <a:buClr>
                <a:srgbClr val="FFFF00"/>
              </a:buClr>
              <a:buSzPts val="2200"/>
              <a:buChar char="●"/>
            </a:pPr>
            <a:r>
              <a:rPr lang="en" sz="2200" b="1" u="sng" dirty="0">
                <a:solidFill>
                  <a:srgbClr val="FFFF00"/>
                </a:solidFill>
              </a:rPr>
              <a:t>1 Tim.3:11</a:t>
            </a:r>
            <a:r>
              <a:rPr lang="en" sz="2200" dirty="0">
                <a:solidFill>
                  <a:srgbClr val="FFFF00"/>
                </a:solidFill>
              </a:rPr>
              <a:t> </a:t>
            </a:r>
            <a:r>
              <a:rPr lang="en" sz="2200" i="1" dirty="0">
                <a:solidFill>
                  <a:schemeClr val="dk1"/>
                </a:solidFill>
              </a:rPr>
              <a:t>“Women must likewise be </a:t>
            </a:r>
            <a:r>
              <a:rPr lang="en" sz="2200" i="1" u="sng" dirty="0">
                <a:solidFill>
                  <a:schemeClr val="dk1"/>
                </a:solidFill>
              </a:rPr>
              <a:t>dignified, not malicious gossips</a:t>
            </a:r>
            <a:r>
              <a:rPr lang="en" sz="2200" i="1" dirty="0">
                <a:solidFill>
                  <a:schemeClr val="dk1"/>
                </a:solidFill>
              </a:rPr>
              <a:t>, but </a:t>
            </a:r>
            <a:r>
              <a:rPr lang="en" sz="2200" i="1" u="sng" dirty="0">
                <a:solidFill>
                  <a:schemeClr val="dk1"/>
                </a:solidFill>
              </a:rPr>
              <a:t>temperate</a:t>
            </a:r>
            <a:r>
              <a:rPr lang="en" sz="2200" i="1" dirty="0">
                <a:solidFill>
                  <a:schemeClr val="dk1"/>
                </a:solidFill>
              </a:rPr>
              <a:t>, faithful in all things.”</a:t>
            </a:r>
            <a:endParaRPr sz="2200" i="1" dirty="0">
              <a:solidFill>
                <a:schemeClr val="dk1"/>
              </a:solidFill>
            </a:endParaRPr>
          </a:p>
          <a:p>
            <a:pPr marL="457200" lvl="0" indent="-368300" algn="l" rtl="0">
              <a:spcBef>
                <a:spcPts val="0"/>
              </a:spcBef>
              <a:spcAft>
                <a:spcPts val="0"/>
              </a:spcAft>
              <a:buClr>
                <a:srgbClr val="FFFF00"/>
              </a:buClr>
              <a:buSzPts val="2200"/>
              <a:buChar char="●"/>
            </a:pPr>
            <a:r>
              <a:rPr lang="en" sz="2200" b="1" u="sng" dirty="0">
                <a:solidFill>
                  <a:srgbClr val="FFFF00"/>
                </a:solidFill>
              </a:rPr>
              <a:t>1 Tim.5:13</a:t>
            </a:r>
            <a:r>
              <a:rPr lang="en" sz="2200" dirty="0">
                <a:solidFill>
                  <a:srgbClr val="FFFF00"/>
                </a:solidFill>
              </a:rPr>
              <a:t> </a:t>
            </a:r>
            <a:r>
              <a:rPr lang="en" sz="2200" i="1" dirty="0">
                <a:solidFill>
                  <a:schemeClr val="dk1"/>
                </a:solidFill>
              </a:rPr>
              <a:t>“At the same time they</a:t>
            </a:r>
            <a:r>
              <a:rPr lang="en" sz="2200" dirty="0">
                <a:solidFill>
                  <a:srgbClr val="FFFF00"/>
                </a:solidFill>
              </a:rPr>
              <a:t> (younger widows) </a:t>
            </a:r>
            <a:r>
              <a:rPr lang="en" sz="2200" i="1" dirty="0">
                <a:solidFill>
                  <a:schemeClr val="dk1"/>
                </a:solidFill>
              </a:rPr>
              <a:t>also learn to be idle, as they go around from house to house; and not merely idle, but also </a:t>
            </a:r>
            <a:r>
              <a:rPr lang="en" sz="2200" i="1" u="sng" dirty="0">
                <a:solidFill>
                  <a:schemeClr val="dk1"/>
                </a:solidFill>
              </a:rPr>
              <a:t>gossips and busybodies, talking about things not proper to mention</a:t>
            </a:r>
            <a:r>
              <a:rPr lang="en" sz="2200" i="1" dirty="0">
                <a:solidFill>
                  <a:schemeClr val="dk1"/>
                </a:solidFill>
              </a:rPr>
              <a:t>.”</a:t>
            </a:r>
            <a:endParaRPr sz="22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244125" y="0"/>
            <a:ext cx="96387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IN MARRIAGE</a:t>
            </a:r>
            <a:endParaRPr sz="5000" b="1">
              <a:solidFill>
                <a:srgbClr val="00FFFF"/>
              </a:solidFill>
            </a:endParaRPr>
          </a:p>
        </p:txBody>
      </p:sp>
      <p:sp>
        <p:nvSpPr>
          <p:cNvPr id="91" name="Google Shape;91;p19"/>
          <p:cNvSpPr txBox="1">
            <a:spLocks noGrp="1"/>
          </p:cNvSpPr>
          <p:nvPr>
            <p:ph type="subTitle" idx="1"/>
          </p:nvPr>
        </p:nvSpPr>
        <p:spPr>
          <a:xfrm>
            <a:off x="-186709" y="368475"/>
            <a:ext cx="9397734" cy="4775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100" dirty="0">
                <a:solidFill>
                  <a:srgbClr val="FFFF00"/>
                </a:solidFill>
              </a:rPr>
              <a:t>Let me just say that I have been SHOCKED at some of the things I have seen CHRISTIANS telling other people, both publicly and privately, about their spouse!  But listen to these passages.</a:t>
            </a:r>
            <a:endParaRPr sz="2100" dirty="0">
              <a:solidFill>
                <a:srgbClr val="FFFF00"/>
              </a:solidFill>
            </a:endParaRPr>
          </a:p>
          <a:p>
            <a:pPr marL="457200" lvl="0" indent="-368300" algn="l" rtl="0">
              <a:spcBef>
                <a:spcPts val="0"/>
              </a:spcBef>
              <a:spcAft>
                <a:spcPts val="0"/>
              </a:spcAft>
              <a:buClr>
                <a:srgbClr val="FFFF00"/>
              </a:buClr>
              <a:buSzPts val="2200"/>
              <a:buChar char="●"/>
            </a:pPr>
            <a:r>
              <a:rPr lang="en" sz="2100" b="1" u="sng" dirty="0">
                <a:solidFill>
                  <a:srgbClr val="FFFF00"/>
                </a:solidFill>
              </a:rPr>
              <a:t>Prov.31:10-12</a:t>
            </a:r>
            <a:r>
              <a:rPr lang="en" sz="2100" dirty="0">
                <a:solidFill>
                  <a:srgbClr val="FFFF00"/>
                </a:solidFill>
              </a:rPr>
              <a:t> </a:t>
            </a:r>
            <a:r>
              <a:rPr lang="en" sz="2100" i="1" dirty="0">
                <a:solidFill>
                  <a:schemeClr val="dk1"/>
                </a:solidFill>
              </a:rPr>
              <a:t>“An excellent wife, who can find? For her worth is far above jewels. 11 </a:t>
            </a:r>
            <a:r>
              <a:rPr lang="en" sz="2100" i="1" u="sng" dirty="0">
                <a:solidFill>
                  <a:schemeClr val="dk1"/>
                </a:solidFill>
              </a:rPr>
              <a:t>The heart of her husband trusts in her</a:t>
            </a:r>
            <a:r>
              <a:rPr lang="en" sz="2100" i="1" dirty="0">
                <a:solidFill>
                  <a:schemeClr val="dk1"/>
                </a:solidFill>
              </a:rPr>
              <a:t>, and he will have no lack of gain. 12 </a:t>
            </a:r>
            <a:r>
              <a:rPr lang="en" sz="2100" i="1" u="sng" dirty="0">
                <a:solidFill>
                  <a:schemeClr val="dk1"/>
                </a:solidFill>
              </a:rPr>
              <a:t>She does him good and not evil all the days of her life</a:t>
            </a:r>
            <a:r>
              <a:rPr lang="en" sz="2100" i="1" dirty="0">
                <a:solidFill>
                  <a:schemeClr val="dk1"/>
                </a:solidFill>
              </a:rPr>
              <a:t>.”</a:t>
            </a:r>
            <a:endParaRPr sz="2100" i="1" dirty="0">
              <a:solidFill>
                <a:schemeClr val="dk1"/>
              </a:solidFill>
            </a:endParaRPr>
          </a:p>
          <a:p>
            <a:pPr marL="457200" lvl="0" indent="-368300" algn="l" rtl="0">
              <a:spcBef>
                <a:spcPts val="0"/>
              </a:spcBef>
              <a:spcAft>
                <a:spcPts val="0"/>
              </a:spcAft>
              <a:buClr>
                <a:srgbClr val="FFFF00"/>
              </a:buClr>
              <a:buSzPts val="2200"/>
              <a:buChar char="●"/>
            </a:pPr>
            <a:r>
              <a:rPr lang="en" sz="2100" b="1" u="sng" dirty="0">
                <a:solidFill>
                  <a:srgbClr val="FFFF00"/>
                </a:solidFill>
              </a:rPr>
              <a:t>Eph.5:33</a:t>
            </a:r>
            <a:r>
              <a:rPr lang="en" sz="2100" dirty="0">
                <a:solidFill>
                  <a:srgbClr val="FFFF00"/>
                </a:solidFill>
              </a:rPr>
              <a:t> </a:t>
            </a:r>
            <a:r>
              <a:rPr lang="en" sz="2100" i="1" dirty="0">
                <a:solidFill>
                  <a:schemeClr val="dk1"/>
                </a:solidFill>
              </a:rPr>
              <a:t>“Nevertheless, each individual among you also is to </a:t>
            </a:r>
            <a:r>
              <a:rPr lang="en" sz="2100" i="1" u="sng" dirty="0">
                <a:solidFill>
                  <a:schemeClr val="dk1"/>
                </a:solidFill>
              </a:rPr>
              <a:t>love his own wife even as himself</a:t>
            </a:r>
            <a:r>
              <a:rPr lang="en" sz="2100" i="1" dirty="0">
                <a:solidFill>
                  <a:schemeClr val="dk1"/>
                </a:solidFill>
              </a:rPr>
              <a:t>, and </a:t>
            </a:r>
            <a:r>
              <a:rPr lang="en" sz="2100" i="1" u="sng" dirty="0">
                <a:solidFill>
                  <a:schemeClr val="dk1"/>
                </a:solidFill>
              </a:rPr>
              <a:t>the wife must see to it that she respects her husband</a:t>
            </a:r>
            <a:r>
              <a:rPr lang="en" sz="2100" i="1" dirty="0">
                <a:solidFill>
                  <a:schemeClr val="dk1"/>
                </a:solidFill>
              </a:rPr>
              <a:t>.”</a:t>
            </a:r>
            <a:endParaRPr sz="2100" i="1" dirty="0">
              <a:solidFill>
                <a:schemeClr val="dk1"/>
              </a:solidFill>
            </a:endParaRPr>
          </a:p>
          <a:p>
            <a:pPr marL="457200" lvl="0" indent="-368300" algn="l" rtl="0">
              <a:spcBef>
                <a:spcPts val="0"/>
              </a:spcBef>
              <a:spcAft>
                <a:spcPts val="0"/>
              </a:spcAft>
              <a:buClr>
                <a:srgbClr val="FFFF00"/>
              </a:buClr>
              <a:buSzPts val="2200"/>
              <a:buChar char="●"/>
            </a:pPr>
            <a:r>
              <a:rPr lang="en" sz="2100" b="1" u="sng" dirty="0">
                <a:solidFill>
                  <a:srgbClr val="FFFF00"/>
                </a:solidFill>
              </a:rPr>
              <a:t>1 Pet.3:1-2</a:t>
            </a:r>
            <a:r>
              <a:rPr lang="en" sz="2100" dirty="0">
                <a:solidFill>
                  <a:srgbClr val="FFFF00"/>
                </a:solidFill>
              </a:rPr>
              <a:t> </a:t>
            </a:r>
            <a:r>
              <a:rPr lang="en" sz="2100" i="1" dirty="0">
                <a:solidFill>
                  <a:schemeClr val="dk1"/>
                </a:solidFill>
              </a:rPr>
              <a:t>“In the same way, you wives, be submissive to your own husbands so that even if any of them are disobedient to the word, they may be won without a word </a:t>
            </a:r>
            <a:r>
              <a:rPr lang="en" sz="2100" i="1" u="sng" dirty="0">
                <a:solidFill>
                  <a:schemeClr val="dk1"/>
                </a:solidFill>
              </a:rPr>
              <a:t>by the behavior of their wives</a:t>
            </a:r>
            <a:r>
              <a:rPr lang="en" sz="2100" i="1" dirty="0">
                <a:solidFill>
                  <a:schemeClr val="dk1"/>
                </a:solidFill>
              </a:rPr>
              <a:t>, 2 as they observe </a:t>
            </a:r>
            <a:r>
              <a:rPr lang="en" sz="2100" i="1" u="sng" dirty="0">
                <a:solidFill>
                  <a:schemeClr val="dk1"/>
                </a:solidFill>
              </a:rPr>
              <a:t>your chaste and respectful behavior</a:t>
            </a:r>
            <a:r>
              <a:rPr lang="en" sz="2100" i="1" dirty="0">
                <a:solidFill>
                  <a:schemeClr val="dk1"/>
                </a:solidFill>
              </a:rPr>
              <a:t>.”</a:t>
            </a:r>
          </a:p>
          <a:p>
            <a:pPr marL="457200" lvl="0" indent="-368300" algn="l" rtl="0">
              <a:spcBef>
                <a:spcPts val="0"/>
              </a:spcBef>
              <a:spcAft>
                <a:spcPts val="0"/>
              </a:spcAft>
              <a:buClr>
                <a:srgbClr val="FFFF00"/>
              </a:buClr>
              <a:buSzPts val="2200"/>
              <a:buChar char="●"/>
            </a:pPr>
            <a:r>
              <a:rPr lang="en" sz="2100" dirty="0">
                <a:solidFill>
                  <a:srgbClr val="FFFF00"/>
                </a:solidFill>
              </a:rPr>
              <a:t>Some good men will never be elders or deacons, because of their WIVES!</a:t>
            </a:r>
            <a:endParaRPr sz="21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244125" y="0"/>
            <a:ext cx="96387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HOW TO RESPOND TO IT</a:t>
            </a:r>
            <a:endParaRPr sz="5000" b="1">
              <a:solidFill>
                <a:srgbClr val="00FFFF"/>
              </a:solidFill>
            </a:endParaRPr>
          </a:p>
        </p:txBody>
      </p:sp>
      <p:sp>
        <p:nvSpPr>
          <p:cNvPr id="97" name="Google Shape;97;p20"/>
          <p:cNvSpPr txBox="1">
            <a:spLocks noGrp="1"/>
          </p:cNvSpPr>
          <p:nvPr>
            <p:ph type="subTitle" idx="1"/>
          </p:nvPr>
        </p:nvSpPr>
        <p:spPr>
          <a:xfrm>
            <a:off x="-151525" y="368475"/>
            <a:ext cx="9378900" cy="4775100"/>
          </a:xfrm>
          <a:prstGeom prst="rect">
            <a:avLst/>
          </a:prstGeom>
        </p:spPr>
        <p:txBody>
          <a:bodyPr spcFirstLastPara="1" wrap="square" lIns="91425" tIns="91425" rIns="91425" bIns="91425" anchor="t" anchorCtr="0">
            <a:noAutofit/>
          </a:bodyPr>
          <a:lstStyle/>
          <a:p>
            <a:pPr marL="457200" lvl="0" indent="-374650" algn="l" rtl="0">
              <a:spcBef>
                <a:spcPts val="0"/>
              </a:spcBef>
              <a:spcAft>
                <a:spcPts val="0"/>
              </a:spcAft>
              <a:buClr>
                <a:srgbClr val="FFFF00"/>
              </a:buClr>
              <a:buSzPts val="2300"/>
              <a:buChar char="●"/>
            </a:pPr>
            <a:r>
              <a:rPr lang="en" sz="2300" dirty="0">
                <a:solidFill>
                  <a:srgbClr val="FFFF00"/>
                </a:solidFill>
              </a:rPr>
              <a:t>Now that we have addressed the sin of gossip, we need to address the sin of being a CONDUIT, a “listening ear” to gossip.</a:t>
            </a:r>
            <a:endParaRPr sz="2300" dirty="0">
              <a:solidFill>
                <a:srgbClr val="FFFF00"/>
              </a:solidFill>
            </a:endParaRPr>
          </a:p>
          <a:p>
            <a:pPr marL="457200" lvl="0" indent="-374650" algn="l" rtl="0">
              <a:spcBef>
                <a:spcPts val="0"/>
              </a:spcBef>
              <a:spcAft>
                <a:spcPts val="0"/>
              </a:spcAft>
              <a:buClr>
                <a:schemeClr val="dk1"/>
              </a:buClr>
              <a:buSzPts val="2300"/>
              <a:buChar char="●"/>
            </a:pPr>
            <a:r>
              <a:rPr lang="en" sz="2300" dirty="0">
                <a:solidFill>
                  <a:schemeClr val="dk1"/>
                </a:solidFill>
              </a:rPr>
              <a:t>There are likely, within a congregation, more “receivers” than “whisperers”, but both are wrong.</a:t>
            </a:r>
            <a:endParaRPr sz="2300" dirty="0">
              <a:solidFill>
                <a:schemeClr val="dk1"/>
              </a:solidFill>
            </a:endParaRPr>
          </a:p>
          <a:p>
            <a:pPr marL="457200" lvl="0" indent="-368300" algn="l" rtl="0">
              <a:spcBef>
                <a:spcPts val="0"/>
              </a:spcBef>
              <a:spcAft>
                <a:spcPts val="0"/>
              </a:spcAft>
              <a:buClr>
                <a:srgbClr val="FFFF00"/>
              </a:buClr>
              <a:buSzPts val="2200"/>
              <a:buChar char="●"/>
            </a:pPr>
            <a:r>
              <a:rPr lang="en" sz="2300" dirty="0">
                <a:solidFill>
                  <a:srgbClr val="00FFFF"/>
                </a:solidFill>
              </a:rPr>
              <a:t>For example, if you come to me privately and say “Eric, I heard this said about you and I just wanted to confirm if its true or not.” - I will have that conversation, eventually, with you.  I’m not trying to deflect criticism or change the subject to avoid embarrassment.  But you CAN expect me to say 1) Who told you that?  I have the right to that information, just like you do.  And 2) WHY did they feel so comfortable coming to YOU with that information?  Why did you not rebuke them and stop them from gossiping?</a:t>
            </a:r>
            <a:r>
              <a:rPr lang="en" sz="2200" dirty="0">
                <a:solidFill>
                  <a:srgbClr val="FFFF00"/>
                </a:solidFill>
              </a:rPr>
              <a:t> </a:t>
            </a:r>
            <a:endParaRPr sz="2200" dirty="0">
              <a:solidFill>
                <a:srgbClr val="FFFF00"/>
              </a:solidFill>
            </a:endParaRPr>
          </a:p>
          <a:p>
            <a:pPr marL="457200" lvl="0" indent="-368300" algn="l" rtl="0">
              <a:spcBef>
                <a:spcPts val="0"/>
              </a:spcBef>
              <a:spcAft>
                <a:spcPts val="0"/>
              </a:spcAft>
              <a:buClr>
                <a:srgbClr val="FFFF00"/>
              </a:buClr>
              <a:buSzPts val="2200"/>
              <a:buChar char="●"/>
            </a:pPr>
            <a:r>
              <a:rPr lang="en" sz="2200" dirty="0">
                <a:solidFill>
                  <a:srgbClr val="FFFF00"/>
                </a:solidFill>
              </a:rPr>
              <a:t>Let’s look at what the scriptures say that we should do with a gossip. </a:t>
            </a:r>
            <a:endParaRPr sz="22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244125" y="0"/>
            <a:ext cx="96387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HOW TO RESPOND TO IT - 2</a:t>
            </a:r>
            <a:endParaRPr sz="5000" b="1">
              <a:solidFill>
                <a:srgbClr val="00FFFF"/>
              </a:solidFill>
            </a:endParaRPr>
          </a:p>
        </p:txBody>
      </p:sp>
      <p:sp>
        <p:nvSpPr>
          <p:cNvPr id="103" name="Google Shape;103;p21"/>
          <p:cNvSpPr txBox="1">
            <a:spLocks noGrp="1"/>
          </p:cNvSpPr>
          <p:nvPr>
            <p:ph type="subTitle" idx="1"/>
          </p:nvPr>
        </p:nvSpPr>
        <p:spPr>
          <a:xfrm>
            <a:off x="-151525" y="368475"/>
            <a:ext cx="9378900" cy="4775100"/>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Clr>
                <a:srgbClr val="FFFF00"/>
              </a:buClr>
              <a:buSzPts val="2100"/>
              <a:buChar char="●"/>
            </a:pPr>
            <a:r>
              <a:rPr lang="en" sz="2200" dirty="0">
                <a:solidFill>
                  <a:srgbClr val="FFFF00"/>
                </a:solidFill>
              </a:rPr>
              <a:t>Do not believe everything you hear.  </a:t>
            </a:r>
            <a:r>
              <a:rPr lang="en" sz="2200" b="1" u="sng" dirty="0">
                <a:solidFill>
                  <a:srgbClr val="FFFF00"/>
                </a:solidFill>
              </a:rPr>
              <a:t>Prov.18:17</a:t>
            </a:r>
            <a:r>
              <a:rPr lang="en" sz="2200" dirty="0">
                <a:solidFill>
                  <a:srgbClr val="FFFF00"/>
                </a:solidFill>
              </a:rPr>
              <a:t> </a:t>
            </a:r>
            <a:r>
              <a:rPr lang="en" sz="2200" i="1" dirty="0">
                <a:solidFill>
                  <a:schemeClr val="dk1"/>
                </a:solidFill>
              </a:rPr>
              <a:t>“The first to plead his case </a:t>
            </a:r>
            <a:r>
              <a:rPr lang="en" sz="2200" i="1" u="sng" dirty="0">
                <a:solidFill>
                  <a:schemeClr val="dk1"/>
                </a:solidFill>
              </a:rPr>
              <a:t>seems</a:t>
            </a:r>
            <a:r>
              <a:rPr lang="en" sz="2200" i="1" dirty="0">
                <a:solidFill>
                  <a:schemeClr val="dk1"/>
                </a:solidFill>
              </a:rPr>
              <a:t> right, </a:t>
            </a:r>
            <a:r>
              <a:rPr lang="en" sz="2200" i="1" u="sng" dirty="0">
                <a:solidFill>
                  <a:schemeClr val="dk1"/>
                </a:solidFill>
              </a:rPr>
              <a:t>until another comes and examines him</a:t>
            </a:r>
            <a:r>
              <a:rPr lang="en" sz="2200" i="1" dirty="0">
                <a:solidFill>
                  <a:schemeClr val="dk1"/>
                </a:solidFill>
              </a:rPr>
              <a:t>.”</a:t>
            </a:r>
            <a:r>
              <a:rPr lang="en" sz="2200" dirty="0">
                <a:solidFill>
                  <a:srgbClr val="FFFF00"/>
                </a:solidFill>
              </a:rPr>
              <a:t>  </a:t>
            </a:r>
            <a:r>
              <a:rPr lang="en" sz="2200" dirty="0">
                <a:solidFill>
                  <a:srgbClr val="00FFFF"/>
                </a:solidFill>
              </a:rPr>
              <a:t>It breaks my heart to say this, but I have been amazed how many times I can’t know the truth of a matter, because one Christian is telling me this and another is telling me the opposite.  What is going on in the Lord’s church where we cannot trust our own brethren?!</a:t>
            </a:r>
            <a:endParaRPr sz="2200" dirty="0">
              <a:solidFill>
                <a:srgbClr val="00FFFF"/>
              </a:solidFill>
            </a:endParaRPr>
          </a:p>
          <a:p>
            <a:pPr marL="457200" lvl="0" indent="-368300" algn="l" rtl="0">
              <a:spcBef>
                <a:spcPts val="0"/>
              </a:spcBef>
              <a:spcAft>
                <a:spcPts val="0"/>
              </a:spcAft>
              <a:buClr>
                <a:srgbClr val="FFFF00"/>
              </a:buClr>
              <a:buSzPts val="2200"/>
              <a:buChar char="●"/>
            </a:pPr>
            <a:r>
              <a:rPr lang="en" sz="2200" dirty="0">
                <a:solidFill>
                  <a:srgbClr val="FFFF00"/>
                </a:solidFill>
              </a:rPr>
              <a:t>STOP the conversation immediately!  </a:t>
            </a:r>
            <a:r>
              <a:rPr lang="en" sz="2200" b="1" u="sng" dirty="0">
                <a:solidFill>
                  <a:srgbClr val="FFFF00"/>
                </a:solidFill>
              </a:rPr>
              <a:t>Prov.17:14</a:t>
            </a:r>
            <a:r>
              <a:rPr lang="en" sz="2200" dirty="0">
                <a:solidFill>
                  <a:srgbClr val="FFFF00"/>
                </a:solidFill>
              </a:rPr>
              <a:t> </a:t>
            </a:r>
            <a:r>
              <a:rPr lang="en" sz="2200" i="1" dirty="0">
                <a:solidFill>
                  <a:schemeClr val="dk1"/>
                </a:solidFill>
              </a:rPr>
              <a:t>“The beginning of strife is like releasing water; Therefore stop contention </a:t>
            </a:r>
            <a:r>
              <a:rPr lang="en" sz="2200" i="1" u="sng" dirty="0">
                <a:solidFill>
                  <a:schemeClr val="dk1"/>
                </a:solidFill>
              </a:rPr>
              <a:t>before</a:t>
            </a:r>
            <a:r>
              <a:rPr lang="en" sz="2200" i="1" dirty="0">
                <a:solidFill>
                  <a:schemeClr val="dk1"/>
                </a:solidFill>
              </a:rPr>
              <a:t> a quarrel starts.”</a:t>
            </a:r>
            <a:r>
              <a:rPr lang="en" sz="2200" dirty="0">
                <a:solidFill>
                  <a:srgbClr val="FFFF00"/>
                </a:solidFill>
              </a:rPr>
              <a:t>  </a:t>
            </a:r>
            <a:r>
              <a:rPr lang="en" sz="2200" b="1" u="sng" dirty="0">
                <a:solidFill>
                  <a:srgbClr val="FFFF00"/>
                </a:solidFill>
              </a:rPr>
              <a:t>Prov.20:19</a:t>
            </a:r>
            <a:r>
              <a:rPr lang="en" sz="2200" dirty="0">
                <a:solidFill>
                  <a:srgbClr val="FFFF00"/>
                </a:solidFill>
              </a:rPr>
              <a:t> </a:t>
            </a:r>
            <a:r>
              <a:rPr lang="en" sz="2200" i="1" dirty="0">
                <a:solidFill>
                  <a:schemeClr val="dk1"/>
                </a:solidFill>
              </a:rPr>
              <a:t>“He who goes about as a slanderer reveals secrets, therefore </a:t>
            </a:r>
            <a:r>
              <a:rPr lang="en" sz="2200" i="1" u="sng" dirty="0">
                <a:solidFill>
                  <a:schemeClr val="dk1"/>
                </a:solidFill>
              </a:rPr>
              <a:t>do not associate with a gossip</a:t>
            </a:r>
            <a:r>
              <a:rPr lang="en" sz="2200" i="1" dirty="0">
                <a:solidFill>
                  <a:schemeClr val="dk1"/>
                </a:solidFill>
              </a:rPr>
              <a:t>.”</a:t>
            </a:r>
            <a:r>
              <a:rPr lang="en" sz="2200" i="1" dirty="0">
                <a:solidFill>
                  <a:srgbClr val="FFFF00"/>
                </a:solidFill>
              </a:rPr>
              <a:t> </a:t>
            </a:r>
            <a:r>
              <a:rPr lang="en" sz="2200" b="1" u="sng" dirty="0">
                <a:solidFill>
                  <a:srgbClr val="FFFF00"/>
                </a:solidFill>
              </a:rPr>
              <a:t>Prov.26:20</a:t>
            </a:r>
            <a:r>
              <a:rPr lang="en" sz="2200" dirty="0">
                <a:solidFill>
                  <a:srgbClr val="FFFF00"/>
                </a:solidFill>
              </a:rPr>
              <a:t> </a:t>
            </a:r>
            <a:r>
              <a:rPr lang="en" sz="2200" i="1" dirty="0">
                <a:solidFill>
                  <a:schemeClr val="dk1"/>
                </a:solidFill>
              </a:rPr>
              <a:t>“</a:t>
            </a:r>
            <a:r>
              <a:rPr lang="en" sz="2200" i="1" u="sng" dirty="0">
                <a:solidFill>
                  <a:schemeClr val="dk1"/>
                </a:solidFill>
              </a:rPr>
              <a:t>For lack of wood the fire goes out</a:t>
            </a:r>
            <a:r>
              <a:rPr lang="en" sz="2200" i="1" dirty="0">
                <a:solidFill>
                  <a:schemeClr val="dk1"/>
                </a:solidFill>
              </a:rPr>
              <a:t>, and where there is no whisperer, contention quiets down.”</a:t>
            </a:r>
            <a:endParaRPr sz="2200" i="1" dirty="0">
              <a:solidFill>
                <a:schemeClr val="dk1"/>
              </a:solidFill>
            </a:endParaRPr>
          </a:p>
          <a:p>
            <a:pPr marL="457200" lvl="0" indent="-368300" algn="l" rtl="0">
              <a:spcBef>
                <a:spcPts val="0"/>
              </a:spcBef>
              <a:spcAft>
                <a:spcPts val="0"/>
              </a:spcAft>
              <a:buClr>
                <a:srgbClr val="FFFF00"/>
              </a:buClr>
              <a:buSzPts val="2200"/>
              <a:buChar char="●"/>
            </a:pPr>
            <a:r>
              <a:rPr lang="en" sz="2200" dirty="0">
                <a:solidFill>
                  <a:srgbClr val="FFFF00"/>
                </a:solidFill>
              </a:rPr>
              <a:t>So much gossip would end if they found ZERO sympathetic ears!</a:t>
            </a:r>
            <a:endParaRPr sz="2200" dirty="0">
              <a:solidFill>
                <a:srgbClr val="FFFF00"/>
              </a:solidFill>
            </a:endParaRPr>
          </a:p>
          <a:p>
            <a:pPr marL="457200" lvl="0" indent="-368300" algn="l" rtl="0">
              <a:spcBef>
                <a:spcPts val="0"/>
              </a:spcBef>
              <a:spcAft>
                <a:spcPts val="0"/>
              </a:spcAft>
              <a:buClr>
                <a:srgbClr val="00FFFF"/>
              </a:buClr>
              <a:buSzPts val="2200"/>
              <a:buChar char="●"/>
            </a:pPr>
            <a:r>
              <a:rPr lang="en" sz="2200" dirty="0">
                <a:solidFill>
                  <a:srgbClr val="00FFFF"/>
                </a:solidFill>
              </a:rPr>
              <a:t>If they have been wronged, tell them to go to that person!</a:t>
            </a:r>
            <a:r>
              <a:rPr lang="en" sz="2200" dirty="0">
                <a:solidFill>
                  <a:srgbClr val="FFFF00"/>
                </a:solidFill>
              </a:rPr>
              <a:t> </a:t>
            </a:r>
            <a:r>
              <a:rPr lang="en" sz="2200" b="1" dirty="0">
                <a:solidFill>
                  <a:srgbClr val="FFFF00"/>
                </a:solidFill>
              </a:rPr>
              <a:t>(</a:t>
            </a:r>
            <a:r>
              <a:rPr lang="en" sz="2200" b="1" u="sng" dirty="0">
                <a:solidFill>
                  <a:srgbClr val="FFFF00"/>
                </a:solidFill>
              </a:rPr>
              <a:t>Matt.18:15</a:t>
            </a:r>
            <a:r>
              <a:rPr lang="en" sz="2200" b="1" dirty="0">
                <a:solidFill>
                  <a:srgbClr val="FFFF00"/>
                </a:solidFill>
              </a:rPr>
              <a:t>)</a:t>
            </a:r>
            <a:endParaRPr sz="22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2308</Words>
  <Application>Microsoft Office PowerPoint</Application>
  <PresentationFormat>On-screen Show (16:9)</PresentationFormat>
  <Paragraphs>56</Paragraphs>
  <Slides>12</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Simple Dark</vt:lpstr>
      <vt:lpstr>BEWARE THE “WHISPERER”</vt:lpstr>
      <vt:lpstr>A MASSIVE PROBLEM</vt:lpstr>
      <vt:lpstr>WHY DOES GOSSIP EXIST?</vt:lpstr>
      <vt:lpstr>HOW GOD FEELS ABOUT IT</vt:lpstr>
      <vt:lpstr>IT IS IN THE LORD’S CHURCH</vt:lpstr>
      <vt:lpstr>LADIES - BE WARNED</vt:lpstr>
      <vt:lpstr>IN MARRIAGE</vt:lpstr>
      <vt:lpstr>HOW TO RESPOND TO IT</vt:lpstr>
      <vt:lpstr>HOW TO RESPOND TO IT - 2</vt:lpstr>
      <vt:lpstr>ONE GOSSIP IN A CHURCH…</vt:lpstr>
      <vt:lpstr>HOW SERIOUS IS GOSSIP?</vt:lpstr>
      <vt:lpstr>THE DEATH PENALTY?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2026-06-07T04:47:04Z</dcterms:modified>
</cp:coreProperties>
</file>