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dfc7d5866e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dfc7d5866e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dfc7d5866e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dfc7d5866e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dfc7d5866e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dfc7d5866e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dfc7d5866e_0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dfc7d5866e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dfc7d5866e_0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dfc7d5866e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dfc7d5866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dfc7d5866e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dfc7d5866e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dfc7d5866e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dfc7d5866e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dfc7d5866e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dfc7d5866e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dfc7d5866e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dfc7d5866e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dfc7d5866e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dfc7d5866e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dfc7d5866e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dfc7d5866e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dfc7d5866e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dfc7d5866e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dfc7d5866e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ONE MOTHER’S FAITH</a:t>
            </a:r>
            <a:endParaRPr sz="5000" b="1">
              <a:solidFill>
                <a:srgbClr val="00FFFF"/>
              </a:solidFill>
            </a:endParaRPr>
          </a:p>
        </p:txBody>
      </p:sp>
      <p:sp>
        <p:nvSpPr>
          <p:cNvPr id="55" name="Google Shape;55;p13"/>
          <p:cNvSpPr txBox="1">
            <a:spLocks noGrp="1"/>
          </p:cNvSpPr>
          <p:nvPr>
            <p:ph type="subTitle" idx="1"/>
          </p:nvPr>
        </p:nvSpPr>
        <p:spPr>
          <a:xfrm>
            <a:off x="0" y="414150"/>
            <a:ext cx="9217800" cy="47292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SzPts val="935"/>
              <a:buNone/>
            </a:pPr>
            <a:r>
              <a:rPr lang="en" sz="2225" u="sng">
                <a:solidFill>
                  <a:srgbClr val="FFFF00"/>
                </a:solidFill>
              </a:rPr>
              <a:t>1 Kg.17:1-9</a:t>
            </a:r>
            <a:r>
              <a:rPr lang="en" sz="2225">
                <a:solidFill>
                  <a:srgbClr val="FFFF00"/>
                </a:solidFill>
              </a:rPr>
              <a:t> </a:t>
            </a:r>
            <a:r>
              <a:rPr lang="en" sz="2225">
                <a:solidFill>
                  <a:srgbClr val="00FFFF"/>
                </a:solidFill>
              </a:rPr>
              <a:t>(NKJV) </a:t>
            </a:r>
            <a:r>
              <a:rPr lang="en" sz="2225" i="1">
                <a:solidFill>
                  <a:schemeClr val="dk1"/>
                </a:solidFill>
              </a:rPr>
              <a:t>“And Elijah the Tishbite, of the inhabitants of Gilead, said to Ahab, “As the Lord God of Israel lives, before whom I stand, </a:t>
            </a:r>
            <a:r>
              <a:rPr lang="en" sz="2225" i="1" u="sng">
                <a:solidFill>
                  <a:schemeClr val="dk1"/>
                </a:solidFill>
              </a:rPr>
              <a:t>there shall not be dew nor rain these years</a:t>
            </a:r>
            <a:r>
              <a:rPr lang="en" sz="2225" i="1">
                <a:solidFill>
                  <a:schemeClr val="dk1"/>
                </a:solidFill>
              </a:rPr>
              <a:t>, except at my word.” 2 Then the word of the Lord came to him, saying, 3 “Get away from here and turn eastward, and hide by the Brook Cherith, which flows into the Jordan. 4 And it will be that you shall drink from the brook, and I have commanded the ravens to feed you there.” 5 So he went and did according to the word of the Lord, for he went and stayed by the Brook Cherith, which flows into the Jordan. 6 The ravens brought him bread and meat in the morning, and bread and meat in the evening; and he drank from the brook. 7 </a:t>
            </a:r>
            <a:r>
              <a:rPr lang="en" sz="2225" i="1" u="sng">
                <a:solidFill>
                  <a:schemeClr val="dk1"/>
                </a:solidFill>
              </a:rPr>
              <a:t>And it happened after a while that the brook dried up, because there had been no rain in the land</a:t>
            </a:r>
            <a:r>
              <a:rPr lang="en" sz="2225" i="1">
                <a:solidFill>
                  <a:schemeClr val="dk1"/>
                </a:solidFill>
              </a:rPr>
              <a:t>. 8 Then the word of the Lord came to him, saying, 9 </a:t>
            </a:r>
            <a:r>
              <a:rPr lang="en" sz="2225" i="1">
                <a:solidFill>
                  <a:srgbClr val="FFFF00"/>
                </a:solidFill>
              </a:rPr>
              <a:t>“</a:t>
            </a:r>
            <a:r>
              <a:rPr lang="en" sz="2225" i="1" u="sng">
                <a:solidFill>
                  <a:srgbClr val="FFFF00"/>
                </a:solidFill>
              </a:rPr>
              <a:t>Arise, go to Zarephath, which belongs to Sidon, and dwell there. See, I have commanded a widow there to provide for you</a:t>
            </a:r>
            <a:r>
              <a:rPr lang="en" sz="2225" i="1">
                <a:solidFill>
                  <a:srgbClr val="FFFF00"/>
                </a:solidFill>
              </a:rPr>
              <a:t>.”</a:t>
            </a:r>
            <a:endParaRPr sz="2225"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FAITH REWARDED</a:t>
            </a:r>
            <a:endParaRPr sz="5000" b="1">
              <a:solidFill>
                <a:srgbClr val="00FFFF"/>
              </a:solidFill>
            </a:endParaRPr>
          </a:p>
        </p:txBody>
      </p:sp>
      <p:sp>
        <p:nvSpPr>
          <p:cNvPr id="109" name="Google Shape;109;p22"/>
          <p:cNvSpPr txBox="1">
            <a:spLocks noGrp="1"/>
          </p:cNvSpPr>
          <p:nvPr>
            <p:ph type="subTitle" idx="1"/>
          </p:nvPr>
        </p:nvSpPr>
        <p:spPr>
          <a:xfrm>
            <a:off x="0" y="389800"/>
            <a:ext cx="9217800" cy="47541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r>
              <a:rPr lang="en" sz="2425" u="sng">
                <a:solidFill>
                  <a:srgbClr val="FFFF00"/>
                </a:solidFill>
              </a:rPr>
              <a:t>1 Kg.17:19-24</a:t>
            </a:r>
            <a:r>
              <a:rPr lang="en" sz="2425">
                <a:solidFill>
                  <a:schemeClr val="dk1"/>
                </a:solidFill>
              </a:rPr>
              <a:t> </a:t>
            </a:r>
            <a:r>
              <a:rPr lang="en" sz="2425" i="1">
                <a:solidFill>
                  <a:schemeClr val="dk1"/>
                </a:solidFill>
              </a:rPr>
              <a:t>“And he said to her, “Give me your son.” So he took him out of her arms and </a:t>
            </a:r>
            <a:r>
              <a:rPr lang="en" sz="2425" i="1" u="sng">
                <a:solidFill>
                  <a:schemeClr val="dk1"/>
                </a:solidFill>
              </a:rPr>
              <a:t>carried him to the upper room where he was staying, and laid him on his own bed</a:t>
            </a:r>
            <a:r>
              <a:rPr lang="en" sz="2425" i="1">
                <a:solidFill>
                  <a:schemeClr val="dk1"/>
                </a:solidFill>
              </a:rPr>
              <a:t>. 20 Then he cried out to the Lord and said, “O Lord my God, </a:t>
            </a:r>
            <a:r>
              <a:rPr lang="en" sz="2425" i="1" u="sng">
                <a:solidFill>
                  <a:schemeClr val="dk1"/>
                </a:solidFill>
              </a:rPr>
              <a:t>have You also brought tragedy on the widow with whom I lodge, by killing her son</a:t>
            </a:r>
            <a:r>
              <a:rPr lang="en" sz="2425" i="1">
                <a:solidFill>
                  <a:schemeClr val="dk1"/>
                </a:solidFill>
              </a:rPr>
              <a:t>?” 21 And he stretched himself out on the child three times, and cried out to the Lord and said, “</a:t>
            </a:r>
            <a:r>
              <a:rPr lang="en" sz="2425" i="1" u="sng">
                <a:solidFill>
                  <a:schemeClr val="dk1"/>
                </a:solidFill>
              </a:rPr>
              <a:t>O Lord my God, I pray, let this child’s soul come back to him</a:t>
            </a:r>
            <a:r>
              <a:rPr lang="en" sz="2425" i="1">
                <a:solidFill>
                  <a:schemeClr val="dk1"/>
                </a:solidFill>
              </a:rPr>
              <a:t>.” 22 Then the Lord heard the voice of Elijah; and the soul of the child came back to him, and he revived. 23 And Elijah took the child and brought him down from the upper room into the house, and gave him to his mother. And Elijah said, “See, your son lives!” 24 Then the woman said to Elijah, </a:t>
            </a:r>
            <a:r>
              <a:rPr lang="en" sz="2425" i="1">
                <a:solidFill>
                  <a:srgbClr val="FFFF00"/>
                </a:solidFill>
              </a:rPr>
              <a:t>“</a:t>
            </a:r>
            <a:r>
              <a:rPr lang="en" sz="2425" i="1" u="sng">
                <a:solidFill>
                  <a:srgbClr val="FFFF00"/>
                </a:solidFill>
              </a:rPr>
              <a:t>Now by this I know that you are a man of God, and that the word of the Lord in your mouth is the truth</a:t>
            </a:r>
            <a:r>
              <a:rPr lang="en" sz="2425" i="1">
                <a:solidFill>
                  <a:srgbClr val="FFFF00"/>
                </a:solidFill>
              </a:rPr>
              <a:t>.”</a:t>
            </a:r>
            <a:endParaRPr sz="2425"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DID </a:t>
            </a:r>
            <a:r>
              <a:rPr lang="en" sz="5000" b="1" u="sng">
                <a:solidFill>
                  <a:srgbClr val="00FFFF"/>
                </a:solidFill>
              </a:rPr>
              <a:t>THEY</a:t>
            </a:r>
            <a:r>
              <a:rPr lang="en" sz="5000" b="1">
                <a:solidFill>
                  <a:srgbClr val="00FFFF"/>
                </a:solidFill>
              </a:rPr>
              <a:t> LEARN?</a:t>
            </a:r>
            <a:endParaRPr sz="5000" b="1">
              <a:solidFill>
                <a:srgbClr val="00FFFF"/>
              </a:solidFill>
            </a:endParaRPr>
          </a:p>
        </p:txBody>
      </p:sp>
      <p:sp>
        <p:nvSpPr>
          <p:cNvPr id="115" name="Google Shape;115;p23"/>
          <p:cNvSpPr txBox="1">
            <a:spLocks noGrp="1"/>
          </p:cNvSpPr>
          <p:nvPr>
            <p:ph type="subTitle" idx="1"/>
          </p:nvPr>
        </p:nvSpPr>
        <p:spPr>
          <a:xfrm>
            <a:off x="-126275" y="523800"/>
            <a:ext cx="9344100" cy="4620000"/>
          </a:xfrm>
          <a:prstGeom prst="rect">
            <a:avLst/>
          </a:prstGeom>
        </p:spPr>
        <p:txBody>
          <a:bodyPr spcFirstLastPara="1" wrap="square" lIns="91425" tIns="91425" rIns="91425" bIns="91425" anchor="t" anchorCtr="0">
            <a:noAutofit/>
          </a:bodyPr>
          <a:lstStyle/>
          <a:p>
            <a:pPr marL="457200" lvl="0" indent="-357188" algn="l" rtl="0">
              <a:lnSpc>
                <a:spcPct val="90000"/>
              </a:lnSpc>
              <a:spcBef>
                <a:spcPts val="0"/>
              </a:spcBef>
              <a:spcAft>
                <a:spcPts val="0"/>
              </a:spcAft>
              <a:buClr>
                <a:srgbClr val="FFFF00"/>
              </a:buClr>
              <a:buSzPts val="2025"/>
              <a:buChar char="●"/>
            </a:pPr>
            <a:r>
              <a:rPr lang="en" sz="2025">
                <a:solidFill>
                  <a:srgbClr val="FFFF00"/>
                </a:solidFill>
              </a:rPr>
              <a:t>First of all, notice how Elijah grieves with this widow.  In fact in some ways he is just as confused as she is as to why this has happened.  Notice that he does not chastise her for her harsh language or for not having enough faith.  We see that every emotional response does NOT warrant one of our own!</a:t>
            </a:r>
            <a:endParaRPr sz="2025">
              <a:solidFill>
                <a:srgbClr val="FFFF00"/>
              </a:solidFill>
            </a:endParaRPr>
          </a:p>
          <a:p>
            <a:pPr marL="457200" lvl="0" indent="-357188" algn="l" rtl="0">
              <a:lnSpc>
                <a:spcPct val="90000"/>
              </a:lnSpc>
              <a:spcBef>
                <a:spcPts val="0"/>
              </a:spcBef>
              <a:spcAft>
                <a:spcPts val="0"/>
              </a:spcAft>
              <a:buClr>
                <a:schemeClr val="dk1"/>
              </a:buClr>
              <a:buSzPts val="2025"/>
              <a:buChar char="●"/>
            </a:pPr>
            <a:r>
              <a:rPr lang="en" sz="2025">
                <a:solidFill>
                  <a:schemeClr val="dk1"/>
                </a:solidFill>
              </a:rPr>
              <a:t>Brethren, we are “spoiled” by our knowledge of ALL scripture, to not realize how HUGE a favor Elijah is asking of God here.  We think of all the resurrections in the New Testament, including Jesus’, and act like this was just happening all the time in the bible.  It WASN’T!</a:t>
            </a:r>
            <a:endParaRPr sz="2025">
              <a:solidFill>
                <a:schemeClr val="dk1"/>
              </a:solidFill>
            </a:endParaRPr>
          </a:p>
          <a:p>
            <a:pPr marL="457200" lvl="0" indent="-357188" algn="l" rtl="0">
              <a:lnSpc>
                <a:spcPct val="90000"/>
              </a:lnSpc>
              <a:spcBef>
                <a:spcPts val="0"/>
              </a:spcBef>
              <a:spcAft>
                <a:spcPts val="0"/>
              </a:spcAft>
              <a:buClr>
                <a:srgbClr val="00FFFF"/>
              </a:buClr>
              <a:buSzPts val="2025"/>
              <a:buChar char="●"/>
            </a:pPr>
            <a:r>
              <a:rPr lang="en" sz="2025">
                <a:solidFill>
                  <a:srgbClr val="00FFFF"/>
                </a:solidFill>
              </a:rPr>
              <a:t>What we read here in </a:t>
            </a:r>
            <a:r>
              <a:rPr lang="en" sz="2025" u="sng">
                <a:solidFill>
                  <a:srgbClr val="FFFF00"/>
                </a:solidFill>
              </a:rPr>
              <a:t>1 Kings 17</a:t>
            </a:r>
            <a:r>
              <a:rPr lang="en" sz="2025">
                <a:solidFill>
                  <a:srgbClr val="FFFF00"/>
                </a:solidFill>
              </a:rPr>
              <a:t> </a:t>
            </a:r>
            <a:r>
              <a:rPr lang="en" sz="2025">
                <a:solidFill>
                  <a:srgbClr val="00FFFF"/>
                </a:solidFill>
              </a:rPr>
              <a:t>is the VERY FIRST TIME that God ever raised someone from the dead (that we are aware of).  Elijah laid this boy on his own bed, stretched himself out over him three times, hoping God would do something He had never promised nor done before.</a:t>
            </a:r>
            <a:endParaRPr sz="2025">
              <a:solidFill>
                <a:srgbClr val="00FFFF"/>
              </a:solidFill>
            </a:endParaRPr>
          </a:p>
          <a:p>
            <a:pPr marL="457200" lvl="0" indent="-357188" algn="l" rtl="0">
              <a:lnSpc>
                <a:spcPct val="90000"/>
              </a:lnSpc>
              <a:spcBef>
                <a:spcPts val="0"/>
              </a:spcBef>
              <a:spcAft>
                <a:spcPts val="0"/>
              </a:spcAft>
              <a:buClr>
                <a:srgbClr val="FFFF00"/>
              </a:buClr>
              <a:buSzPts val="2025"/>
              <a:buChar char="●"/>
            </a:pPr>
            <a:r>
              <a:rPr lang="en" sz="2025">
                <a:solidFill>
                  <a:srgbClr val="FFFF00"/>
                </a:solidFill>
              </a:rPr>
              <a:t>This mother, her son, and Elijah ALL learned that day, just as Jesus said, that the Lord is </a:t>
            </a:r>
            <a:r>
              <a:rPr lang="en" sz="2025" i="1">
                <a:solidFill>
                  <a:schemeClr val="dk1"/>
                </a:solidFill>
              </a:rPr>
              <a:t>“not the God of the dead, </a:t>
            </a:r>
            <a:r>
              <a:rPr lang="en" sz="2025" i="1" u="sng">
                <a:solidFill>
                  <a:schemeClr val="dk1"/>
                </a:solidFill>
              </a:rPr>
              <a:t>but of the LIVING</a:t>
            </a:r>
            <a:r>
              <a:rPr lang="en" sz="2025" i="1">
                <a:solidFill>
                  <a:schemeClr val="dk1"/>
                </a:solidFill>
              </a:rPr>
              <a:t>!”</a:t>
            </a:r>
            <a:r>
              <a:rPr lang="en" sz="2025">
                <a:solidFill>
                  <a:srgbClr val="FFFF00"/>
                </a:solidFill>
              </a:rPr>
              <a:t> (</a:t>
            </a:r>
            <a:r>
              <a:rPr lang="en" sz="2025" u="sng">
                <a:solidFill>
                  <a:srgbClr val="FFFF00"/>
                </a:solidFill>
              </a:rPr>
              <a:t>Lk.20:38</a:t>
            </a:r>
            <a:r>
              <a:rPr lang="en" sz="2025">
                <a:solidFill>
                  <a:srgbClr val="FFFF00"/>
                </a:solidFill>
              </a:rPr>
              <a:t>)</a:t>
            </a:r>
            <a:endParaRPr sz="2025">
              <a:solidFill>
                <a:srgbClr val="FFFF00"/>
              </a:solidFill>
            </a:endParaRPr>
          </a:p>
          <a:p>
            <a:pPr marL="457200" lvl="0" indent="-357188" algn="l" rtl="0">
              <a:lnSpc>
                <a:spcPct val="90000"/>
              </a:lnSpc>
              <a:spcBef>
                <a:spcPts val="0"/>
              </a:spcBef>
              <a:spcAft>
                <a:spcPts val="0"/>
              </a:spcAft>
              <a:buClr>
                <a:srgbClr val="00FFFF"/>
              </a:buClr>
              <a:buSzPts val="2025"/>
              <a:buChar char="●"/>
            </a:pPr>
            <a:r>
              <a:rPr lang="en" sz="2025">
                <a:solidFill>
                  <a:srgbClr val="00FFFF"/>
                </a:solidFill>
              </a:rPr>
              <a:t>And it was THIS moment, when she saw the full power of God, that she finally believed that every word Elijah spoke was indeed the word of God!</a:t>
            </a:r>
            <a:endParaRPr sz="2025">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84175" y="0"/>
            <a:ext cx="9302100" cy="507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OVERCOMING PREJUDICE</a:t>
            </a:r>
            <a:endParaRPr sz="5000" b="1">
              <a:solidFill>
                <a:srgbClr val="00FFFF"/>
              </a:solidFill>
            </a:endParaRPr>
          </a:p>
        </p:txBody>
      </p:sp>
      <p:sp>
        <p:nvSpPr>
          <p:cNvPr id="121" name="Google Shape;121;p24"/>
          <p:cNvSpPr txBox="1">
            <a:spLocks noGrp="1"/>
          </p:cNvSpPr>
          <p:nvPr>
            <p:ph type="subTitle" idx="1"/>
          </p:nvPr>
        </p:nvSpPr>
        <p:spPr>
          <a:xfrm>
            <a:off x="-164450" y="507900"/>
            <a:ext cx="9382200" cy="4635900"/>
          </a:xfrm>
          <a:prstGeom prst="rect">
            <a:avLst/>
          </a:prstGeom>
        </p:spPr>
        <p:txBody>
          <a:bodyPr spcFirstLastPara="1" wrap="square" lIns="91425" tIns="91425" rIns="91425" bIns="91425" anchor="t" anchorCtr="0">
            <a:noAutofit/>
          </a:bodyPr>
          <a:lstStyle/>
          <a:p>
            <a:pPr marL="457200" lvl="0" indent="-344488" algn="l" rtl="0">
              <a:lnSpc>
                <a:spcPct val="90000"/>
              </a:lnSpc>
              <a:spcBef>
                <a:spcPts val="0"/>
              </a:spcBef>
              <a:spcAft>
                <a:spcPts val="0"/>
              </a:spcAft>
              <a:buClr>
                <a:srgbClr val="FFFF00"/>
              </a:buClr>
              <a:buSzPts val="1825"/>
              <a:buChar char="●"/>
            </a:pPr>
            <a:r>
              <a:rPr lang="en" sz="1825" dirty="0">
                <a:solidFill>
                  <a:srgbClr val="FFFF00"/>
                </a:solidFill>
              </a:rPr>
              <a:t>What do WE learn?  First, we learn that we cannot judge who will be the most kind, courageous and faithful by outward appearances.  This is why the gospel must be shared with all.  In </a:t>
            </a:r>
            <a:r>
              <a:rPr lang="en" sz="1825" u="sng" dirty="0">
                <a:solidFill>
                  <a:srgbClr val="FFFF00"/>
                </a:solidFill>
              </a:rPr>
              <a:t>Lk.4:24-26</a:t>
            </a:r>
            <a:r>
              <a:rPr lang="en" sz="1825" dirty="0">
                <a:solidFill>
                  <a:srgbClr val="FFFF00"/>
                </a:solidFill>
              </a:rPr>
              <a:t> Jesus said</a:t>
            </a:r>
            <a:r>
              <a:rPr lang="en" sz="1825" dirty="0">
                <a:solidFill>
                  <a:srgbClr val="00FFFF"/>
                </a:solidFill>
              </a:rPr>
              <a:t> </a:t>
            </a:r>
            <a:r>
              <a:rPr lang="en" sz="1825" i="1" dirty="0">
                <a:solidFill>
                  <a:schemeClr val="dk1"/>
                </a:solidFill>
              </a:rPr>
              <a:t>“Assuredly, I say to you, no prophet is accepted in his own country. 25 But I tell you truly, </a:t>
            </a:r>
            <a:r>
              <a:rPr lang="en" sz="1825" i="1" u="sng" dirty="0">
                <a:solidFill>
                  <a:schemeClr val="dk1"/>
                </a:solidFill>
              </a:rPr>
              <a:t>many widows were in Israel in the days of Elijah</a:t>
            </a:r>
            <a:r>
              <a:rPr lang="en" sz="1825" i="1" dirty="0">
                <a:solidFill>
                  <a:schemeClr val="dk1"/>
                </a:solidFill>
              </a:rPr>
              <a:t>, when the heaven was shut up three years and six months, and there was a great famine throughout all the land; 26 </a:t>
            </a:r>
            <a:r>
              <a:rPr lang="en" sz="1825" i="1" u="sng" dirty="0">
                <a:solidFill>
                  <a:schemeClr val="dk1"/>
                </a:solidFill>
              </a:rPr>
              <a:t>but to none of them was Elijah sent except to Zarephath</a:t>
            </a:r>
            <a:r>
              <a:rPr lang="en" sz="1825" i="1" dirty="0">
                <a:solidFill>
                  <a:schemeClr val="dk1"/>
                </a:solidFill>
              </a:rPr>
              <a:t>, in the region of Sidon, to a woman who was a widow.”</a:t>
            </a:r>
            <a:r>
              <a:rPr lang="en" sz="1825" dirty="0">
                <a:solidFill>
                  <a:srgbClr val="00FFFF"/>
                </a:solidFill>
              </a:rPr>
              <a:t>  </a:t>
            </a:r>
            <a:r>
              <a:rPr lang="en" sz="1825" dirty="0">
                <a:solidFill>
                  <a:srgbClr val="FFFF00"/>
                </a:solidFill>
              </a:rPr>
              <a:t>Jesus is preparing the Jews for the fact that the Gentile world is actually going to be MORE receptive to the gospel than Israel was!</a:t>
            </a:r>
            <a:endParaRPr sz="1825" dirty="0">
              <a:solidFill>
                <a:srgbClr val="FFFF00"/>
              </a:solidFill>
            </a:endParaRPr>
          </a:p>
          <a:p>
            <a:pPr marL="457200" lvl="0" indent="-344488" algn="l" rtl="0">
              <a:lnSpc>
                <a:spcPct val="90000"/>
              </a:lnSpc>
              <a:spcBef>
                <a:spcPts val="0"/>
              </a:spcBef>
              <a:spcAft>
                <a:spcPts val="0"/>
              </a:spcAft>
              <a:buClr>
                <a:srgbClr val="FFFF00"/>
              </a:buClr>
              <a:buSzPts val="1825"/>
              <a:buChar char="●"/>
            </a:pPr>
            <a:r>
              <a:rPr lang="en" sz="1825">
                <a:solidFill>
                  <a:srgbClr val="FFFF00"/>
                </a:solidFill>
              </a:rPr>
              <a:t>When Jesus healed a Roman centurion’s servant, in </a:t>
            </a:r>
            <a:r>
              <a:rPr lang="en" sz="1825" u="sng">
                <a:solidFill>
                  <a:srgbClr val="FFFF00"/>
                </a:solidFill>
              </a:rPr>
              <a:t>Lk.7:10-12</a:t>
            </a:r>
            <a:r>
              <a:rPr lang="en" sz="1825">
                <a:solidFill>
                  <a:srgbClr val="00FFFF"/>
                </a:solidFill>
              </a:rPr>
              <a:t> </a:t>
            </a:r>
            <a:r>
              <a:rPr lang="en" sz="1825" i="1">
                <a:solidFill>
                  <a:schemeClr val="dk1"/>
                </a:solidFill>
              </a:rPr>
              <a:t>“... </a:t>
            </a:r>
            <a:r>
              <a:rPr lang="en" sz="1825" i="1" dirty="0">
                <a:solidFill>
                  <a:schemeClr val="dk1"/>
                </a:solidFill>
              </a:rPr>
              <a:t>He marveled, and said to those who followed, “</a:t>
            </a:r>
            <a:r>
              <a:rPr lang="en" sz="1825" i="1" u="sng" dirty="0">
                <a:solidFill>
                  <a:schemeClr val="dk1"/>
                </a:solidFill>
              </a:rPr>
              <a:t>Assuredly, I say to you, I have not found such great faith, not even in Israel</a:t>
            </a:r>
            <a:r>
              <a:rPr lang="en" sz="1825" i="1" dirty="0">
                <a:solidFill>
                  <a:schemeClr val="dk1"/>
                </a:solidFill>
              </a:rPr>
              <a:t>! 11 And I say to you that </a:t>
            </a:r>
            <a:r>
              <a:rPr lang="en" sz="1825" i="1" u="sng" dirty="0">
                <a:solidFill>
                  <a:schemeClr val="dk1"/>
                </a:solidFill>
              </a:rPr>
              <a:t>many will come from east and west</a:t>
            </a:r>
            <a:r>
              <a:rPr lang="en" sz="1825" i="1" dirty="0">
                <a:solidFill>
                  <a:schemeClr val="dk1"/>
                </a:solidFill>
              </a:rPr>
              <a:t>, and sit down with Abraham, Isaac, and Jacob in the kingdom of heaven. 12 </a:t>
            </a:r>
            <a:r>
              <a:rPr lang="en" sz="1825" i="1" u="sng" dirty="0">
                <a:solidFill>
                  <a:schemeClr val="dk1"/>
                </a:solidFill>
              </a:rPr>
              <a:t>But the sons of the kingdom will be cast out into outer darkness</a:t>
            </a:r>
            <a:r>
              <a:rPr lang="en" sz="1825" i="1" dirty="0">
                <a:solidFill>
                  <a:schemeClr val="dk1"/>
                </a:solidFill>
              </a:rPr>
              <a:t>. There will be weeping and gnashing of teeth.”</a:t>
            </a:r>
            <a:endParaRPr sz="1825" i="1" dirty="0">
              <a:solidFill>
                <a:schemeClr val="dk1"/>
              </a:solidFill>
            </a:endParaRPr>
          </a:p>
          <a:p>
            <a:pPr marL="457200" lvl="0" indent="-344488" algn="l" rtl="0">
              <a:lnSpc>
                <a:spcPct val="90000"/>
              </a:lnSpc>
              <a:spcBef>
                <a:spcPts val="0"/>
              </a:spcBef>
              <a:spcAft>
                <a:spcPts val="0"/>
              </a:spcAft>
              <a:buClr>
                <a:srgbClr val="FFFF00"/>
              </a:buClr>
              <a:buSzPts val="1825"/>
              <a:buChar char="●"/>
            </a:pPr>
            <a:r>
              <a:rPr lang="en" sz="1825" u="sng" dirty="0">
                <a:solidFill>
                  <a:srgbClr val="FFFF00"/>
                </a:solidFill>
              </a:rPr>
              <a:t>Lk.11:32</a:t>
            </a:r>
            <a:r>
              <a:rPr lang="en" sz="1825" dirty="0">
                <a:solidFill>
                  <a:schemeClr val="dk1"/>
                </a:solidFill>
              </a:rPr>
              <a:t> </a:t>
            </a:r>
            <a:r>
              <a:rPr lang="en" sz="1825" i="1" dirty="0">
                <a:solidFill>
                  <a:schemeClr val="dk1"/>
                </a:solidFill>
              </a:rPr>
              <a:t>“The men of Nineveh will rise up in the judgment with this generation and condemn it, </a:t>
            </a:r>
            <a:r>
              <a:rPr lang="en" sz="1825" i="1" u="sng" dirty="0">
                <a:solidFill>
                  <a:schemeClr val="dk1"/>
                </a:solidFill>
              </a:rPr>
              <a:t>for they repented at the preaching of Jonah; and indeed a greater than Jonah is here</a:t>
            </a:r>
            <a:r>
              <a:rPr lang="en" sz="1825" i="1" dirty="0">
                <a:solidFill>
                  <a:schemeClr val="dk1"/>
                </a:solidFill>
              </a:rPr>
              <a:t>.”</a:t>
            </a:r>
            <a:endParaRPr sz="1825"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84175" y="0"/>
            <a:ext cx="9302100" cy="507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500" b="1">
                <a:solidFill>
                  <a:srgbClr val="00FFFF"/>
                </a:solidFill>
              </a:rPr>
              <a:t>KINDNESS WILL BE REWARDED</a:t>
            </a:r>
            <a:endParaRPr sz="4500" b="1">
              <a:solidFill>
                <a:srgbClr val="00FFFF"/>
              </a:solidFill>
            </a:endParaRPr>
          </a:p>
        </p:txBody>
      </p:sp>
      <p:sp>
        <p:nvSpPr>
          <p:cNvPr id="127" name="Google Shape;127;p25"/>
          <p:cNvSpPr txBox="1">
            <a:spLocks noGrp="1"/>
          </p:cNvSpPr>
          <p:nvPr>
            <p:ph type="subTitle" idx="1"/>
          </p:nvPr>
        </p:nvSpPr>
        <p:spPr>
          <a:xfrm>
            <a:off x="-142525" y="507900"/>
            <a:ext cx="9418800" cy="4635900"/>
          </a:xfrm>
          <a:prstGeom prst="rect">
            <a:avLst/>
          </a:prstGeom>
        </p:spPr>
        <p:txBody>
          <a:bodyPr spcFirstLastPara="1" wrap="square" lIns="91425" tIns="91425" rIns="91425" bIns="91425" anchor="t" anchorCtr="0">
            <a:noAutofit/>
          </a:bodyPr>
          <a:lstStyle/>
          <a:p>
            <a:pPr marL="457200" lvl="0" indent="-369888" algn="l" rtl="0">
              <a:lnSpc>
                <a:spcPct val="90000"/>
              </a:lnSpc>
              <a:spcBef>
                <a:spcPts val="0"/>
              </a:spcBef>
              <a:spcAft>
                <a:spcPts val="0"/>
              </a:spcAft>
              <a:buClr>
                <a:srgbClr val="FFFF00"/>
              </a:buClr>
              <a:buSzPts val="2225"/>
              <a:buChar char="●"/>
            </a:pPr>
            <a:r>
              <a:rPr lang="en" sz="2225">
                <a:solidFill>
                  <a:srgbClr val="FFFF00"/>
                </a:solidFill>
              </a:rPr>
              <a:t>This foreign mother and widow’s simple act of kindness to a stranger, ahead of the natural desire to save herself and her son instead, was cherished by God. Imagine how things would have turned out for her 1) If Elijah had never gone to see her, or 2) If she had refused Elijah’s request for hospitality.  She and her son would have starved to death, and, most importantly of all, they would never have come to a full faith in Almighty God.  </a:t>
            </a:r>
            <a:endParaRPr sz="2225">
              <a:solidFill>
                <a:srgbClr val="FFFF00"/>
              </a:solidFill>
            </a:endParaRPr>
          </a:p>
          <a:p>
            <a:pPr marL="457200" lvl="0" indent="-369888" algn="l" rtl="0">
              <a:lnSpc>
                <a:spcPct val="90000"/>
              </a:lnSpc>
              <a:spcBef>
                <a:spcPts val="0"/>
              </a:spcBef>
              <a:spcAft>
                <a:spcPts val="0"/>
              </a:spcAft>
              <a:buClr>
                <a:srgbClr val="00FFFF"/>
              </a:buClr>
              <a:buSzPts val="2225"/>
              <a:buChar char="●"/>
            </a:pPr>
            <a:r>
              <a:rPr lang="en" sz="2225">
                <a:solidFill>
                  <a:srgbClr val="00FFFF"/>
                </a:solidFill>
              </a:rPr>
              <a:t>She was not given tablets of stone like the Jews were, but she did God’s will nonetheless.</a:t>
            </a:r>
            <a:r>
              <a:rPr lang="en" sz="2225">
                <a:solidFill>
                  <a:srgbClr val="FFFF00"/>
                </a:solidFill>
              </a:rPr>
              <a:t> </a:t>
            </a:r>
            <a:r>
              <a:rPr lang="en" sz="2225" u="sng">
                <a:solidFill>
                  <a:srgbClr val="FFFF00"/>
                </a:solidFill>
              </a:rPr>
              <a:t>Rom.2:14-15</a:t>
            </a:r>
            <a:r>
              <a:rPr lang="en" sz="2225">
                <a:solidFill>
                  <a:srgbClr val="FFFF00"/>
                </a:solidFill>
              </a:rPr>
              <a:t> </a:t>
            </a:r>
            <a:r>
              <a:rPr lang="en" sz="2225" i="1">
                <a:solidFill>
                  <a:schemeClr val="dk1"/>
                </a:solidFill>
              </a:rPr>
              <a:t>“for when Gentiles, who do not have the law, </a:t>
            </a:r>
            <a:r>
              <a:rPr lang="en" sz="2225" i="1" u="sng">
                <a:solidFill>
                  <a:schemeClr val="dk1"/>
                </a:solidFill>
              </a:rPr>
              <a:t>by nature do the things in the law</a:t>
            </a:r>
            <a:r>
              <a:rPr lang="en" sz="2225" i="1">
                <a:solidFill>
                  <a:schemeClr val="dk1"/>
                </a:solidFill>
              </a:rPr>
              <a:t>, these, although not having the law, are a law to themselves, 15 </a:t>
            </a:r>
            <a:r>
              <a:rPr lang="en" sz="2225" i="1" u="sng">
                <a:solidFill>
                  <a:schemeClr val="dk1"/>
                </a:solidFill>
              </a:rPr>
              <a:t>who show the work of the law written in their hearts, their conscience also bearing witness</a:t>
            </a:r>
            <a:r>
              <a:rPr lang="en" sz="2225" i="1">
                <a:solidFill>
                  <a:schemeClr val="dk1"/>
                </a:solidFill>
              </a:rPr>
              <a:t>, and between themselves their thoughts accusing or else excusing them)”</a:t>
            </a:r>
            <a:endParaRPr sz="2225" i="1">
              <a:solidFill>
                <a:schemeClr val="dk1"/>
              </a:solidFill>
            </a:endParaRPr>
          </a:p>
          <a:p>
            <a:pPr marL="457200" lvl="0" indent="-369888" algn="l" rtl="0">
              <a:lnSpc>
                <a:spcPct val="90000"/>
              </a:lnSpc>
              <a:spcBef>
                <a:spcPts val="0"/>
              </a:spcBef>
              <a:spcAft>
                <a:spcPts val="0"/>
              </a:spcAft>
              <a:buClr>
                <a:srgbClr val="FFFF00"/>
              </a:buClr>
              <a:buSzPts val="2225"/>
              <a:buChar char="●"/>
            </a:pPr>
            <a:r>
              <a:rPr lang="en" sz="2225">
                <a:solidFill>
                  <a:srgbClr val="FFFF00"/>
                </a:solidFill>
              </a:rPr>
              <a:t>I look forward to meeting the widow of Zarephath in heaven one day!</a:t>
            </a:r>
            <a:endParaRPr sz="2225">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84175" y="0"/>
            <a:ext cx="9302100" cy="507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CHERISH SUCH WOMEN!</a:t>
            </a:r>
            <a:endParaRPr sz="5000" b="1">
              <a:solidFill>
                <a:srgbClr val="00FFFF"/>
              </a:solidFill>
            </a:endParaRPr>
          </a:p>
        </p:txBody>
      </p:sp>
      <p:sp>
        <p:nvSpPr>
          <p:cNvPr id="133" name="Google Shape;133;p26"/>
          <p:cNvSpPr txBox="1">
            <a:spLocks noGrp="1"/>
          </p:cNvSpPr>
          <p:nvPr>
            <p:ph type="subTitle" idx="1"/>
          </p:nvPr>
        </p:nvSpPr>
        <p:spPr>
          <a:xfrm>
            <a:off x="-155300" y="417200"/>
            <a:ext cx="9428100" cy="4726500"/>
          </a:xfrm>
          <a:prstGeom prst="rect">
            <a:avLst/>
          </a:prstGeom>
        </p:spPr>
        <p:txBody>
          <a:bodyPr spcFirstLastPara="1" wrap="square" lIns="91425" tIns="91425" rIns="91425" bIns="91425" anchor="t" anchorCtr="0">
            <a:noAutofit/>
          </a:bodyPr>
          <a:lstStyle/>
          <a:p>
            <a:pPr marL="457200" lvl="0" indent="-369888" algn="l" rtl="0">
              <a:lnSpc>
                <a:spcPct val="90000"/>
              </a:lnSpc>
              <a:spcBef>
                <a:spcPts val="0"/>
              </a:spcBef>
              <a:spcAft>
                <a:spcPts val="0"/>
              </a:spcAft>
              <a:buClr>
                <a:srgbClr val="FFFF00"/>
              </a:buClr>
              <a:buSzPts val="2225"/>
              <a:buChar char="●"/>
            </a:pPr>
            <a:r>
              <a:rPr lang="en" sz="2225" u="sng">
                <a:solidFill>
                  <a:srgbClr val="FFFF00"/>
                </a:solidFill>
              </a:rPr>
              <a:t>Matt.10:41-42</a:t>
            </a:r>
            <a:r>
              <a:rPr lang="en" sz="2225">
                <a:solidFill>
                  <a:srgbClr val="FFFF00"/>
                </a:solidFill>
              </a:rPr>
              <a:t> </a:t>
            </a:r>
            <a:r>
              <a:rPr lang="en" sz="2225" i="1">
                <a:solidFill>
                  <a:schemeClr val="dk1"/>
                </a:solidFill>
              </a:rPr>
              <a:t>“He who receives a prophet in the name of a prophet shall receive a prophet’s reward. And he who receives a righteous man in the name of a righteous man shall receive a righteous man’s reward. 42 </a:t>
            </a:r>
            <a:r>
              <a:rPr lang="en" sz="2225" i="1" u="sng">
                <a:solidFill>
                  <a:schemeClr val="dk1"/>
                </a:solidFill>
              </a:rPr>
              <a:t>And whoever gives one of these little ones only a cup of cold water in the name of a disciple, assuredly, I say to you, he shall by no means lose his reward</a:t>
            </a:r>
            <a:r>
              <a:rPr lang="en" sz="2225" i="1">
                <a:solidFill>
                  <a:schemeClr val="dk1"/>
                </a:solidFill>
              </a:rPr>
              <a:t>.”</a:t>
            </a:r>
            <a:r>
              <a:rPr lang="en" sz="2225">
                <a:solidFill>
                  <a:srgbClr val="FFFF00"/>
                </a:solidFill>
              </a:rPr>
              <a:t>  Might Jesus have been thinking of the woman of </a:t>
            </a:r>
            <a:r>
              <a:rPr lang="en" sz="2225" u="sng">
                <a:solidFill>
                  <a:srgbClr val="FFFF00"/>
                </a:solidFill>
              </a:rPr>
              <a:t>1 Kings 17</a:t>
            </a:r>
            <a:r>
              <a:rPr lang="en" sz="2225">
                <a:solidFill>
                  <a:srgbClr val="FFFF00"/>
                </a:solidFill>
              </a:rPr>
              <a:t> when He said this?</a:t>
            </a:r>
            <a:endParaRPr sz="2225">
              <a:solidFill>
                <a:srgbClr val="FFFF00"/>
              </a:solidFill>
            </a:endParaRPr>
          </a:p>
          <a:p>
            <a:pPr marL="457200" lvl="0" indent="-369888" algn="l" rtl="0">
              <a:lnSpc>
                <a:spcPct val="90000"/>
              </a:lnSpc>
              <a:spcBef>
                <a:spcPts val="0"/>
              </a:spcBef>
              <a:spcAft>
                <a:spcPts val="0"/>
              </a:spcAft>
              <a:buClr>
                <a:srgbClr val="00FFFF"/>
              </a:buClr>
              <a:buSzPts val="2225"/>
              <a:buChar char="●"/>
            </a:pPr>
            <a:r>
              <a:rPr lang="en" sz="2225">
                <a:solidFill>
                  <a:srgbClr val="00FFFF"/>
                </a:solidFill>
              </a:rPr>
              <a:t>The church is commanded to take care of these mothers when they have no one else to do so.</a:t>
            </a:r>
            <a:r>
              <a:rPr lang="en" sz="2225">
                <a:solidFill>
                  <a:srgbClr val="FFFF00"/>
                </a:solidFill>
              </a:rPr>
              <a:t>  </a:t>
            </a:r>
            <a:r>
              <a:rPr lang="en" sz="2225" u="sng">
                <a:solidFill>
                  <a:srgbClr val="FFFF00"/>
                </a:solidFill>
              </a:rPr>
              <a:t>1 Tim.5:10</a:t>
            </a:r>
            <a:r>
              <a:rPr lang="en" sz="2225">
                <a:solidFill>
                  <a:srgbClr val="FFFF00"/>
                </a:solidFill>
              </a:rPr>
              <a:t> </a:t>
            </a:r>
            <a:r>
              <a:rPr lang="en" sz="2225" i="1">
                <a:solidFill>
                  <a:schemeClr val="dk1"/>
                </a:solidFill>
              </a:rPr>
              <a:t>“well reported for good works: if she has brought up children, </a:t>
            </a:r>
            <a:r>
              <a:rPr lang="en" sz="2225" i="1" u="sng">
                <a:solidFill>
                  <a:schemeClr val="dk1"/>
                </a:solidFill>
              </a:rPr>
              <a:t>if she has lodged strangers</a:t>
            </a:r>
            <a:r>
              <a:rPr lang="en" sz="2225" i="1">
                <a:solidFill>
                  <a:schemeClr val="dk1"/>
                </a:solidFill>
              </a:rPr>
              <a:t>, </a:t>
            </a:r>
            <a:r>
              <a:rPr lang="en" sz="2225" i="1" u="sng">
                <a:solidFill>
                  <a:schemeClr val="dk1"/>
                </a:solidFill>
              </a:rPr>
              <a:t>if she has washed the saints’ feet</a:t>
            </a:r>
            <a:r>
              <a:rPr lang="en" sz="2225" i="1">
                <a:solidFill>
                  <a:schemeClr val="dk1"/>
                </a:solidFill>
              </a:rPr>
              <a:t>, </a:t>
            </a:r>
            <a:r>
              <a:rPr lang="en" sz="2225" i="1" u="sng">
                <a:solidFill>
                  <a:schemeClr val="dk1"/>
                </a:solidFill>
              </a:rPr>
              <a:t>if she has relieved the afflicted</a:t>
            </a:r>
            <a:r>
              <a:rPr lang="en" sz="2225" i="1">
                <a:solidFill>
                  <a:schemeClr val="dk1"/>
                </a:solidFill>
              </a:rPr>
              <a:t>, if she has diligently followed every good work.”</a:t>
            </a:r>
            <a:endParaRPr sz="2225" i="1">
              <a:solidFill>
                <a:schemeClr val="dk1"/>
              </a:solidFill>
            </a:endParaRPr>
          </a:p>
          <a:p>
            <a:pPr marL="457200" lvl="0" indent="-369888" algn="l" rtl="0">
              <a:lnSpc>
                <a:spcPct val="90000"/>
              </a:lnSpc>
              <a:spcBef>
                <a:spcPts val="0"/>
              </a:spcBef>
              <a:spcAft>
                <a:spcPts val="0"/>
              </a:spcAft>
              <a:buClr>
                <a:srgbClr val="FFFF00"/>
              </a:buClr>
              <a:buSzPts val="2225"/>
              <a:buChar char="●"/>
            </a:pPr>
            <a:r>
              <a:rPr lang="en" sz="2225">
                <a:solidFill>
                  <a:srgbClr val="FFFF00"/>
                </a:solidFill>
              </a:rPr>
              <a:t>I’ve been privileged to know so many kind, godly mothers, and widows too.  We have many in our very own congregation, and we also remember those we have lost.  May God richly bless them all!</a:t>
            </a:r>
            <a:endParaRPr sz="2225">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BACKGROUND</a:t>
            </a:r>
            <a:endParaRPr sz="5000" b="1">
              <a:solidFill>
                <a:srgbClr val="00FFFF"/>
              </a:solidFill>
            </a:endParaRPr>
          </a:p>
        </p:txBody>
      </p:sp>
      <p:sp>
        <p:nvSpPr>
          <p:cNvPr id="61" name="Google Shape;61;p14"/>
          <p:cNvSpPr txBox="1">
            <a:spLocks noGrp="1"/>
          </p:cNvSpPr>
          <p:nvPr>
            <p:ph type="subTitle" idx="1"/>
          </p:nvPr>
        </p:nvSpPr>
        <p:spPr>
          <a:xfrm>
            <a:off x="-164450" y="392850"/>
            <a:ext cx="9382200" cy="4750800"/>
          </a:xfrm>
          <a:prstGeom prst="rect">
            <a:avLst/>
          </a:prstGeom>
        </p:spPr>
        <p:txBody>
          <a:bodyPr spcFirstLastPara="1" wrap="square" lIns="91425" tIns="91425" rIns="91425" bIns="91425" anchor="t" anchorCtr="0">
            <a:noAutofit/>
          </a:bodyPr>
          <a:lstStyle/>
          <a:p>
            <a:pPr marL="457200" lvl="0" indent="-363538" algn="l" rtl="0">
              <a:lnSpc>
                <a:spcPct val="90000"/>
              </a:lnSpc>
              <a:spcBef>
                <a:spcPts val="0"/>
              </a:spcBef>
              <a:spcAft>
                <a:spcPts val="0"/>
              </a:spcAft>
              <a:buClr>
                <a:srgbClr val="FFFF00"/>
              </a:buClr>
              <a:buSzPts val="2125"/>
              <a:buChar char="●"/>
            </a:pPr>
            <a:r>
              <a:rPr lang="en" sz="2100" dirty="0">
                <a:solidFill>
                  <a:srgbClr val="FFFF00"/>
                </a:solidFill>
              </a:rPr>
              <a:t>We happen to be receiving this lesson on a holiday in this country called “Mother’s Day”.  One year ago I did a lesson about Hannah called “One Mother’s Love”.  Today I want to consider a second mother, and her faith.</a:t>
            </a:r>
            <a:endParaRPr sz="2100" dirty="0">
              <a:solidFill>
                <a:srgbClr val="FFFF00"/>
              </a:solidFill>
            </a:endParaRPr>
          </a:p>
          <a:p>
            <a:pPr marL="457200" lvl="0" indent="-363538" algn="l" rtl="0">
              <a:lnSpc>
                <a:spcPct val="90000"/>
              </a:lnSpc>
              <a:spcBef>
                <a:spcPts val="0"/>
              </a:spcBef>
              <a:spcAft>
                <a:spcPts val="0"/>
              </a:spcAft>
              <a:buClr>
                <a:schemeClr val="dk1"/>
              </a:buClr>
              <a:buSzPts val="2125"/>
              <a:buChar char="●"/>
            </a:pPr>
            <a:r>
              <a:rPr lang="en" sz="2100" dirty="0">
                <a:solidFill>
                  <a:schemeClr val="dk1"/>
                </a:solidFill>
              </a:rPr>
              <a:t>This chapter begins in the northern kingdom of Israel during the reign of Ahab, who reigned beside his wife Jezebel.  Both were very wicked.</a:t>
            </a:r>
            <a:endParaRPr sz="2100" dirty="0">
              <a:solidFill>
                <a:schemeClr val="dk1"/>
              </a:solidFill>
            </a:endParaRPr>
          </a:p>
          <a:p>
            <a:pPr marL="457200" lvl="0" indent="-363538" algn="l" rtl="0">
              <a:lnSpc>
                <a:spcPct val="90000"/>
              </a:lnSpc>
              <a:spcBef>
                <a:spcPts val="0"/>
              </a:spcBef>
              <a:spcAft>
                <a:spcPts val="0"/>
              </a:spcAft>
              <a:buClr>
                <a:srgbClr val="00FFFF"/>
              </a:buClr>
              <a:buSzPts val="2125"/>
              <a:buChar char="●"/>
            </a:pPr>
            <a:r>
              <a:rPr lang="en" sz="2100" dirty="0">
                <a:solidFill>
                  <a:srgbClr val="00FFFF"/>
                </a:solidFill>
              </a:rPr>
              <a:t>This is the very first time in scripture that the famous prophet Elijah is ever mentioned, and it is in regards to him prophesying that the land will not see rain, NOR EVEN DEW, for YEARS!</a:t>
            </a:r>
            <a:r>
              <a:rPr lang="en" sz="2100" dirty="0">
                <a:solidFill>
                  <a:schemeClr val="dk1"/>
                </a:solidFill>
              </a:rPr>
              <a:t>  </a:t>
            </a:r>
            <a:r>
              <a:rPr lang="en" sz="2100" u="sng" dirty="0">
                <a:solidFill>
                  <a:srgbClr val="FFFF00"/>
                </a:solidFill>
              </a:rPr>
              <a:t>Js.5:17</a:t>
            </a:r>
            <a:r>
              <a:rPr lang="en" sz="2100" dirty="0">
                <a:solidFill>
                  <a:schemeClr val="dk1"/>
                </a:solidFill>
              </a:rPr>
              <a:t> </a:t>
            </a:r>
            <a:r>
              <a:rPr lang="en" sz="2100" i="1" dirty="0">
                <a:solidFill>
                  <a:schemeClr val="dk1"/>
                </a:solidFill>
              </a:rPr>
              <a:t>“Elijah was a man with a nature like ours, and he prayed earnestly that it would not rain; </a:t>
            </a:r>
            <a:r>
              <a:rPr lang="en" sz="2100" i="1" u="sng" dirty="0">
                <a:solidFill>
                  <a:schemeClr val="dk1"/>
                </a:solidFill>
              </a:rPr>
              <a:t>and it did not rain on the land for three years and six months</a:t>
            </a:r>
            <a:r>
              <a:rPr lang="en" sz="2100" i="1" dirty="0">
                <a:solidFill>
                  <a:schemeClr val="dk1"/>
                </a:solidFill>
              </a:rPr>
              <a:t>.”</a:t>
            </a:r>
            <a:endParaRPr sz="2100" i="1" dirty="0">
              <a:solidFill>
                <a:schemeClr val="dk1"/>
              </a:solidFill>
            </a:endParaRPr>
          </a:p>
          <a:p>
            <a:pPr marL="457200" lvl="0" indent="-363538" algn="l" rtl="0">
              <a:lnSpc>
                <a:spcPct val="90000"/>
              </a:lnSpc>
              <a:spcBef>
                <a:spcPts val="0"/>
              </a:spcBef>
              <a:spcAft>
                <a:spcPts val="0"/>
              </a:spcAft>
              <a:buClr>
                <a:srgbClr val="FFFF00"/>
              </a:buClr>
              <a:buSzPts val="2125"/>
              <a:buChar char="●"/>
            </a:pPr>
            <a:r>
              <a:rPr lang="en" sz="2100" dirty="0">
                <a:solidFill>
                  <a:srgbClr val="FFFF00"/>
                </a:solidFill>
              </a:rPr>
              <a:t>God miraculously provides for Elijah, having ravens bring him food.  God is also hiding and protecting him from the wrath and search parties of King Ahab. (</a:t>
            </a:r>
            <a:r>
              <a:rPr lang="en" sz="2100" u="sng" dirty="0">
                <a:solidFill>
                  <a:srgbClr val="FFFF00"/>
                </a:solidFill>
              </a:rPr>
              <a:t>1 Kg.18:10</a:t>
            </a:r>
            <a:r>
              <a:rPr lang="en" sz="2100" dirty="0">
                <a:solidFill>
                  <a:srgbClr val="FFFF00"/>
                </a:solidFill>
              </a:rPr>
              <a:t>)</a:t>
            </a:r>
            <a:endParaRPr sz="2100" dirty="0">
              <a:solidFill>
                <a:srgbClr val="FFFF00"/>
              </a:solidFill>
            </a:endParaRPr>
          </a:p>
          <a:p>
            <a:pPr marL="457200" lvl="0" indent="-363538" algn="l" rtl="0">
              <a:lnSpc>
                <a:spcPct val="90000"/>
              </a:lnSpc>
              <a:spcBef>
                <a:spcPts val="0"/>
              </a:spcBef>
              <a:spcAft>
                <a:spcPts val="0"/>
              </a:spcAft>
              <a:buClr>
                <a:schemeClr val="dk1"/>
              </a:buClr>
              <a:buSzPts val="2125"/>
              <a:buChar char="●"/>
            </a:pPr>
            <a:r>
              <a:rPr lang="en" sz="2100" dirty="0">
                <a:solidFill>
                  <a:schemeClr val="dk1"/>
                </a:solidFill>
              </a:rPr>
              <a:t>But eventually, when the brook dries up, God sends Elijah elsewhere.</a:t>
            </a:r>
            <a:endParaRPr sz="2100" dirty="0">
              <a:solidFill>
                <a:schemeClr val="dk1"/>
              </a:solidFill>
            </a:endParaRPr>
          </a:p>
          <a:p>
            <a:pPr marL="457200" lvl="0" indent="-363538" algn="l" rtl="0">
              <a:lnSpc>
                <a:spcPct val="90000"/>
              </a:lnSpc>
              <a:spcBef>
                <a:spcPts val="0"/>
              </a:spcBef>
              <a:spcAft>
                <a:spcPts val="0"/>
              </a:spcAft>
              <a:buClr>
                <a:srgbClr val="00FFFF"/>
              </a:buClr>
              <a:buSzPts val="2125"/>
              <a:buChar char="●"/>
            </a:pPr>
            <a:r>
              <a:rPr lang="en" sz="2100" dirty="0">
                <a:solidFill>
                  <a:srgbClr val="00FFFF"/>
                </a:solidFill>
              </a:rPr>
              <a:t>Note that God, of course, COULD HAVE continued to give Elijah food and water miraculously.  But He has a different plan for Elijah’s provision.</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ZAREPHATH?!</a:t>
            </a:r>
            <a:endParaRPr sz="5000" b="1">
              <a:solidFill>
                <a:srgbClr val="00FFFF"/>
              </a:solidFill>
            </a:endParaRPr>
          </a:p>
        </p:txBody>
      </p:sp>
      <p:sp>
        <p:nvSpPr>
          <p:cNvPr id="67" name="Google Shape;67;p15"/>
          <p:cNvSpPr txBox="1">
            <a:spLocks noGrp="1"/>
          </p:cNvSpPr>
          <p:nvPr>
            <p:ph type="subTitle" idx="1"/>
          </p:nvPr>
        </p:nvSpPr>
        <p:spPr>
          <a:xfrm>
            <a:off x="-164450" y="523800"/>
            <a:ext cx="9382200" cy="4620000"/>
          </a:xfrm>
          <a:prstGeom prst="rect">
            <a:avLst/>
          </a:prstGeom>
        </p:spPr>
        <p:txBody>
          <a:bodyPr spcFirstLastPara="1" wrap="square" lIns="91425" tIns="91425" rIns="91425" bIns="91425" anchor="t" anchorCtr="0">
            <a:noAutofit/>
          </a:bodyPr>
          <a:lstStyle/>
          <a:p>
            <a:pPr marL="457200" lvl="0" indent="-363538" algn="l" rtl="0">
              <a:lnSpc>
                <a:spcPct val="90000"/>
              </a:lnSpc>
              <a:spcBef>
                <a:spcPts val="0"/>
              </a:spcBef>
              <a:spcAft>
                <a:spcPts val="0"/>
              </a:spcAft>
              <a:buClr>
                <a:srgbClr val="FFFF00"/>
              </a:buClr>
              <a:buSzPts val="2125"/>
              <a:buChar char="●"/>
            </a:pPr>
            <a:r>
              <a:rPr lang="en" sz="2125">
                <a:solidFill>
                  <a:srgbClr val="FFFF00"/>
                </a:solidFill>
              </a:rPr>
              <a:t>It is important to know WHERE Zarephath is.  Is this an Israelite city?  Is this a town where God’s people, the Jews and, hopefully, followers of the Law of Moses, live?  Not at all!  It is a FOREIGN city!</a:t>
            </a:r>
            <a:endParaRPr sz="2125">
              <a:solidFill>
                <a:srgbClr val="FFFF00"/>
              </a:solidFill>
            </a:endParaRPr>
          </a:p>
          <a:p>
            <a:pPr marL="457200" lvl="0" indent="-363538" algn="l" rtl="0">
              <a:lnSpc>
                <a:spcPct val="90000"/>
              </a:lnSpc>
              <a:spcBef>
                <a:spcPts val="0"/>
              </a:spcBef>
              <a:spcAft>
                <a:spcPts val="0"/>
              </a:spcAft>
              <a:buClr>
                <a:schemeClr val="dk1"/>
              </a:buClr>
              <a:buSzPts val="2125"/>
              <a:buChar char="●"/>
            </a:pPr>
            <a:r>
              <a:rPr lang="en" sz="2125">
                <a:solidFill>
                  <a:schemeClr val="dk1"/>
                </a:solidFill>
              </a:rPr>
              <a:t>God says that Zarephath </a:t>
            </a:r>
            <a:r>
              <a:rPr lang="en" sz="2125" i="1">
                <a:solidFill>
                  <a:schemeClr val="dk1"/>
                </a:solidFill>
              </a:rPr>
              <a:t>“belongs to Sidon”</a:t>
            </a:r>
            <a:r>
              <a:rPr lang="en" sz="2125">
                <a:solidFill>
                  <a:schemeClr val="dk1"/>
                </a:solidFill>
              </a:rPr>
              <a:t>.  Sidon was a major city of the coastal Pheonician empire.  The modern day village of Sarafand is where Zarephath was, on the coast, 8 miles south of Sidon and 14 miles north of Tyre.  From the Brook Cherith this was a journey of almost 100 MILES for Elijah, through hostile territory as Ahab searched for him!</a:t>
            </a:r>
            <a:endParaRPr sz="2125">
              <a:solidFill>
                <a:schemeClr val="dk1"/>
              </a:solidFill>
            </a:endParaRPr>
          </a:p>
          <a:p>
            <a:pPr marL="457200" lvl="0" indent="-363538" algn="l" rtl="0">
              <a:lnSpc>
                <a:spcPct val="90000"/>
              </a:lnSpc>
              <a:spcBef>
                <a:spcPts val="0"/>
              </a:spcBef>
              <a:spcAft>
                <a:spcPts val="0"/>
              </a:spcAft>
              <a:buClr>
                <a:srgbClr val="00FFFF"/>
              </a:buClr>
              <a:buSzPts val="2125"/>
              <a:buChar char="●"/>
            </a:pPr>
            <a:r>
              <a:rPr lang="en" sz="2125">
                <a:solidFill>
                  <a:srgbClr val="00FFFF"/>
                </a:solidFill>
              </a:rPr>
              <a:t>The pagan Sidonians worshipped the goddess Ashtoreth. </a:t>
            </a:r>
            <a:r>
              <a:rPr lang="en" sz="2125">
                <a:solidFill>
                  <a:srgbClr val="FFFF00"/>
                </a:solidFill>
              </a:rPr>
              <a:t>(</a:t>
            </a:r>
            <a:r>
              <a:rPr lang="en" sz="2125" u="sng">
                <a:solidFill>
                  <a:srgbClr val="FFFF00"/>
                </a:solidFill>
              </a:rPr>
              <a:t>1 Kg.11:5</a:t>
            </a:r>
            <a:r>
              <a:rPr lang="en" sz="2125">
                <a:solidFill>
                  <a:srgbClr val="FFFF00"/>
                </a:solidFill>
              </a:rPr>
              <a:t>)</a:t>
            </a:r>
            <a:r>
              <a:rPr lang="en" sz="2125">
                <a:solidFill>
                  <a:schemeClr val="dk1"/>
                </a:solidFill>
              </a:rPr>
              <a:t> </a:t>
            </a:r>
            <a:r>
              <a:rPr lang="en" sz="2125">
                <a:solidFill>
                  <a:srgbClr val="00FFFF"/>
                </a:solidFill>
              </a:rPr>
              <a:t>In fact Ahab’s wife Jezebel was a Sidonian</a:t>
            </a:r>
            <a:r>
              <a:rPr lang="en" sz="2125">
                <a:solidFill>
                  <a:schemeClr val="dk1"/>
                </a:solidFill>
              </a:rPr>
              <a:t> </a:t>
            </a:r>
            <a:r>
              <a:rPr lang="en" sz="2125">
                <a:solidFill>
                  <a:srgbClr val="FFFF00"/>
                </a:solidFill>
              </a:rPr>
              <a:t>(</a:t>
            </a:r>
            <a:r>
              <a:rPr lang="en" sz="2125" u="sng">
                <a:solidFill>
                  <a:srgbClr val="FFFF00"/>
                </a:solidFill>
              </a:rPr>
              <a:t>1 Kg.16:31</a:t>
            </a:r>
            <a:r>
              <a:rPr lang="en" sz="2125">
                <a:solidFill>
                  <a:srgbClr val="FFFF00"/>
                </a:solidFill>
              </a:rPr>
              <a:t>)</a:t>
            </a:r>
            <a:r>
              <a:rPr lang="en" sz="2125">
                <a:solidFill>
                  <a:srgbClr val="00FFFF"/>
                </a:solidFill>
              </a:rPr>
              <a:t>.  God’s prophets Isaiah, Jeremiah, Ezekiel, Joel and Zechariah would all eventually prophesy against the wickedness and idolatry of the Phoenician people.</a:t>
            </a:r>
            <a:endParaRPr sz="2125">
              <a:solidFill>
                <a:srgbClr val="00FFFF"/>
              </a:solidFill>
            </a:endParaRPr>
          </a:p>
          <a:p>
            <a:pPr marL="457200" lvl="0" indent="-363538" algn="l" rtl="0">
              <a:lnSpc>
                <a:spcPct val="90000"/>
              </a:lnSpc>
              <a:spcBef>
                <a:spcPts val="0"/>
              </a:spcBef>
              <a:spcAft>
                <a:spcPts val="0"/>
              </a:spcAft>
              <a:buClr>
                <a:srgbClr val="FFFF00"/>
              </a:buClr>
              <a:buSzPts val="2125"/>
              <a:buChar char="●"/>
            </a:pPr>
            <a:r>
              <a:rPr lang="en" sz="2125">
                <a:solidFill>
                  <a:srgbClr val="FFFF00"/>
                </a:solidFill>
              </a:rPr>
              <a:t>So when God tells Elijah to go to Zarephath, near Sidon, and stay with a widow in THAT land, can you imagine Elijah’s reaction?  “Lord, is there not even one faithful widow in Israel whom I could lodge with instead?!”</a:t>
            </a:r>
            <a:endParaRPr sz="2125">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NEEDY, DYING WIDOW</a:t>
            </a:r>
            <a:endParaRPr sz="5000" b="1">
              <a:solidFill>
                <a:srgbClr val="00FFFF"/>
              </a:solidFill>
            </a:endParaRPr>
          </a:p>
        </p:txBody>
      </p:sp>
      <p:sp>
        <p:nvSpPr>
          <p:cNvPr id="73" name="Google Shape;73;p16"/>
          <p:cNvSpPr txBox="1">
            <a:spLocks noGrp="1"/>
          </p:cNvSpPr>
          <p:nvPr>
            <p:ph type="subTitle" idx="1"/>
          </p:nvPr>
        </p:nvSpPr>
        <p:spPr>
          <a:xfrm>
            <a:off x="0" y="523800"/>
            <a:ext cx="9217800" cy="46200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r>
              <a:rPr lang="en" sz="2525" u="sng">
                <a:solidFill>
                  <a:srgbClr val="FFFF00"/>
                </a:solidFill>
              </a:rPr>
              <a:t>1 Kg.17:9-12</a:t>
            </a:r>
            <a:r>
              <a:rPr lang="en" sz="2525">
                <a:solidFill>
                  <a:srgbClr val="FFFF00"/>
                </a:solidFill>
              </a:rPr>
              <a:t> </a:t>
            </a:r>
            <a:r>
              <a:rPr lang="en" sz="2525" i="1">
                <a:solidFill>
                  <a:schemeClr val="dk1"/>
                </a:solidFill>
              </a:rPr>
              <a:t>“Arise, go to Zarephath, which belongs to Sidon, and dwell there. See, </a:t>
            </a:r>
            <a:r>
              <a:rPr lang="en" sz="2525" i="1" u="sng">
                <a:solidFill>
                  <a:schemeClr val="dk1"/>
                </a:solidFill>
              </a:rPr>
              <a:t>I have commanded a widow there to provide for you</a:t>
            </a:r>
            <a:r>
              <a:rPr lang="en" sz="2525" i="1">
                <a:solidFill>
                  <a:schemeClr val="dk1"/>
                </a:solidFill>
              </a:rPr>
              <a:t>.” 10 So he arose and went to Zarephath. And when he came to the gate of the city, indeed a widow was there gathering sticks. And he called to her and said, “Please bring me a little water in a cup, that I may drink.” 11 And as she was going to get it, he called to her and said, “Please bring me a morsel of bread in your hand.”  12 So she said, “</a:t>
            </a:r>
            <a:r>
              <a:rPr lang="en" sz="2525" i="1" u="sng">
                <a:solidFill>
                  <a:schemeClr val="dk1"/>
                </a:solidFill>
              </a:rPr>
              <a:t>As the Lord your God lives</a:t>
            </a:r>
            <a:r>
              <a:rPr lang="en" sz="2525" i="1">
                <a:solidFill>
                  <a:schemeClr val="dk1"/>
                </a:solidFill>
              </a:rPr>
              <a:t>, I do not have bread, only a handful of flour in a bin, and a little oil in a jar; and see, I am gathering a couple of sticks </a:t>
            </a:r>
            <a:r>
              <a:rPr lang="en" sz="2525" i="1" u="sng">
                <a:solidFill>
                  <a:schemeClr val="dk1"/>
                </a:solidFill>
              </a:rPr>
              <a:t>that I may go in and prepare it for myself and my son, that we may eat it, and die</a:t>
            </a:r>
            <a:r>
              <a:rPr lang="en" sz="2525" i="1">
                <a:solidFill>
                  <a:schemeClr val="dk1"/>
                </a:solidFill>
              </a:rPr>
              <a:t>.”</a:t>
            </a:r>
            <a:endParaRPr sz="2525"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JUST A LITTLE KNOWLEDGE</a:t>
            </a:r>
            <a:endParaRPr sz="5000" b="1">
              <a:solidFill>
                <a:srgbClr val="00FFFF"/>
              </a:solidFill>
            </a:endParaRPr>
          </a:p>
        </p:txBody>
      </p:sp>
      <p:sp>
        <p:nvSpPr>
          <p:cNvPr id="79" name="Google Shape;79;p17"/>
          <p:cNvSpPr txBox="1">
            <a:spLocks noGrp="1"/>
          </p:cNvSpPr>
          <p:nvPr>
            <p:ph type="subTitle" idx="1"/>
          </p:nvPr>
        </p:nvSpPr>
        <p:spPr>
          <a:xfrm>
            <a:off x="-191850" y="365425"/>
            <a:ext cx="9455700" cy="4778400"/>
          </a:xfrm>
          <a:prstGeom prst="rect">
            <a:avLst/>
          </a:prstGeom>
        </p:spPr>
        <p:txBody>
          <a:bodyPr spcFirstLastPara="1" wrap="square" lIns="91425" tIns="91425" rIns="91425" bIns="91425" anchor="t" anchorCtr="0">
            <a:noAutofit/>
          </a:bodyPr>
          <a:lstStyle/>
          <a:p>
            <a:pPr marL="457200" lvl="0" indent="-369888" algn="l" rtl="0">
              <a:lnSpc>
                <a:spcPct val="90000"/>
              </a:lnSpc>
              <a:spcBef>
                <a:spcPts val="0"/>
              </a:spcBef>
              <a:spcAft>
                <a:spcPts val="0"/>
              </a:spcAft>
              <a:buClr>
                <a:srgbClr val="FFFF00"/>
              </a:buClr>
              <a:buSzPts val="2225"/>
              <a:buChar char="●"/>
            </a:pPr>
            <a:r>
              <a:rPr lang="en" sz="2225">
                <a:solidFill>
                  <a:srgbClr val="FFFF00"/>
                </a:solidFill>
              </a:rPr>
              <a:t>It is very interesting that God says He has </a:t>
            </a:r>
            <a:r>
              <a:rPr lang="en" sz="2225" i="1">
                <a:solidFill>
                  <a:schemeClr val="dk1"/>
                </a:solidFill>
              </a:rPr>
              <a:t>“commanded”</a:t>
            </a:r>
            <a:r>
              <a:rPr lang="en" sz="2225">
                <a:solidFill>
                  <a:srgbClr val="FFFF00"/>
                </a:solidFill>
              </a:rPr>
              <a:t> this widow to provide for Elijah’s needs.  I sure wish we had more information about that.  Did God directly speak to her and let her know Elijah was coming, or is this just God arranging things providentially?  We do not know for certain, but look at the oath/promise that she makes to Elijah.</a:t>
            </a:r>
            <a:endParaRPr sz="2225">
              <a:solidFill>
                <a:srgbClr val="FFFF00"/>
              </a:solidFill>
            </a:endParaRPr>
          </a:p>
          <a:p>
            <a:pPr marL="457200" lvl="0" indent="-369888" algn="l" rtl="0">
              <a:lnSpc>
                <a:spcPct val="90000"/>
              </a:lnSpc>
              <a:spcBef>
                <a:spcPts val="0"/>
              </a:spcBef>
              <a:spcAft>
                <a:spcPts val="0"/>
              </a:spcAft>
              <a:buClr>
                <a:schemeClr val="dk1"/>
              </a:buClr>
              <a:buSzPts val="2225"/>
              <a:buChar char="●"/>
            </a:pPr>
            <a:r>
              <a:rPr lang="en" sz="2225" i="1">
                <a:solidFill>
                  <a:schemeClr val="dk1"/>
                </a:solidFill>
              </a:rPr>
              <a:t>“As the Lord YOUR God lives…”</a:t>
            </a:r>
            <a:r>
              <a:rPr lang="en" sz="2225">
                <a:solidFill>
                  <a:schemeClr val="dk1"/>
                </a:solidFill>
              </a:rPr>
              <a:t>  </a:t>
            </a:r>
            <a:r>
              <a:rPr lang="en" sz="2225">
                <a:solidFill>
                  <a:srgbClr val="00FFFF"/>
                </a:solidFill>
              </a:rPr>
              <a:t>Why not “MY God”, or “OUR God”?  As this point I don’t believe her faith has reached the point that she is a full fledged believer and follower of YHWH, the “I AM”, even though she knows that Elijah is.  And look at her circumstances.</a:t>
            </a:r>
            <a:endParaRPr sz="2225">
              <a:solidFill>
                <a:srgbClr val="00FFFF"/>
              </a:solidFill>
            </a:endParaRPr>
          </a:p>
          <a:p>
            <a:pPr marL="457200" lvl="0" indent="-369888" algn="l" rtl="0">
              <a:lnSpc>
                <a:spcPct val="90000"/>
              </a:lnSpc>
              <a:spcBef>
                <a:spcPts val="0"/>
              </a:spcBef>
              <a:spcAft>
                <a:spcPts val="0"/>
              </a:spcAft>
              <a:buClr>
                <a:schemeClr val="dk1"/>
              </a:buClr>
              <a:buSzPts val="2225"/>
              <a:buChar char="●"/>
            </a:pPr>
            <a:r>
              <a:rPr lang="en" sz="2225">
                <a:solidFill>
                  <a:schemeClr val="dk1"/>
                </a:solidFill>
              </a:rPr>
              <a:t>Clearly the divine drought and famine has taken its toll on this region also.  Her husband is already deceased.  She has only one child, and at the exact moment they meet she’s gathering sticks (for the fire) for their very last meal, because there is no more food to be found.</a:t>
            </a:r>
            <a:endParaRPr sz="2225">
              <a:solidFill>
                <a:schemeClr val="dk1"/>
              </a:solidFill>
            </a:endParaRPr>
          </a:p>
          <a:p>
            <a:pPr marL="457200" lvl="0" indent="-369888" algn="l" rtl="0">
              <a:lnSpc>
                <a:spcPct val="90000"/>
              </a:lnSpc>
              <a:spcBef>
                <a:spcPts val="0"/>
              </a:spcBef>
              <a:spcAft>
                <a:spcPts val="0"/>
              </a:spcAft>
              <a:buClr>
                <a:srgbClr val="FFFF00"/>
              </a:buClr>
              <a:buSzPts val="2225"/>
              <a:buChar char="●"/>
            </a:pPr>
            <a:r>
              <a:rPr lang="en" sz="2225">
                <a:solidFill>
                  <a:srgbClr val="FFFF00"/>
                </a:solidFill>
              </a:rPr>
              <a:t>And yet God, and Elijah, are asking HER, in this state, to be the one  to show hospitality to this foreigner?  How would YOU respond?</a:t>
            </a:r>
            <a:endParaRPr sz="2225">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DARING ACT OF FAITH</a:t>
            </a:r>
            <a:endParaRPr sz="5000" b="1">
              <a:solidFill>
                <a:srgbClr val="00FFFF"/>
              </a:solidFill>
            </a:endParaRPr>
          </a:p>
        </p:txBody>
      </p:sp>
      <p:sp>
        <p:nvSpPr>
          <p:cNvPr id="85" name="Google Shape;85;p18"/>
          <p:cNvSpPr txBox="1">
            <a:spLocks noGrp="1"/>
          </p:cNvSpPr>
          <p:nvPr>
            <p:ph type="subTitle" idx="1"/>
          </p:nvPr>
        </p:nvSpPr>
        <p:spPr>
          <a:xfrm>
            <a:off x="0" y="523800"/>
            <a:ext cx="9217800" cy="4620000"/>
          </a:xfrm>
          <a:prstGeom prst="rect">
            <a:avLst/>
          </a:prstGeom>
        </p:spPr>
        <p:txBody>
          <a:bodyPr spcFirstLastPara="1" wrap="square" lIns="91425" tIns="91425" rIns="91425" bIns="91425" anchor="t" anchorCtr="0">
            <a:noAutofit/>
          </a:bodyPr>
          <a:lstStyle/>
          <a:p>
            <a:pPr marL="0" lvl="0" indent="0" algn="l" rtl="0">
              <a:lnSpc>
                <a:spcPct val="90000"/>
              </a:lnSpc>
              <a:spcBef>
                <a:spcPts val="0"/>
              </a:spcBef>
              <a:spcAft>
                <a:spcPts val="0"/>
              </a:spcAft>
              <a:buNone/>
            </a:pPr>
            <a:r>
              <a:rPr lang="en" sz="2825" u="sng">
                <a:solidFill>
                  <a:srgbClr val="FFFF00"/>
                </a:solidFill>
              </a:rPr>
              <a:t>1 Kg.17:13-16</a:t>
            </a:r>
            <a:r>
              <a:rPr lang="en" sz="2825">
                <a:solidFill>
                  <a:srgbClr val="FFFF00"/>
                </a:solidFill>
              </a:rPr>
              <a:t> </a:t>
            </a:r>
            <a:r>
              <a:rPr lang="en" sz="2825" i="1">
                <a:solidFill>
                  <a:schemeClr val="dk1"/>
                </a:solidFill>
              </a:rPr>
              <a:t>“And Elijah said to her, “Do not fear; go and do as you have said, </a:t>
            </a:r>
            <a:r>
              <a:rPr lang="en" sz="2825" i="1" u="sng">
                <a:solidFill>
                  <a:schemeClr val="dk1"/>
                </a:solidFill>
              </a:rPr>
              <a:t>but make me a small cake from it first, and bring it to me; and afterward make some for yourself and your son</a:t>
            </a:r>
            <a:r>
              <a:rPr lang="en" sz="2825" i="1">
                <a:solidFill>
                  <a:schemeClr val="dk1"/>
                </a:solidFill>
              </a:rPr>
              <a:t>. 14 For thus says the Lord God of Israel: ‘The bin of flour shall not be used up, nor shall the jar of oil run dry, until the day the Lord sends rain on the earth.’ ” 15 </a:t>
            </a:r>
            <a:r>
              <a:rPr lang="en" sz="2825" i="1" u="sng">
                <a:solidFill>
                  <a:schemeClr val="dk1"/>
                </a:solidFill>
              </a:rPr>
              <a:t>So she went away and did according to the word of Elijah</a:t>
            </a:r>
            <a:r>
              <a:rPr lang="en" sz="2825" i="1">
                <a:solidFill>
                  <a:schemeClr val="dk1"/>
                </a:solidFill>
              </a:rPr>
              <a:t>; and she and he and her household ate for many days. 16 The bin of flour was not used up, nor did the jar of oil run dry, </a:t>
            </a:r>
            <a:r>
              <a:rPr lang="en" sz="2825" i="1" u="sng">
                <a:solidFill>
                  <a:schemeClr val="dk1"/>
                </a:solidFill>
              </a:rPr>
              <a:t>according to the word of the Lord which He spoke by Elijah</a:t>
            </a:r>
            <a:r>
              <a:rPr lang="en" sz="2825" i="1">
                <a:solidFill>
                  <a:schemeClr val="dk1"/>
                </a:solidFill>
              </a:rPr>
              <a:t>.”</a:t>
            </a:r>
            <a:endParaRPr sz="2825"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COULD YOU DO THIS?</a:t>
            </a:r>
            <a:endParaRPr sz="5000" b="1">
              <a:solidFill>
                <a:srgbClr val="00FFFF"/>
              </a:solidFill>
            </a:endParaRPr>
          </a:p>
        </p:txBody>
      </p:sp>
      <p:sp>
        <p:nvSpPr>
          <p:cNvPr id="91" name="Google Shape;91;p19"/>
          <p:cNvSpPr txBox="1">
            <a:spLocks noGrp="1"/>
          </p:cNvSpPr>
          <p:nvPr>
            <p:ph type="subTitle" idx="1"/>
          </p:nvPr>
        </p:nvSpPr>
        <p:spPr>
          <a:xfrm>
            <a:off x="-182725" y="383700"/>
            <a:ext cx="9400500" cy="4760100"/>
          </a:xfrm>
          <a:prstGeom prst="rect">
            <a:avLst/>
          </a:prstGeom>
        </p:spPr>
        <p:txBody>
          <a:bodyPr spcFirstLastPara="1" wrap="square" lIns="91425" tIns="91425" rIns="91425" bIns="91425" anchor="t" anchorCtr="0">
            <a:noAutofit/>
          </a:bodyPr>
          <a:lstStyle/>
          <a:p>
            <a:pPr marL="457200" lvl="0" indent="-344488" algn="l" rtl="0">
              <a:lnSpc>
                <a:spcPct val="90000"/>
              </a:lnSpc>
              <a:spcBef>
                <a:spcPts val="0"/>
              </a:spcBef>
              <a:spcAft>
                <a:spcPts val="0"/>
              </a:spcAft>
              <a:buClr>
                <a:srgbClr val="FFFF00"/>
              </a:buClr>
              <a:buSzPts val="1825"/>
              <a:buChar char="●"/>
            </a:pPr>
            <a:r>
              <a:rPr lang="en" sz="1825">
                <a:solidFill>
                  <a:srgbClr val="FFFF00"/>
                </a:solidFill>
              </a:rPr>
              <a:t>We are not told when she and her son last ate.  But since they are starving and there is one final meal left (as they wait for the rain), we can reasonably assume they are waiting until they are about to die before taking another very small, meager meal, just enough to survive a few more days on.</a:t>
            </a:r>
            <a:endParaRPr sz="1825">
              <a:solidFill>
                <a:srgbClr val="FFFF00"/>
              </a:solidFill>
            </a:endParaRPr>
          </a:p>
          <a:p>
            <a:pPr marL="457200" lvl="0" indent="-344488" algn="l" rtl="0">
              <a:lnSpc>
                <a:spcPct val="90000"/>
              </a:lnSpc>
              <a:spcBef>
                <a:spcPts val="0"/>
              </a:spcBef>
              <a:spcAft>
                <a:spcPts val="0"/>
              </a:spcAft>
              <a:buClr>
                <a:schemeClr val="dk1"/>
              </a:buClr>
              <a:buSzPts val="1825"/>
              <a:buChar char="●"/>
            </a:pPr>
            <a:r>
              <a:rPr lang="en" sz="1825">
                <a:solidFill>
                  <a:schemeClr val="dk1"/>
                </a:solidFill>
              </a:rPr>
              <a:t>IF she and her son share this last small cake together, they will have a few more days together to look/hope for more food.  If she gives their LAST MEAL to this stranger, barring a miracle, she and her son could die tomorrow.  That is the choice that God is putting before her.  They are NOT forcing this on her.  She gets to decide.  What would YOU do?  Because of her faith, God works this amazing miracle.</a:t>
            </a:r>
            <a:endParaRPr sz="1825">
              <a:solidFill>
                <a:schemeClr val="dk1"/>
              </a:solidFill>
            </a:endParaRPr>
          </a:p>
          <a:p>
            <a:pPr marL="457200" lvl="0" indent="-344488" algn="l" rtl="0">
              <a:lnSpc>
                <a:spcPct val="90000"/>
              </a:lnSpc>
              <a:spcBef>
                <a:spcPts val="0"/>
              </a:spcBef>
              <a:spcAft>
                <a:spcPts val="0"/>
              </a:spcAft>
              <a:buClr>
                <a:srgbClr val="00FFFF"/>
              </a:buClr>
              <a:buSzPts val="1825"/>
              <a:buChar char="●"/>
            </a:pPr>
            <a:r>
              <a:rPr lang="en" sz="1825">
                <a:solidFill>
                  <a:srgbClr val="00FFFF"/>
                </a:solidFill>
              </a:rPr>
              <a:t>On a side note, it is just amazing how many astoundingly faithful widows there are in scripture, even though they were usually the most impoverished, abused, overlooked and taken-advantage-of people in society.</a:t>
            </a:r>
            <a:r>
              <a:rPr lang="en" sz="1825">
                <a:solidFill>
                  <a:schemeClr val="dk1"/>
                </a:solidFill>
              </a:rPr>
              <a:t>  </a:t>
            </a:r>
            <a:r>
              <a:rPr lang="en" sz="1825" u="sng">
                <a:solidFill>
                  <a:srgbClr val="FFFF00"/>
                </a:solidFill>
              </a:rPr>
              <a:t>Mk.12:41-44</a:t>
            </a:r>
            <a:r>
              <a:rPr lang="en" sz="1825">
                <a:solidFill>
                  <a:schemeClr val="dk1"/>
                </a:solidFill>
              </a:rPr>
              <a:t> </a:t>
            </a:r>
            <a:r>
              <a:rPr lang="en" sz="1825" i="1">
                <a:solidFill>
                  <a:schemeClr val="dk1"/>
                </a:solidFill>
              </a:rPr>
              <a:t>“Now Jesus sat opposite the treasury and saw how the people put money into the treasury. And many who were rich put in much. 42 Then one poor widow came and threw in two mites, which make a quadrans. 43 So He called His disciples to Himself and said to them, “Assuredly, I say to you that this poor widow has put in more than all those who have given to the treasury; 44 for they all put in out of their abundance, </a:t>
            </a:r>
            <a:r>
              <a:rPr lang="en" sz="1825" i="1" u="sng">
                <a:solidFill>
                  <a:schemeClr val="dk1"/>
                </a:solidFill>
              </a:rPr>
              <a:t>but she out of her poverty put in all that she had, her whole livelihood</a:t>
            </a:r>
            <a:r>
              <a:rPr lang="en" sz="1825" i="1">
                <a:solidFill>
                  <a:schemeClr val="dk1"/>
                </a:solidFill>
              </a:rPr>
              <a:t>.”</a:t>
            </a:r>
            <a:endParaRPr sz="1825"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84175" y="0"/>
            <a:ext cx="9302100" cy="52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THEN TRAGEDY STRIKES</a:t>
            </a:r>
            <a:endParaRPr sz="5000" b="1">
              <a:solidFill>
                <a:srgbClr val="00FFFF"/>
              </a:solidFill>
            </a:endParaRPr>
          </a:p>
        </p:txBody>
      </p:sp>
      <p:sp>
        <p:nvSpPr>
          <p:cNvPr id="97" name="Google Shape;97;p20"/>
          <p:cNvSpPr txBox="1">
            <a:spLocks noGrp="1"/>
          </p:cNvSpPr>
          <p:nvPr>
            <p:ph type="subTitle" idx="1"/>
          </p:nvPr>
        </p:nvSpPr>
        <p:spPr>
          <a:xfrm>
            <a:off x="-126275" y="447650"/>
            <a:ext cx="9344100" cy="4696200"/>
          </a:xfrm>
          <a:prstGeom prst="rect">
            <a:avLst/>
          </a:prstGeom>
        </p:spPr>
        <p:txBody>
          <a:bodyPr spcFirstLastPara="1" wrap="square" lIns="91425" tIns="91425" rIns="91425" bIns="91425" anchor="t" anchorCtr="0">
            <a:noAutofit/>
          </a:bodyPr>
          <a:lstStyle/>
          <a:p>
            <a:pPr marL="457200" lvl="0" indent="-388938" algn="l" rtl="0">
              <a:lnSpc>
                <a:spcPct val="90000"/>
              </a:lnSpc>
              <a:spcBef>
                <a:spcPts val="0"/>
              </a:spcBef>
              <a:spcAft>
                <a:spcPts val="0"/>
              </a:spcAft>
              <a:buClr>
                <a:srgbClr val="FFFF00"/>
              </a:buClr>
              <a:buSzPts val="2525"/>
              <a:buChar char="●"/>
            </a:pPr>
            <a:r>
              <a:rPr lang="en" sz="2525">
                <a:solidFill>
                  <a:srgbClr val="FFFF00"/>
                </a:solidFill>
              </a:rPr>
              <a:t>This account would already be exciting and memorable enough if it just ended there on that good note. </a:t>
            </a:r>
            <a:r>
              <a:rPr lang="en" sz="2525">
                <a:solidFill>
                  <a:schemeClr val="dk1"/>
                </a:solidFill>
              </a:rPr>
              <a:t> </a:t>
            </a:r>
            <a:endParaRPr sz="2525">
              <a:solidFill>
                <a:schemeClr val="dk1"/>
              </a:solidFill>
            </a:endParaRPr>
          </a:p>
          <a:p>
            <a:pPr marL="457200" lvl="0" indent="-388938" algn="l" rtl="0">
              <a:lnSpc>
                <a:spcPct val="90000"/>
              </a:lnSpc>
              <a:spcBef>
                <a:spcPts val="0"/>
              </a:spcBef>
              <a:spcAft>
                <a:spcPts val="0"/>
              </a:spcAft>
              <a:buClr>
                <a:srgbClr val="00FFFF"/>
              </a:buClr>
              <a:buSzPts val="2525"/>
              <a:buChar char="●"/>
            </a:pPr>
            <a:r>
              <a:rPr lang="en" sz="2525">
                <a:solidFill>
                  <a:srgbClr val="00FFFF"/>
                </a:solidFill>
              </a:rPr>
              <a:t>She and her son and Elijah are lodging together during this severe famine.  Many others have died, yet they have enough to survive on because of God’s divine protection.  But right in the middle of this divine protection, God ALLOWS the following to take place, and I want us to consider WHY.</a:t>
            </a:r>
            <a:endParaRPr sz="2525">
              <a:solidFill>
                <a:srgbClr val="00FFFF"/>
              </a:solidFill>
            </a:endParaRPr>
          </a:p>
          <a:p>
            <a:pPr marL="457200" lvl="0" indent="-388938" algn="l" rtl="0">
              <a:lnSpc>
                <a:spcPct val="90000"/>
              </a:lnSpc>
              <a:spcBef>
                <a:spcPts val="0"/>
              </a:spcBef>
              <a:spcAft>
                <a:spcPts val="0"/>
              </a:spcAft>
              <a:buClr>
                <a:srgbClr val="FFFF00"/>
              </a:buClr>
              <a:buSzPts val="2525"/>
              <a:buChar char="●"/>
            </a:pPr>
            <a:r>
              <a:rPr lang="en" sz="2525" u="sng">
                <a:solidFill>
                  <a:srgbClr val="FFFF00"/>
                </a:solidFill>
              </a:rPr>
              <a:t>1 Kg.17:17-18</a:t>
            </a:r>
            <a:r>
              <a:rPr lang="en" sz="2525">
                <a:solidFill>
                  <a:schemeClr val="dk1"/>
                </a:solidFill>
              </a:rPr>
              <a:t> </a:t>
            </a:r>
            <a:r>
              <a:rPr lang="en" sz="2525" i="1">
                <a:solidFill>
                  <a:schemeClr val="dk1"/>
                </a:solidFill>
              </a:rPr>
              <a:t>“Now it happened after these things that the son of the woman who owned the house became sick. And his sickness was so serious that </a:t>
            </a:r>
            <a:r>
              <a:rPr lang="en" sz="2525" i="1" u="sng">
                <a:solidFill>
                  <a:schemeClr val="dk1"/>
                </a:solidFill>
              </a:rPr>
              <a:t>there was no breath left in him</a:t>
            </a:r>
            <a:r>
              <a:rPr lang="en" sz="2525" i="1">
                <a:solidFill>
                  <a:schemeClr val="dk1"/>
                </a:solidFill>
              </a:rPr>
              <a:t>. 18 So she said to Elijah, “What have I to do with you, O man of God? </a:t>
            </a:r>
            <a:r>
              <a:rPr lang="en" sz="2525" i="1" u="sng">
                <a:solidFill>
                  <a:schemeClr val="dk1"/>
                </a:solidFill>
              </a:rPr>
              <a:t>Have you come to me to bring my sin to remembrance, and to kill my son</a:t>
            </a:r>
            <a:r>
              <a:rPr lang="en" sz="2525" i="1">
                <a:solidFill>
                  <a:schemeClr val="dk1"/>
                </a:solidFill>
              </a:rPr>
              <a:t>?”</a:t>
            </a:r>
            <a:endParaRPr sz="2525"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84175" y="0"/>
            <a:ext cx="93021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RAW EMOTIONS</a:t>
            </a:r>
            <a:endParaRPr sz="5000" b="1">
              <a:solidFill>
                <a:srgbClr val="00FFFF"/>
              </a:solidFill>
            </a:endParaRPr>
          </a:p>
        </p:txBody>
      </p:sp>
      <p:sp>
        <p:nvSpPr>
          <p:cNvPr id="103" name="Google Shape;103;p21"/>
          <p:cNvSpPr txBox="1">
            <a:spLocks noGrp="1"/>
          </p:cNvSpPr>
          <p:nvPr>
            <p:ph type="subTitle" idx="1"/>
          </p:nvPr>
        </p:nvSpPr>
        <p:spPr>
          <a:xfrm>
            <a:off x="-126275" y="490200"/>
            <a:ext cx="9444900" cy="4653600"/>
          </a:xfrm>
          <a:prstGeom prst="rect">
            <a:avLst/>
          </a:prstGeom>
        </p:spPr>
        <p:txBody>
          <a:bodyPr spcFirstLastPara="1" wrap="square" lIns="91425" tIns="91425" rIns="91425" bIns="91425" anchor="t" anchorCtr="0">
            <a:noAutofit/>
          </a:bodyPr>
          <a:lstStyle/>
          <a:p>
            <a:pPr marL="457200" lvl="0" indent="-357188" algn="l" rtl="0">
              <a:lnSpc>
                <a:spcPct val="90000"/>
              </a:lnSpc>
              <a:spcBef>
                <a:spcPts val="0"/>
              </a:spcBef>
              <a:spcAft>
                <a:spcPts val="0"/>
              </a:spcAft>
              <a:buClr>
                <a:srgbClr val="FFFF00"/>
              </a:buClr>
              <a:buSzPts val="2025"/>
              <a:buChar char="●"/>
            </a:pPr>
            <a:r>
              <a:rPr lang="en" sz="2025">
                <a:solidFill>
                  <a:srgbClr val="FFFF00"/>
                </a:solidFill>
              </a:rPr>
              <a:t>As we study this passage, I am aware that in this small congregation we have MULTIPLE mothers and fathers who have lost children - to everything from miscarriage, to illness, to car accidents, to drugs and even murder.  When that happens, do we say or think things that we really don’t mean, and/or will later regret?  We see this on display here. RAW bitterness.</a:t>
            </a:r>
            <a:endParaRPr sz="2025">
              <a:solidFill>
                <a:srgbClr val="FFFF00"/>
              </a:solidFill>
            </a:endParaRPr>
          </a:p>
          <a:p>
            <a:pPr marL="457200" lvl="0" indent="-357188" algn="l" rtl="0">
              <a:lnSpc>
                <a:spcPct val="90000"/>
              </a:lnSpc>
              <a:spcBef>
                <a:spcPts val="0"/>
              </a:spcBef>
              <a:spcAft>
                <a:spcPts val="0"/>
              </a:spcAft>
              <a:buClr>
                <a:schemeClr val="dk1"/>
              </a:buClr>
              <a:buSzPts val="2025"/>
              <a:buChar char="●"/>
            </a:pPr>
            <a:r>
              <a:rPr lang="en" sz="2025">
                <a:solidFill>
                  <a:schemeClr val="dk1"/>
                </a:solidFill>
              </a:rPr>
              <a:t>She thought everything was going great, and that surely if a man of God, who can perform miracles, is living with them then they would be protected under some sort of safety dome, from tragedies like this.</a:t>
            </a:r>
            <a:endParaRPr sz="2025">
              <a:solidFill>
                <a:schemeClr val="dk1"/>
              </a:solidFill>
            </a:endParaRPr>
          </a:p>
          <a:p>
            <a:pPr marL="457200" lvl="0" indent="-357188" algn="l" rtl="0">
              <a:lnSpc>
                <a:spcPct val="90000"/>
              </a:lnSpc>
              <a:spcBef>
                <a:spcPts val="0"/>
              </a:spcBef>
              <a:spcAft>
                <a:spcPts val="0"/>
              </a:spcAft>
              <a:buClr>
                <a:srgbClr val="00FFFF"/>
              </a:buClr>
              <a:buSzPts val="2025"/>
              <a:buChar char="●"/>
            </a:pPr>
            <a:r>
              <a:rPr lang="en" sz="2025">
                <a:solidFill>
                  <a:srgbClr val="00FFFF"/>
                </a:solidFill>
              </a:rPr>
              <a:t>Might she be wondering why she showed Elijah hospitality in the first place?  She and her son could have died TOGETHER in the famine instead.</a:t>
            </a:r>
            <a:endParaRPr sz="2025">
              <a:solidFill>
                <a:srgbClr val="00FFFF"/>
              </a:solidFill>
            </a:endParaRPr>
          </a:p>
          <a:p>
            <a:pPr marL="457200" lvl="0" indent="-357188" algn="l" rtl="0">
              <a:lnSpc>
                <a:spcPct val="90000"/>
              </a:lnSpc>
              <a:spcBef>
                <a:spcPts val="0"/>
              </a:spcBef>
              <a:spcAft>
                <a:spcPts val="0"/>
              </a:spcAft>
              <a:buClr>
                <a:srgbClr val="FFFF00"/>
              </a:buClr>
              <a:buSzPts val="2025"/>
              <a:buChar char="●"/>
            </a:pPr>
            <a:r>
              <a:rPr lang="en" sz="2025">
                <a:solidFill>
                  <a:srgbClr val="FFFF00"/>
                </a:solidFill>
              </a:rPr>
              <a:t>She accuses God and Elijah of doing this to her son to punish HER for HER sins!  This is a common sentiment when someone loses a child - What did I do to cause this?  But it is not biblical. (</a:t>
            </a:r>
            <a:r>
              <a:rPr lang="en" sz="2025" u="sng">
                <a:solidFill>
                  <a:srgbClr val="FFFF00"/>
                </a:solidFill>
              </a:rPr>
              <a:t>Ezekiel 18</a:t>
            </a:r>
            <a:r>
              <a:rPr lang="en" sz="2025">
                <a:solidFill>
                  <a:srgbClr val="FFFF00"/>
                </a:solidFill>
              </a:rPr>
              <a:t>, </a:t>
            </a:r>
            <a:r>
              <a:rPr lang="en" sz="2025" u="sng">
                <a:solidFill>
                  <a:srgbClr val="FFFF00"/>
                </a:solidFill>
              </a:rPr>
              <a:t>John 9</a:t>
            </a:r>
            <a:r>
              <a:rPr lang="en" sz="2025">
                <a:solidFill>
                  <a:srgbClr val="FFFF00"/>
                </a:solidFill>
              </a:rPr>
              <a:t>)</a:t>
            </a:r>
            <a:endParaRPr sz="2025">
              <a:solidFill>
                <a:srgbClr val="FFFF00"/>
              </a:solidFill>
            </a:endParaRPr>
          </a:p>
          <a:p>
            <a:pPr marL="457200" lvl="0" indent="-357188" algn="l" rtl="0">
              <a:lnSpc>
                <a:spcPct val="90000"/>
              </a:lnSpc>
              <a:spcBef>
                <a:spcPts val="0"/>
              </a:spcBef>
              <a:spcAft>
                <a:spcPts val="0"/>
              </a:spcAft>
              <a:buClr>
                <a:schemeClr val="dk1"/>
              </a:buClr>
              <a:buSzPts val="2025"/>
              <a:buChar char="●"/>
            </a:pPr>
            <a:r>
              <a:rPr lang="en" sz="2025">
                <a:solidFill>
                  <a:schemeClr val="dk1"/>
                </a:solidFill>
              </a:rPr>
              <a:t>And she accuses God and Elijah of killing her son, without any evidence to back this up.  He died to illness, as millions do in this broken world.  Sin brought death and decay into this world.  It is a part of life here on earth.</a:t>
            </a:r>
            <a:endParaRPr sz="2025">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3154</Words>
  <Application>Microsoft Office PowerPoint</Application>
  <PresentationFormat>On-screen Show (16:9)</PresentationFormat>
  <Paragraphs>57</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Dark</vt:lpstr>
      <vt:lpstr>ONE MOTHER’S FAITH</vt:lpstr>
      <vt:lpstr>BACKGROUND</vt:lpstr>
      <vt:lpstr>ZAREPHATH?!</vt:lpstr>
      <vt:lpstr>A NEEDY, DYING WIDOW</vt:lpstr>
      <vt:lpstr>JUST A LITTLE KNOWLEDGE</vt:lpstr>
      <vt:lpstr>A DARING ACT OF FAITH</vt:lpstr>
      <vt:lpstr>COULD YOU DO THIS?</vt:lpstr>
      <vt:lpstr>THEN TRAGEDY STRIKES</vt:lpstr>
      <vt:lpstr>RAW EMOTIONS</vt:lpstr>
      <vt:lpstr>FAITH REWARDED</vt:lpstr>
      <vt:lpstr>WHAT DID THEY LEARN?</vt:lpstr>
      <vt:lpstr>OVERCOMING PREJUDICE</vt:lpstr>
      <vt:lpstr>KINDNESS WILL BE REWARDED</vt:lpstr>
      <vt:lpstr>CHERISH SUCH WOMEN!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2026-05-12T14:03:05Z</dcterms:modified>
</cp:coreProperties>
</file>