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e2729f83c9_1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e2729f83c9_1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e2729f83c9_1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e2729f83c9_1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e2729f83c9_1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e2729f83c9_1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e2729f83c9_1_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e2729f83c9_1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e2729f83c9_1_1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e2729f83c9_1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3e2729f83c9_1_10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3e2729f83c9_1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e28dfe307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e28dfe307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e2729f83c9_1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e2729f83c9_1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e2729f83c9_1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e2729f83c9_1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e2729f83c9_1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e2729f83c9_1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e2729f83c9_1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e2729f83c9_1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e2729f83c9_1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e2729f83c9_1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e2729f83c9_1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e2729f83c9_1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e2729f83c9_1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e2729f83c9_1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592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a:solidFill>
                  <a:srgbClr val="00FFFF"/>
                </a:solidFill>
              </a:rPr>
              <a:t>NAILED TO THE CROSS</a:t>
            </a:r>
            <a:endParaRPr sz="6000" b="1">
              <a:solidFill>
                <a:srgbClr val="00FFFF"/>
              </a:solidFill>
            </a:endParaRPr>
          </a:p>
        </p:txBody>
      </p:sp>
      <p:sp>
        <p:nvSpPr>
          <p:cNvPr id="55" name="Google Shape;55;p13"/>
          <p:cNvSpPr txBox="1">
            <a:spLocks noGrp="1"/>
          </p:cNvSpPr>
          <p:nvPr>
            <p:ph type="subTitle" idx="1"/>
          </p:nvPr>
        </p:nvSpPr>
        <p:spPr>
          <a:xfrm>
            <a:off x="-73075" y="511600"/>
            <a:ext cx="9355200" cy="4632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700" u="sng">
                <a:solidFill>
                  <a:srgbClr val="FFFF00"/>
                </a:solidFill>
              </a:rPr>
              <a:t>Col.2:13-17</a:t>
            </a:r>
            <a:r>
              <a:rPr lang="en" sz="2700"/>
              <a:t> </a:t>
            </a:r>
            <a:r>
              <a:rPr lang="en" sz="2700">
                <a:solidFill>
                  <a:srgbClr val="00FFFF"/>
                </a:solidFill>
              </a:rPr>
              <a:t>(NKJV)</a:t>
            </a:r>
            <a:r>
              <a:rPr lang="en" sz="2700" i="1">
                <a:solidFill>
                  <a:schemeClr val="dk1"/>
                </a:solidFill>
              </a:rPr>
              <a:t>“And you, being dead in your trespasses and the uncircumcision of your flesh, He has made alive together with Him, having forgiven you all trespasses, 14 having </a:t>
            </a:r>
            <a:r>
              <a:rPr lang="en" sz="2700" i="1" u="sng">
                <a:solidFill>
                  <a:schemeClr val="dk1"/>
                </a:solidFill>
              </a:rPr>
              <a:t>wiped out the handwriting of requirements that was against us</a:t>
            </a:r>
            <a:r>
              <a:rPr lang="en" sz="2700" i="1">
                <a:solidFill>
                  <a:schemeClr val="dk1"/>
                </a:solidFill>
              </a:rPr>
              <a:t>, which was contrary to us. </a:t>
            </a:r>
            <a:r>
              <a:rPr lang="en" sz="2700" b="1" i="1" u="sng">
                <a:solidFill>
                  <a:srgbClr val="FFFF00"/>
                </a:solidFill>
              </a:rPr>
              <a:t>And He has taken it out of the way, having nailed it to the cross</a:t>
            </a:r>
            <a:r>
              <a:rPr lang="en" sz="2700" i="1">
                <a:solidFill>
                  <a:srgbClr val="FFFF00"/>
                </a:solidFill>
              </a:rPr>
              <a:t>.</a:t>
            </a:r>
            <a:r>
              <a:rPr lang="en" sz="2700" i="1">
                <a:solidFill>
                  <a:schemeClr val="dk1"/>
                </a:solidFill>
              </a:rPr>
              <a:t> 15 Having disarmed principalities and powers, He made a public spectacle of them, triumphing over them in it. 16 So let no one judge you in food or in drink, or regarding a festival or a new moon or sabbaths, 17 </a:t>
            </a:r>
            <a:r>
              <a:rPr lang="en" sz="2700" i="1" u="sng">
                <a:solidFill>
                  <a:schemeClr val="dk1"/>
                </a:solidFill>
              </a:rPr>
              <a:t>which are a shadow of things to come</a:t>
            </a:r>
            <a:r>
              <a:rPr lang="en" sz="2700" i="1">
                <a:solidFill>
                  <a:schemeClr val="dk1"/>
                </a:solidFill>
              </a:rPr>
              <a:t>, </a:t>
            </a:r>
            <a:r>
              <a:rPr lang="en" sz="2700" b="1" i="1" u="sng">
                <a:solidFill>
                  <a:srgbClr val="FFFF00"/>
                </a:solidFill>
              </a:rPr>
              <a:t>but the substance is of Christ</a:t>
            </a:r>
            <a:r>
              <a:rPr lang="en" sz="2700" b="1" i="1">
                <a:solidFill>
                  <a:srgbClr val="FFFF00"/>
                </a:solidFill>
              </a:rPr>
              <a:t>.”</a:t>
            </a:r>
            <a:endParaRPr sz="2700" b="1" i="1">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34700" y="0"/>
            <a:ext cx="94260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ABOUT THE “SABBATH” …</a:t>
            </a:r>
            <a:endParaRPr sz="5000" b="1">
              <a:solidFill>
                <a:srgbClr val="00FFFF"/>
              </a:solidFill>
            </a:endParaRPr>
          </a:p>
        </p:txBody>
      </p:sp>
      <p:sp>
        <p:nvSpPr>
          <p:cNvPr id="109" name="Google Shape;109;p22"/>
          <p:cNvSpPr txBox="1">
            <a:spLocks noGrp="1"/>
          </p:cNvSpPr>
          <p:nvPr>
            <p:ph type="subTitle" idx="1"/>
          </p:nvPr>
        </p:nvSpPr>
        <p:spPr>
          <a:xfrm>
            <a:off x="-134700" y="490200"/>
            <a:ext cx="9352800" cy="46533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Clr>
                <a:srgbClr val="FFFF00"/>
              </a:buClr>
              <a:buSzPts val="2400"/>
              <a:buChar char="●"/>
            </a:pPr>
            <a:r>
              <a:rPr lang="en" sz="2400">
                <a:solidFill>
                  <a:srgbClr val="FFFF00"/>
                </a:solidFill>
              </a:rPr>
              <a:t>This is a BIG point of contention with “Sabbath-keeping Christians” today.  They object to us calling Sunday the “Lord’s Day”, and say the 7th day is when Christians should be assembling to worship Jesus.  And they primarily hang this belief on TWO verses. But who recorded these, and for whom?</a:t>
            </a:r>
            <a:endParaRPr sz="2400">
              <a:solidFill>
                <a:srgbClr val="FFFF00"/>
              </a:solidFill>
            </a:endParaRPr>
          </a:p>
          <a:p>
            <a:pPr marL="457200" lvl="0" indent="-381000" algn="l" rtl="0">
              <a:spcBef>
                <a:spcPts val="0"/>
              </a:spcBef>
              <a:spcAft>
                <a:spcPts val="0"/>
              </a:spcAft>
              <a:buClr>
                <a:srgbClr val="FFFF00"/>
              </a:buClr>
              <a:buSzPts val="2400"/>
              <a:buChar char="●"/>
            </a:pPr>
            <a:r>
              <a:rPr lang="en" sz="2400" u="sng">
                <a:solidFill>
                  <a:srgbClr val="FFFF00"/>
                </a:solidFill>
              </a:rPr>
              <a:t>Gen.2:3</a:t>
            </a:r>
            <a:r>
              <a:rPr lang="en" sz="2400">
                <a:solidFill>
                  <a:schemeClr val="dk1"/>
                </a:solidFill>
              </a:rPr>
              <a:t> </a:t>
            </a:r>
            <a:r>
              <a:rPr lang="en" sz="2400" i="1">
                <a:solidFill>
                  <a:schemeClr val="dk1"/>
                </a:solidFill>
              </a:rPr>
              <a:t>“Then </a:t>
            </a:r>
            <a:r>
              <a:rPr lang="en" sz="2400" i="1" u="sng">
                <a:solidFill>
                  <a:schemeClr val="dk1"/>
                </a:solidFill>
              </a:rPr>
              <a:t>God blessed the seventh day and sanctified it</a:t>
            </a:r>
            <a:r>
              <a:rPr lang="en" sz="2400" i="1">
                <a:solidFill>
                  <a:schemeClr val="dk1"/>
                </a:solidFill>
              </a:rPr>
              <a:t>, because in it He rested from all His work which God had created and made.”</a:t>
            </a:r>
            <a:endParaRPr sz="2400" i="1">
              <a:solidFill>
                <a:schemeClr val="dk1"/>
              </a:solidFill>
            </a:endParaRPr>
          </a:p>
          <a:p>
            <a:pPr marL="457200" lvl="0" indent="-381000" algn="l" rtl="0">
              <a:spcBef>
                <a:spcPts val="0"/>
              </a:spcBef>
              <a:spcAft>
                <a:spcPts val="0"/>
              </a:spcAft>
              <a:buClr>
                <a:srgbClr val="FFFF00"/>
              </a:buClr>
              <a:buSzPts val="2400"/>
              <a:buChar char="●"/>
            </a:pPr>
            <a:r>
              <a:rPr lang="en" sz="2400" u="sng">
                <a:solidFill>
                  <a:srgbClr val="FFFF00"/>
                </a:solidFill>
              </a:rPr>
              <a:t>Ex.20:11</a:t>
            </a:r>
            <a:r>
              <a:rPr lang="en" sz="2400">
                <a:solidFill>
                  <a:schemeClr val="dk1"/>
                </a:solidFill>
              </a:rPr>
              <a:t> </a:t>
            </a:r>
            <a:r>
              <a:rPr lang="en" sz="2400" i="1">
                <a:solidFill>
                  <a:schemeClr val="dk1"/>
                </a:solidFill>
              </a:rPr>
              <a:t>“For in six days the Lord made the heavens and the earth, the sea, and all that is in them, and rested the seventh day… </a:t>
            </a:r>
            <a:r>
              <a:rPr lang="en" sz="2400" i="1" u="sng">
                <a:solidFill>
                  <a:schemeClr val="dk1"/>
                </a:solidFill>
              </a:rPr>
              <a:t>The Lord blessed the Sabbath day and hallowed it</a:t>
            </a:r>
            <a:r>
              <a:rPr lang="en" sz="2400" i="1">
                <a:solidFill>
                  <a:schemeClr val="dk1"/>
                </a:solidFill>
              </a:rPr>
              <a:t>.”</a:t>
            </a:r>
            <a:endParaRPr sz="2400" i="1">
              <a:solidFill>
                <a:schemeClr val="dk1"/>
              </a:solidFill>
            </a:endParaRPr>
          </a:p>
          <a:p>
            <a:pPr marL="457200" lvl="0" indent="-381000" algn="l" rtl="0">
              <a:spcBef>
                <a:spcPts val="0"/>
              </a:spcBef>
              <a:spcAft>
                <a:spcPts val="0"/>
              </a:spcAft>
              <a:buClr>
                <a:srgbClr val="00FFFF"/>
              </a:buClr>
              <a:buSzPts val="2400"/>
              <a:buChar char="●"/>
            </a:pPr>
            <a:r>
              <a:rPr lang="en" sz="2400">
                <a:solidFill>
                  <a:srgbClr val="00FFFF"/>
                </a:solidFill>
              </a:rPr>
              <a:t>It was set apart for God’s future nation, Israel, NOT mankind!</a:t>
            </a:r>
            <a:endParaRPr sz="24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34700" y="0"/>
            <a:ext cx="94260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HOW DO WE KNOW THIS?</a:t>
            </a:r>
            <a:endParaRPr sz="5000" b="1">
              <a:solidFill>
                <a:srgbClr val="00FFFF"/>
              </a:solidFill>
            </a:endParaRPr>
          </a:p>
        </p:txBody>
      </p:sp>
      <p:sp>
        <p:nvSpPr>
          <p:cNvPr id="115" name="Google Shape;115;p23"/>
          <p:cNvSpPr txBox="1">
            <a:spLocks noGrp="1"/>
          </p:cNvSpPr>
          <p:nvPr>
            <p:ph type="subTitle" idx="1"/>
          </p:nvPr>
        </p:nvSpPr>
        <p:spPr>
          <a:xfrm>
            <a:off x="-134700" y="490200"/>
            <a:ext cx="9352800" cy="4653300"/>
          </a:xfrm>
          <a:prstGeom prst="rect">
            <a:avLst/>
          </a:prstGeom>
        </p:spPr>
        <p:txBody>
          <a:bodyPr spcFirstLastPara="1" wrap="square" lIns="91425" tIns="91425" rIns="91425" bIns="91425" anchor="t" anchorCtr="0">
            <a:noAutofit/>
          </a:bodyPr>
          <a:lstStyle/>
          <a:p>
            <a:pPr marL="457200" lvl="0" indent="-406400" algn="l" rtl="0">
              <a:spcBef>
                <a:spcPts val="0"/>
              </a:spcBef>
              <a:spcAft>
                <a:spcPts val="0"/>
              </a:spcAft>
              <a:buClr>
                <a:srgbClr val="FFFF00"/>
              </a:buClr>
              <a:buSzPts val="2800"/>
              <a:buChar char="●"/>
            </a:pPr>
            <a:r>
              <a:rPr lang="en" u="sng">
                <a:solidFill>
                  <a:srgbClr val="FFFF00"/>
                </a:solidFill>
              </a:rPr>
              <a:t>Deut.5:15</a:t>
            </a:r>
            <a:r>
              <a:rPr lang="en">
                <a:solidFill>
                  <a:schemeClr val="dk1"/>
                </a:solidFill>
              </a:rPr>
              <a:t> </a:t>
            </a:r>
            <a:r>
              <a:rPr lang="en" i="1">
                <a:solidFill>
                  <a:schemeClr val="dk1"/>
                </a:solidFill>
              </a:rPr>
              <a:t>“And remember that </a:t>
            </a:r>
            <a:r>
              <a:rPr lang="en" i="1" u="sng">
                <a:solidFill>
                  <a:srgbClr val="FFFF00"/>
                </a:solidFill>
              </a:rPr>
              <a:t>you were a slave in the land of Egypt</a:t>
            </a:r>
            <a:r>
              <a:rPr lang="en" i="1">
                <a:solidFill>
                  <a:schemeClr val="dk1"/>
                </a:solidFill>
              </a:rPr>
              <a:t>, and the Lord your God </a:t>
            </a:r>
            <a:r>
              <a:rPr lang="en" i="1" u="sng">
                <a:solidFill>
                  <a:schemeClr val="dk1"/>
                </a:solidFill>
              </a:rPr>
              <a:t>brought you out from there</a:t>
            </a:r>
            <a:r>
              <a:rPr lang="en" i="1">
                <a:solidFill>
                  <a:schemeClr val="dk1"/>
                </a:solidFill>
              </a:rPr>
              <a:t> by a mighty hand and by an outstretched arm; </a:t>
            </a:r>
            <a:r>
              <a:rPr lang="en" i="1" u="sng">
                <a:solidFill>
                  <a:schemeClr val="dk1"/>
                </a:solidFill>
              </a:rPr>
              <a:t>therefore</a:t>
            </a:r>
            <a:r>
              <a:rPr lang="en" i="1">
                <a:solidFill>
                  <a:schemeClr val="dk1"/>
                </a:solidFill>
              </a:rPr>
              <a:t> the Lord your God commanded </a:t>
            </a:r>
            <a:r>
              <a:rPr lang="en" i="1" u="sng">
                <a:solidFill>
                  <a:schemeClr val="dk1"/>
                </a:solidFill>
              </a:rPr>
              <a:t>you</a:t>
            </a:r>
            <a:r>
              <a:rPr lang="en" i="1">
                <a:solidFill>
                  <a:schemeClr val="dk1"/>
                </a:solidFill>
              </a:rPr>
              <a:t> to keep the Sabbath day.”</a:t>
            </a:r>
            <a:r>
              <a:rPr lang="en">
                <a:solidFill>
                  <a:schemeClr val="dk1"/>
                </a:solidFill>
              </a:rPr>
              <a:t>  </a:t>
            </a:r>
            <a:r>
              <a:rPr lang="en">
                <a:solidFill>
                  <a:srgbClr val="00FFFF"/>
                </a:solidFill>
              </a:rPr>
              <a:t>WE were not slaves in Egypt!</a:t>
            </a:r>
            <a:endParaRPr>
              <a:solidFill>
                <a:srgbClr val="00FFFF"/>
              </a:solidFill>
            </a:endParaRPr>
          </a:p>
          <a:p>
            <a:pPr marL="457200" lvl="0" indent="-406400" algn="l" rtl="0">
              <a:spcBef>
                <a:spcPts val="0"/>
              </a:spcBef>
              <a:spcAft>
                <a:spcPts val="0"/>
              </a:spcAft>
              <a:buClr>
                <a:srgbClr val="FFFF00"/>
              </a:buClr>
              <a:buSzPts val="2800"/>
              <a:buChar char="●"/>
            </a:pPr>
            <a:r>
              <a:rPr lang="en" u="sng">
                <a:solidFill>
                  <a:srgbClr val="FFFF00"/>
                </a:solidFill>
              </a:rPr>
              <a:t>Ex.31:12-13</a:t>
            </a:r>
            <a:r>
              <a:rPr lang="en">
                <a:solidFill>
                  <a:schemeClr val="dk1"/>
                </a:solidFill>
              </a:rPr>
              <a:t> </a:t>
            </a:r>
            <a:r>
              <a:rPr lang="en" i="1">
                <a:solidFill>
                  <a:schemeClr val="dk1"/>
                </a:solidFill>
              </a:rPr>
              <a:t>“And the Lord spoke to Moses, saying, 13 “Speak also </a:t>
            </a:r>
            <a:r>
              <a:rPr lang="en" i="1" u="sng">
                <a:solidFill>
                  <a:schemeClr val="dk1"/>
                </a:solidFill>
              </a:rPr>
              <a:t>to the children of Israel</a:t>
            </a:r>
            <a:r>
              <a:rPr lang="en" i="1">
                <a:solidFill>
                  <a:schemeClr val="dk1"/>
                </a:solidFill>
              </a:rPr>
              <a:t>, saying: ‘Surely My Sabbaths </a:t>
            </a:r>
            <a:r>
              <a:rPr lang="en" i="1" u="sng">
                <a:solidFill>
                  <a:schemeClr val="dk1"/>
                </a:solidFill>
              </a:rPr>
              <a:t>you</a:t>
            </a:r>
            <a:r>
              <a:rPr lang="en" i="1">
                <a:solidFill>
                  <a:schemeClr val="dk1"/>
                </a:solidFill>
              </a:rPr>
              <a:t> shall keep, for </a:t>
            </a:r>
            <a:r>
              <a:rPr lang="en" i="1" u="sng">
                <a:solidFill>
                  <a:srgbClr val="FFFF00"/>
                </a:solidFill>
              </a:rPr>
              <a:t>it is a sign between Me and you throughout your generations</a:t>
            </a:r>
            <a:r>
              <a:rPr lang="en" i="1">
                <a:solidFill>
                  <a:schemeClr val="dk1"/>
                </a:solidFill>
              </a:rPr>
              <a:t>, that you may know that I am the Lord who sanctifies you.”</a:t>
            </a:r>
            <a:endParaRPr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134700" y="0"/>
            <a:ext cx="94260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HOW ELSE?</a:t>
            </a:r>
            <a:endParaRPr sz="5000" b="1">
              <a:solidFill>
                <a:srgbClr val="00FFFF"/>
              </a:solidFill>
            </a:endParaRPr>
          </a:p>
        </p:txBody>
      </p:sp>
      <p:sp>
        <p:nvSpPr>
          <p:cNvPr id="121" name="Google Shape;121;p24"/>
          <p:cNvSpPr txBox="1">
            <a:spLocks noGrp="1"/>
          </p:cNvSpPr>
          <p:nvPr>
            <p:ph type="subTitle" idx="1"/>
          </p:nvPr>
        </p:nvSpPr>
        <p:spPr>
          <a:xfrm>
            <a:off x="-134700" y="368475"/>
            <a:ext cx="9352800" cy="4775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u="sng">
                <a:solidFill>
                  <a:srgbClr val="FFFF00"/>
                </a:solidFill>
              </a:rPr>
              <a:t>Ezek.20:10-12</a:t>
            </a:r>
            <a:r>
              <a:rPr lang="en" sz="2200">
                <a:solidFill>
                  <a:schemeClr val="dk1"/>
                </a:solidFill>
              </a:rPr>
              <a:t> </a:t>
            </a:r>
            <a:r>
              <a:rPr lang="en" sz="2200" i="1">
                <a:solidFill>
                  <a:schemeClr val="dk1"/>
                </a:solidFill>
              </a:rPr>
              <a:t>“Therefore I made them go out of the land of Egypt and brought them into the wilderness. 11 And I gave </a:t>
            </a:r>
            <a:r>
              <a:rPr lang="en" sz="2200" i="1" u="sng">
                <a:solidFill>
                  <a:schemeClr val="dk1"/>
                </a:solidFill>
              </a:rPr>
              <a:t>them</a:t>
            </a:r>
            <a:r>
              <a:rPr lang="en" sz="2200" i="1">
                <a:solidFill>
                  <a:schemeClr val="dk1"/>
                </a:solidFill>
              </a:rPr>
              <a:t> My statutes and showed them My judgments, ‘which, if a man does, he shall live by them.’ 12 Moreover </a:t>
            </a:r>
            <a:r>
              <a:rPr lang="en" sz="2200" i="1" u="sng">
                <a:solidFill>
                  <a:schemeClr val="dk1"/>
                </a:solidFill>
              </a:rPr>
              <a:t>I also gave them My Sabbaths, to be a sign between them and Me</a:t>
            </a:r>
            <a:r>
              <a:rPr lang="en" sz="2200" i="1">
                <a:solidFill>
                  <a:schemeClr val="dk1"/>
                </a:solidFill>
              </a:rPr>
              <a:t>, that they might know that I am the Lord who sanctifies them.”</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Neh.9:13-14</a:t>
            </a:r>
            <a:r>
              <a:rPr lang="en" sz="2200">
                <a:solidFill>
                  <a:schemeClr val="dk1"/>
                </a:solidFill>
              </a:rPr>
              <a:t> </a:t>
            </a:r>
            <a:r>
              <a:rPr lang="en" sz="2200" i="1">
                <a:solidFill>
                  <a:schemeClr val="dk1"/>
                </a:solidFill>
              </a:rPr>
              <a:t>“You came down also on Mount Sinai, and spoke with them from heaven, and </a:t>
            </a:r>
            <a:r>
              <a:rPr lang="en" sz="2200" i="1" u="sng">
                <a:solidFill>
                  <a:schemeClr val="dk1"/>
                </a:solidFill>
              </a:rPr>
              <a:t>gave them just ordinances and true laws, good statutes and commandments</a:t>
            </a:r>
            <a:r>
              <a:rPr lang="en" sz="2200" i="1">
                <a:solidFill>
                  <a:schemeClr val="dk1"/>
                </a:solidFill>
              </a:rPr>
              <a:t>. 14 </a:t>
            </a:r>
            <a:r>
              <a:rPr lang="en" sz="2200" i="1" u="sng">
                <a:solidFill>
                  <a:schemeClr val="dk1"/>
                </a:solidFill>
              </a:rPr>
              <a:t>You made known to them Your holy Sabbath</a:t>
            </a:r>
            <a:r>
              <a:rPr lang="en" sz="2200" i="1">
                <a:solidFill>
                  <a:schemeClr val="dk1"/>
                </a:solidFill>
              </a:rPr>
              <a:t>, and commanded them precepts, statutes and laws, by the hand of Moses Your servant.”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Col.2:16</a:t>
            </a:r>
            <a:r>
              <a:rPr lang="en" sz="2200">
                <a:solidFill>
                  <a:schemeClr val="dk1"/>
                </a:solidFill>
              </a:rPr>
              <a:t> </a:t>
            </a:r>
            <a:r>
              <a:rPr lang="en" sz="2200" i="1">
                <a:solidFill>
                  <a:schemeClr val="dk1"/>
                </a:solidFill>
              </a:rPr>
              <a:t>“</a:t>
            </a:r>
            <a:r>
              <a:rPr lang="en" sz="2200" i="1" u="sng">
                <a:solidFill>
                  <a:schemeClr val="dk1"/>
                </a:solidFill>
              </a:rPr>
              <a:t>So let no one judge you</a:t>
            </a:r>
            <a:r>
              <a:rPr lang="en" sz="2200" i="1">
                <a:solidFill>
                  <a:schemeClr val="dk1"/>
                </a:solidFill>
              </a:rPr>
              <a:t> in food or in drink</a:t>
            </a:r>
            <a:r>
              <a:rPr lang="en" sz="2200">
                <a:solidFill>
                  <a:schemeClr val="dk1"/>
                </a:solidFill>
              </a:rPr>
              <a:t> </a:t>
            </a:r>
            <a:r>
              <a:rPr lang="en" sz="2200">
                <a:solidFill>
                  <a:srgbClr val="00FFFF"/>
                </a:solidFill>
              </a:rPr>
              <a:t>(clean and unclean)</a:t>
            </a:r>
            <a:r>
              <a:rPr lang="en" sz="2200" i="1">
                <a:solidFill>
                  <a:schemeClr val="dk1"/>
                </a:solidFill>
              </a:rPr>
              <a:t>, or regarding a festival</a:t>
            </a:r>
            <a:r>
              <a:rPr lang="en" sz="2200">
                <a:solidFill>
                  <a:schemeClr val="dk1"/>
                </a:solidFill>
              </a:rPr>
              <a:t> </a:t>
            </a:r>
            <a:r>
              <a:rPr lang="en" sz="2200">
                <a:solidFill>
                  <a:srgbClr val="00FFFF"/>
                </a:solidFill>
              </a:rPr>
              <a:t>(yearly feasts)</a:t>
            </a:r>
            <a:r>
              <a:rPr lang="en" sz="2200">
                <a:solidFill>
                  <a:schemeClr val="dk1"/>
                </a:solidFill>
              </a:rPr>
              <a:t> </a:t>
            </a:r>
            <a:r>
              <a:rPr lang="en" sz="2200" i="1">
                <a:solidFill>
                  <a:schemeClr val="dk1"/>
                </a:solidFill>
              </a:rPr>
              <a:t>or a new moon </a:t>
            </a:r>
            <a:r>
              <a:rPr lang="en" sz="2200">
                <a:solidFill>
                  <a:srgbClr val="00FFFF"/>
                </a:solidFill>
              </a:rPr>
              <a:t>(monthly observances)</a:t>
            </a:r>
            <a:r>
              <a:rPr lang="en" sz="2200">
                <a:solidFill>
                  <a:schemeClr val="dk1"/>
                </a:solidFill>
              </a:rPr>
              <a:t> </a:t>
            </a:r>
            <a:r>
              <a:rPr lang="en" sz="2200" i="1">
                <a:solidFill>
                  <a:schemeClr val="dk1"/>
                </a:solidFill>
              </a:rPr>
              <a:t>or sabbaths </a:t>
            </a:r>
            <a:r>
              <a:rPr lang="en" sz="2200">
                <a:solidFill>
                  <a:srgbClr val="00FFFF"/>
                </a:solidFill>
              </a:rPr>
              <a:t>(Israel’s weekly command)</a:t>
            </a:r>
            <a:r>
              <a:rPr lang="en" sz="2200">
                <a:solidFill>
                  <a:schemeClr val="dk1"/>
                </a:solidFill>
              </a:rPr>
              <a:t>,”</a:t>
            </a:r>
            <a:endParaRPr sz="22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134700" y="0"/>
            <a:ext cx="94260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2 - FOR A LIMITED TIME</a:t>
            </a:r>
            <a:endParaRPr sz="5000" b="1">
              <a:solidFill>
                <a:srgbClr val="00FFFF"/>
              </a:solidFill>
            </a:endParaRPr>
          </a:p>
        </p:txBody>
      </p:sp>
      <p:sp>
        <p:nvSpPr>
          <p:cNvPr id="127" name="Google Shape;127;p25"/>
          <p:cNvSpPr txBox="1">
            <a:spLocks noGrp="1"/>
          </p:cNvSpPr>
          <p:nvPr>
            <p:ph type="subTitle" idx="1"/>
          </p:nvPr>
        </p:nvSpPr>
        <p:spPr>
          <a:xfrm>
            <a:off x="-73075" y="331925"/>
            <a:ext cx="9291300" cy="4811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350" u="sng">
                <a:solidFill>
                  <a:srgbClr val="FFFF00"/>
                </a:solidFill>
              </a:rPr>
              <a:t>Gal.3:19-25</a:t>
            </a:r>
            <a:r>
              <a:rPr lang="en" sz="2350">
                <a:solidFill>
                  <a:schemeClr val="dk1"/>
                </a:solidFill>
              </a:rPr>
              <a:t> </a:t>
            </a:r>
            <a:r>
              <a:rPr lang="en" sz="2350" i="1">
                <a:solidFill>
                  <a:schemeClr val="dk1"/>
                </a:solidFill>
              </a:rPr>
              <a:t>“What purpose then does the law serve? It was added because of transgressions, </a:t>
            </a:r>
            <a:r>
              <a:rPr lang="en" sz="2350" i="1" u="sng">
                <a:solidFill>
                  <a:srgbClr val="FFFF00"/>
                </a:solidFill>
              </a:rPr>
              <a:t>till the Seed should come to whom the promise was made</a:t>
            </a:r>
            <a:r>
              <a:rPr lang="en" sz="2350" i="1">
                <a:solidFill>
                  <a:schemeClr val="dk1"/>
                </a:solidFill>
              </a:rPr>
              <a:t>; and it was appointed through angels by the hand of a mediator. 20 Now a mediator does not mediate for one only, but God is one. 21 Is the law then against the promises of God? Certainly not! For </a:t>
            </a:r>
            <a:r>
              <a:rPr lang="en" sz="2350" i="1" u="sng">
                <a:solidFill>
                  <a:schemeClr val="dk1"/>
                </a:solidFill>
              </a:rPr>
              <a:t>if there had been a law given which could have given life, truly righteousness would have been by the law</a:t>
            </a:r>
            <a:r>
              <a:rPr lang="en" sz="2350" i="1">
                <a:solidFill>
                  <a:schemeClr val="dk1"/>
                </a:solidFill>
              </a:rPr>
              <a:t>. 22 But the Scripture has confined all under sin, that the promise by faith in Jesus Christ might be given to those who believe. 23 But before faith came, </a:t>
            </a:r>
            <a:r>
              <a:rPr lang="en" sz="2350" i="1" u="sng">
                <a:solidFill>
                  <a:srgbClr val="FFFF00"/>
                </a:solidFill>
              </a:rPr>
              <a:t>we were kept under guard by the law, kept for the faith which would afterward be revealed</a:t>
            </a:r>
            <a:r>
              <a:rPr lang="en" sz="2350" i="1">
                <a:solidFill>
                  <a:schemeClr val="dk1"/>
                </a:solidFill>
              </a:rPr>
              <a:t>. 24 Therefore the law was our tutor </a:t>
            </a:r>
            <a:r>
              <a:rPr lang="en" sz="2350" i="1" u="sng">
                <a:solidFill>
                  <a:srgbClr val="FFFF00"/>
                </a:solidFill>
              </a:rPr>
              <a:t>to bring us to Christ</a:t>
            </a:r>
            <a:r>
              <a:rPr lang="en" sz="2350" i="1">
                <a:solidFill>
                  <a:schemeClr val="dk1"/>
                </a:solidFill>
              </a:rPr>
              <a:t>, that we might be justified by faith. 25 But </a:t>
            </a:r>
            <a:r>
              <a:rPr lang="en" sz="2350" i="1" u="sng">
                <a:solidFill>
                  <a:srgbClr val="FFFF00"/>
                </a:solidFill>
              </a:rPr>
              <a:t>after faith has come, we are no longer under a tutor</a:t>
            </a:r>
            <a:r>
              <a:rPr lang="en" sz="2350" i="1">
                <a:solidFill>
                  <a:srgbClr val="FFFF00"/>
                </a:solidFill>
              </a:rPr>
              <a:t>.”</a:t>
            </a:r>
            <a:endParaRPr sz="2350" i="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ctrTitle"/>
          </p:nvPr>
        </p:nvSpPr>
        <p:spPr>
          <a:xfrm>
            <a:off x="-134700" y="0"/>
            <a:ext cx="94260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THAT TIME HAS PASSED!</a:t>
            </a:r>
            <a:endParaRPr sz="5000" b="1">
              <a:solidFill>
                <a:srgbClr val="00FFFF"/>
              </a:solidFill>
            </a:endParaRPr>
          </a:p>
        </p:txBody>
      </p:sp>
      <p:sp>
        <p:nvSpPr>
          <p:cNvPr id="133" name="Google Shape;133;p26"/>
          <p:cNvSpPr txBox="1">
            <a:spLocks noGrp="1"/>
          </p:cNvSpPr>
          <p:nvPr>
            <p:ph type="subTitle" idx="1"/>
          </p:nvPr>
        </p:nvSpPr>
        <p:spPr>
          <a:xfrm>
            <a:off x="-134700" y="331925"/>
            <a:ext cx="9352800" cy="4811700"/>
          </a:xfrm>
          <a:prstGeom prst="rect">
            <a:avLst/>
          </a:prstGeom>
        </p:spPr>
        <p:txBody>
          <a:bodyPr spcFirstLastPara="1" wrap="square" lIns="91425" tIns="91425" rIns="91425" bIns="91425" anchor="t" anchorCtr="0">
            <a:noAutofit/>
          </a:bodyPr>
          <a:lstStyle/>
          <a:p>
            <a:pPr marL="457200" lvl="0" indent="-377825" algn="l" rtl="0">
              <a:spcBef>
                <a:spcPts val="0"/>
              </a:spcBef>
              <a:spcAft>
                <a:spcPts val="0"/>
              </a:spcAft>
              <a:buClr>
                <a:srgbClr val="FFFF00"/>
              </a:buClr>
              <a:buSzPts val="2350"/>
              <a:buChar char="●"/>
            </a:pPr>
            <a:r>
              <a:rPr lang="en" sz="2350" u="sng">
                <a:solidFill>
                  <a:srgbClr val="FFFF00"/>
                </a:solidFill>
              </a:rPr>
              <a:t>Gal.4:1-5</a:t>
            </a:r>
            <a:r>
              <a:rPr lang="en" sz="2350">
                <a:solidFill>
                  <a:schemeClr val="dk1"/>
                </a:solidFill>
              </a:rPr>
              <a:t> </a:t>
            </a:r>
            <a:r>
              <a:rPr lang="en" sz="2350" i="1">
                <a:solidFill>
                  <a:schemeClr val="dk1"/>
                </a:solidFill>
              </a:rPr>
              <a:t>“Now I say that the heir, as long as he is a child, does not differ at all from a slave, though he is master of all, 2 but is under guardians and stewards </a:t>
            </a:r>
            <a:r>
              <a:rPr lang="en" sz="2350" i="1" u="sng">
                <a:solidFill>
                  <a:schemeClr val="dk1"/>
                </a:solidFill>
              </a:rPr>
              <a:t>until the time appointed by the father</a:t>
            </a:r>
            <a:r>
              <a:rPr lang="en" sz="2350" i="1">
                <a:solidFill>
                  <a:schemeClr val="dk1"/>
                </a:solidFill>
              </a:rPr>
              <a:t>. 3 Even so we, when we were children, were in bondage under the elements of the world. 4 But </a:t>
            </a:r>
            <a:r>
              <a:rPr lang="en" sz="2350" i="1" u="sng">
                <a:solidFill>
                  <a:srgbClr val="FFFF00"/>
                </a:solidFill>
              </a:rPr>
              <a:t>when the fullness of the time had come</a:t>
            </a:r>
            <a:r>
              <a:rPr lang="en" sz="2350" i="1">
                <a:solidFill>
                  <a:schemeClr val="dk1"/>
                </a:solidFill>
              </a:rPr>
              <a:t>, God sent forth His Son, born of a woman, </a:t>
            </a:r>
            <a:r>
              <a:rPr lang="en" sz="2350" i="1" u="sng">
                <a:solidFill>
                  <a:schemeClr val="dk1"/>
                </a:solidFill>
              </a:rPr>
              <a:t>born under the law</a:t>
            </a:r>
            <a:r>
              <a:rPr lang="en" sz="2350" i="1">
                <a:solidFill>
                  <a:schemeClr val="dk1"/>
                </a:solidFill>
              </a:rPr>
              <a:t>, 5 </a:t>
            </a:r>
            <a:r>
              <a:rPr lang="en" sz="2350" i="1" u="sng">
                <a:solidFill>
                  <a:srgbClr val="FFFF00"/>
                </a:solidFill>
              </a:rPr>
              <a:t>to redeem those who were</a:t>
            </a:r>
            <a:r>
              <a:rPr lang="en" sz="2350">
                <a:solidFill>
                  <a:srgbClr val="FFFF00"/>
                </a:solidFill>
              </a:rPr>
              <a:t> </a:t>
            </a:r>
            <a:r>
              <a:rPr lang="en" sz="2350">
                <a:solidFill>
                  <a:srgbClr val="00FFFF"/>
                </a:solidFill>
              </a:rPr>
              <a:t>(past tense)</a:t>
            </a:r>
            <a:r>
              <a:rPr lang="en" sz="2350" i="1">
                <a:solidFill>
                  <a:srgbClr val="FFFF00"/>
                </a:solidFill>
              </a:rPr>
              <a:t> </a:t>
            </a:r>
            <a:r>
              <a:rPr lang="en" sz="2350" i="1" u="sng">
                <a:solidFill>
                  <a:srgbClr val="FFFF00"/>
                </a:solidFill>
              </a:rPr>
              <a:t>under the law</a:t>
            </a:r>
            <a:r>
              <a:rPr lang="en" sz="2350" i="1">
                <a:solidFill>
                  <a:srgbClr val="FFFF00"/>
                </a:solidFill>
              </a:rPr>
              <a:t>,</a:t>
            </a:r>
            <a:r>
              <a:rPr lang="en" sz="2350" i="1">
                <a:solidFill>
                  <a:schemeClr val="dk1"/>
                </a:solidFill>
              </a:rPr>
              <a:t> that we might receive the adoption as sons.”</a:t>
            </a:r>
            <a:endParaRPr sz="2350" i="1">
              <a:solidFill>
                <a:schemeClr val="dk1"/>
              </a:solidFill>
            </a:endParaRPr>
          </a:p>
          <a:p>
            <a:pPr marL="457200" lvl="0" indent="-377825" algn="l" rtl="0">
              <a:spcBef>
                <a:spcPts val="0"/>
              </a:spcBef>
              <a:spcAft>
                <a:spcPts val="0"/>
              </a:spcAft>
              <a:buClr>
                <a:srgbClr val="FFFF00"/>
              </a:buClr>
              <a:buSzPts val="2350"/>
              <a:buChar char="●"/>
            </a:pPr>
            <a:r>
              <a:rPr lang="en" sz="2350" u="sng">
                <a:solidFill>
                  <a:srgbClr val="FFFF00"/>
                </a:solidFill>
              </a:rPr>
              <a:t>Heb.9:9-10</a:t>
            </a:r>
            <a:r>
              <a:rPr lang="en" sz="2350">
                <a:solidFill>
                  <a:schemeClr val="dk1"/>
                </a:solidFill>
              </a:rPr>
              <a:t> </a:t>
            </a:r>
            <a:r>
              <a:rPr lang="en" sz="2350" i="1">
                <a:solidFill>
                  <a:schemeClr val="dk1"/>
                </a:solidFill>
              </a:rPr>
              <a:t>“It was symbolic </a:t>
            </a:r>
            <a:r>
              <a:rPr lang="en" sz="2350" i="1" u="sng">
                <a:solidFill>
                  <a:srgbClr val="FFFF00"/>
                </a:solidFill>
              </a:rPr>
              <a:t>for the present time</a:t>
            </a:r>
            <a:r>
              <a:rPr lang="en" sz="2350" i="1">
                <a:solidFill>
                  <a:schemeClr val="dk1"/>
                </a:solidFill>
              </a:rPr>
              <a:t> in which both gifts and sacrifices are offered </a:t>
            </a:r>
            <a:r>
              <a:rPr lang="en" sz="2350" i="1" u="sng">
                <a:solidFill>
                  <a:schemeClr val="dk1"/>
                </a:solidFill>
              </a:rPr>
              <a:t>which cannot make him who performed the service perfect in regard to the conscience</a:t>
            </a:r>
            <a:r>
              <a:rPr lang="en" sz="2350" i="1">
                <a:solidFill>
                  <a:schemeClr val="dk1"/>
                </a:solidFill>
              </a:rPr>
              <a:t> - 10 concerned only with foods and drinks, various washings, and </a:t>
            </a:r>
            <a:r>
              <a:rPr lang="en" sz="2350" i="1" u="sng">
                <a:solidFill>
                  <a:schemeClr val="dk1"/>
                </a:solidFill>
              </a:rPr>
              <a:t>fleshly ordinances imposed </a:t>
            </a:r>
            <a:r>
              <a:rPr lang="en" sz="2350" i="1" u="sng">
                <a:solidFill>
                  <a:srgbClr val="FFFF00"/>
                </a:solidFill>
              </a:rPr>
              <a:t>until the time of reformation</a:t>
            </a:r>
            <a:r>
              <a:rPr lang="en" sz="2350" i="1">
                <a:solidFill>
                  <a:srgbClr val="FFFF00"/>
                </a:solidFill>
              </a:rPr>
              <a:t>.”</a:t>
            </a:r>
            <a:endParaRPr sz="2350" i="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7"/>
          <p:cNvSpPr txBox="1">
            <a:spLocks noGrp="1"/>
          </p:cNvSpPr>
          <p:nvPr>
            <p:ph type="ctrTitle"/>
          </p:nvPr>
        </p:nvSpPr>
        <p:spPr>
          <a:xfrm>
            <a:off x="-134700" y="0"/>
            <a:ext cx="94260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SUMMING UP LESSON ONE</a:t>
            </a:r>
            <a:endParaRPr sz="5000" b="1">
              <a:solidFill>
                <a:srgbClr val="00FFFF"/>
              </a:solidFill>
            </a:endParaRPr>
          </a:p>
        </p:txBody>
      </p:sp>
      <p:sp>
        <p:nvSpPr>
          <p:cNvPr id="139" name="Google Shape;139;p27"/>
          <p:cNvSpPr txBox="1">
            <a:spLocks noGrp="1"/>
          </p:cNvSpPr>
          <p:nvPr>
            <p:ph type="subTitle" idx="1"/>
          </p:nvPr>
        </p:nvSpPr>
        <p:spPr>
          <a:xfrm>
            <a:off x="-134700" y="368475"/>
            <a:ext cx="9352800" cy="47754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This is a BIG problem within churches today.  It is EVERYWHERE!</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The “old testament” means, specifically, the covenant God made with Israel at Mt. Sinai.</a:t>
            </a:r>
            <a:endParaRPr sz="2200">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That covenant was for a specific people, NOT all of mankind.</a:t>
            </a:r>
            <a:endParaRPr sz="2200">
              <a:solidFill>
                <a:srgbClr val="00FFFF"/>
              </a:solidFill>
            </a:endParaRPr>
          </a:p>
          <a:p>
            <a:pPr marL="457200" lvl="0" indent="-368300" algn="l" rtl="0">
              <a:spcBef>
                <a:spcPts val="0"/>
              </a:spcBef>
              <a:spcAft>
                <a:spcPts val="0"/>
              </a:spcAft>
              <a:buClr>
                <a:srgbClr val="FFFF00"/>
              </a:buClr>
              <a:buSzPts val="2200"/>
              <a:buChar char="●"/>
            </a:pPr>
            <a:r>
              <a:rPr lang="en" sz="2200">
                <a:solidFill>
                  <a:srgbClr val="FFFF00"/>
                </a:solidFill>
              </a:rPr>
              <a:t>It was for a LIMITED time period, till Christ came, NOT for all time.</a:t>
            </a:r>
            <a:endParaRPr sz="2200">
              <a:solidFill>
                <a:srgbClr val="FFFF00"/>
              </a:solidFill>
            </a:endParaRPr>
          </a:p>
          <a:p>
            <a:pPr marL="457200" lvl="0" indent="-368300" algn="l" rtl="0">
              <a:spcBef>
                <a:spcPts val="0"/>
              </a:spcBef>
              <a:spcAft>
                <a:spcPts val="0"/>
              </a:spcAft>
              <a:buClr>
                <a:srgbClr val="00FFFF"/>
              </a:buClr>
              <a:buSzPts val="2200"/>
              <a:buChar char="●"/>
            </a:pPr>
            <a:r>
              <a:rPr lang="en" sz="2200">
                <a:solidFill>
                  <a:srgbClr val="00FFFF"/>
                </a:solidFill>
              </a:rPr>
              <a:t>Jesus said in</a:t>
            </a:r>
            <a:r>
              <a:rPr lang="en" sz="2200">
                <a:solidFill>
                  <a:schemeClr val="dk1"/>
                </a:solidFill>
              </a:rPr>
              <a:t> </a:t>
            </a:r>
            <a:r>
              <a:rPr lang="en" sz="2200" u="sng">
                <a:solidFill>
                  <a:srgbClr val="FFFF00"/>
                </a:solidFill>
              </a:rPr>
              <a:t>Lk.16:16</a:t>
            </a:r>
            <a:r>
              <a:rPr lang="en" sz="2200">
                <a:solidFill>
                  <a:schemeClr val="dk1"/>
                </a:solidFill>
              </a:rPr>
              <a:t> </a:t>
            </a:r>
            <a:r>
              <a:rPr lang="en" sz="2200" i="1">
                <a:solidFill>
                  <a:schemeClr val="dk1"/>
                </a:solidFill>
              </a:rPr>
              <a:t>“The law and the prophets were </a:t>
            </a:r>
            <a:r>
              <a:rPr lang="en" sz="2200" i="1" u="sng">
                <a:solidFill>
                  <a:schemeClr val="dk1"/>
                </a:solidFill>
              </a:rPr>
              <a:t>until John</a:t>
            </a:r>
            <a:r>
              <a:rPr lang="en" sz="2200" i="1">
                <a:solidFill>
                  <a:schemeClr val="dk1"/>
                </a:solidFill>
              </a:rPr>
              <a:t>. </a:t>
            </a:r>
            <a:r>
              <a:rPr lang="en" sz="2200" i="1" u="sng">
                <a:solidFill>
                  <a:schemeClr val="dk1"/>
                </a:solidFill>
              </a:rPr>
              <a:t>Since that time the kingdom of God has been preached</a:t>
            </a:r>
            <a:r>
              <a:rPr lang="en" sz="2200" i="1">
                <a:solidFill>
                  <a:schemeClr val="dk1"/>
                </a:solidFill>
              </a:rPr>
              <a:t>, and everyone is pressing into it.”</a:t>
            </a:r>
            <a:r>
              <a:rPr lang="en" sz="2200">
                <a:solidFill>
                  <a:schemeClr val="dk1"/>
                </a:solidFill>
              </a:rPr>
              <a:t>  How does one enter the kingdom of God today?</a:t>
            </a:r>
            <a:endParaRPr sz="2200">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Col.2:11-12</a:t>
            </a:r>
            <a:r>
              <a:rPr lang="en" sz="2200">
                <a:solidFill>
                  <a:srgbClr val="FFFF00"/>
                </a:solidFill>
              </a:rPr>
              <a:t> (right before our opening reading)</a:t>
            </a:r>
            <a:r>
              <a:rPr lang="en" sz="2200">
                <a:solidFill>
                  <a:schemeClr val="dk1"/>
                </a:solidFill>
              </a:rPr>
              <a:t> </a:t>
            </a:r>
            <a:r>
              <a:rPr lang="en" sz="2200" i="1">
                <a:solidFill>
                  <a:schemeClr val="dk1"/>
                </a:solidFill>
              </a:rPr>
              <a:t>“In Him you were also circumcised with the circumcision made without hands, by putting off the body of the sins of the flesh, </a:t>
            </a:r>
            <a:r>
              <a:rPr lang="en" sz="2200" i="1" u="sng">
                <a:solidFill>
                  <a:schemeClr val="dk1"/>
                </a:solidFill>
              </a:rPr>
              <a:t>by the circumcision of Christ</a:t>
            </a:r>
            <a:r>
              <a:rPr lang="en" sz="2200" i="1">
                <a:solidFill>
                  <a:schemeClr val="dk1"/>
                </a:solidFill>
              </a:rPr>
              <a:t>, 12 </a:t>
            </a:r>
            <a:r>
              <a:rPr lang="en" sz="2200" i="1" u="sng">
                <a:solidFill>
                  <a:srgbClr val="FFFF00"/>
                </a:solidFill>
              </a:rPr>
              <a:t>buried with Him in baptism</a:t>
            </a:r>
            <a:r>
              <a:rPr lang="en" sz="2200" i="1">
                <a:solidFill>
                  <a:srgbClr val="FFFF00"/>
                </a:solidFill>
              </a:rPr>
              <a:t>, in which you also were </a:t>
            </a:r>
            <a:r>
              <a:rPr lang="en" sz="2200" i="1" u="sng">
                <a:solidFill>
                  <a:srgbClr val="FFFF00"/>
                </a:solidFill>
              </a:rPr>
              <a:t>raised with Him through faith</a:t>
            </a:r>
            <a:r>
              <a:rPr lang="en" sz="2200" i="1">
                <a:solidFill>
                  <a:srgbClr val="FFFF00"/>
                </a:solidFill>
              </a:rPr>
              <a:t> in the working of God</a:t>
            </a:r>
            <a:r>
              <a:rPr lang="en" sz="2200" i="1">
                <a:solidFill>
                  <a:schemeClr val="dk1"/>
                </a:solidFill>
              </a:rPr>
              <a:t>, who raised Him from the dead.”</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STOP believing the devil’s lies.  Simply do what Jesus tells you to do.</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126275" y="0"/>
            <a:ext cx="9408300" cy="592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THE LAW OF MOSES AND </a:t>
            </a:r>
            <a:r>
              <a:rPr lang="en" sz="5000" b="1" u="sng">
                <a:solidFill>
                  <a:srgbClr val="00FFFF"/>
                </a:solidFill>
              </a:rPr>
              <a:t>US</a:t>
            </a:r>
            <a:endParaRPr sz="5000" b="1" u="sng">
              <a:solidFill>
                <a:srgbClr val="00FFFF"/>
              </a:solidFill>
            </a:endParaRPr>
          </a:p>
        </p:txBody>
      </p:sp>
      <p:sp>
        <p:nvSpPr>
          <p:cNvPr id="61" name="Google Shape;61;p14"/>
          <p:cNvSpPr txBox="1">
            <a:spLocks noGrp="1"/>
          </p:cNvSpPr>
          <p:nvPr>
            <p:ph type="subTitle" idx="1"/>
          </p:nvPr>
        </p:nvSpPr>
        <p:spPr>
          <a:xfrm>
            <a:off x="-126275" y="592200"/>
            <a:ext cx="9335100" cy="4551300"/>
          </a:xfrm>
          <a:prstGeom prst="rect">
            <a:avLst/>
          </a:prstGeom>
        </p:spPr>
        <p:txBody>
          <a:bodyPr spcFirstLastPara="1" wrap="square" lIns="91425" tIns="91425" rIns="91425" bIns="91425" anchor="t" anchorCtr="0">
            <a:noAutofit/>
          </a:bodyPr>
          <a:lstStyle/>
          <a:p>
            <a:pPr marL="457200" lvl="0" indent="-406400" algn="l" rtl="0">
              <a:spcBef>
                <a:spcPts val="0"/>
              </a:spcBef>
              <a:spcAft>
                <a:spcPts val="0"/>
              </a:spcAft>
              <a:buClr>
                <a:srgbClr val="FFFF00"/>
              </a:buClr>
              <a:buSzPts val="2800"/>
              <a:buChar char="●"/>
            </a:pPr>
            <a:r>
              <a:rPr lang="en">
                <a:solidFill>
                  <a:srgbClr val="FFFF00"/>
                </a:solidFill>
              </a:rPr>
              <a:t>This is the beginning of a series we will be doing on whether Christians and churches must keep the Law of Moses today.</a:t>
            </a:r>
            <a:endParaRPr>
              <a:solidFill>
                <a:srgbClr val="FFFF00"/>
              </a:solidFill>
            </a:endParaRPr>
          </a:p>
          <a:p>
            <a:pPr marL="457200" lvl="0" indent="-406400" algn="l" rtl="0">
              <a:spcBef>
                <a:spcPts val="0"/>
              </a:spcBef>
              <a:spcAft>
                <a:spcPts val="0"/>
              </a:spcAft>
              <a:buClr>
                <a:schemeClr val="dk1"/>
              </a:buClr>
              <a:buSzPts val="2800"/>
              <a:buChar char="●"/>
            </a:pPr>
            <a:r>
              <a:rPr lang="en">
                <a:solidFill>
                  <a:schemeClr val="dk1"/>
                </a:solidFill>
              </a:rPr>
              <a:t>In this part, Lesson One, we will examine:</a:t>
            </a:r>
            <a:endParaRPr>
              <a:solidFill>
                <a:schemeClr val="dk1"/>
              </a:solidFill>
            </a:endParaRPr>
          </a:p>
          <a:p>
            <a:pPr marL="457200" lvl="0" indent="-406400" algn="l" rtl="0">
              <a:spcBef>
                <a:spcPts val="0"/>
              </a:spcBef>
              <a:spcAft>
                <a:spcPts val="0"/>
              </a:spcAft>
              <a:buClr>
                <a:srgbClr val="00FFFF"/>
              </a:buClr>
              <a:buSzPts val="2800"/>
              <a:buChar char="●"/>
            </a:pPr>
            <a:r>
              <a:rPr lang="en">
                <a:solidFill>
                  <a:srgbClr val="00FFFF"/>
                </a:solidFill>
              </a:rPr>
              <a:t>What, REALLY, is “the old testament”?</a:t>
            </a:r>
            <a:endParaRPr>
              <a:solidFill>
                <a:srgbClr val="00FFFF"/>
              </a:solidFill>
            </a:endParaRPr>
          </a:p>
          <a:p>
            <a:pPr marL="457200" lvl="0" indent="-406400" algn="l" rtl="0">
              <a:spcBef>
                <a:spcPts val="0"/>
              </a:spcBef>
              <a:spcAft>
                <a:spcPts val="0"/>
              </a:spcAft>
              <a:buClr>
                <a:srgbClr val="FFFF00"/>
              </a:buClr>
              <a:buSzPts val="2800"/>
              <a:buChar char="●"/>
            </a:pPr>
            <a:r>
              <a:rPr lang="en">
                <a:solidFill>
                  <a:srgbClr val="FFFF00"/>
                </a:solidFill>
              </a:rPr>
              <a:t>WHO was the Law of Moses given to by God?</a:t>
            </a:r>
            <a:endParaRPr>
              <a:solidFill>
                <a:srgbClr val="FFFF00"/>
              </a:solidFill>
            </a:endParaRPr>
          </a:p>
          <a:p>
            <a:pPr marL="457200" lvl="0" indent="-406400" algn="l" rtl="0">
              <a:spcBef>
                <a:spcPts val="0"/>
              </a:spcBef>
              <a:spcAft>
                <a:spcPts val="0"/>
              </a:spcAft>
              <a:buClr>
                <a:schemeClr val="dk1"/>
              </a:buClr>
              <a:buSzPts val="2800"/>
              <a:buChar char="●"/>
            </a:pPr>
            <a:r>
              <a:rPr lang="en">
                <a:solidFill>
                  <a:schemeClr val="dk1"/>
                </a:solidFill>
              </a:rPr>
              <a:t>WHEN was the Law of Moses given by God, and for HOW LONG a time?</a:t>
            </a:r>
            <a:endParaRPr>
              <a:solidFill>
                <a:schemeClr val="dk1"/>
              </a:solidFill>
            </a:endParaRPr>
          </a:p>
          <a:p>
            <a:pPr marL="457200" lvl="0" indent="-406400" algn="l" rtl="0">
              <a:spcBef>
                <a:spcPts val="0"/>
              </a:spcBef>
              <a:spcAft>
                <a:spcPts val="0"/>
              </a:spcAft>
              <a:buClr>
                <a:srgbClr val="00FFFF"/>
              </a:buClr>
              <a:buSzPts val="2800"/>
              <a:buChar char="●"/>
            </a:pPr>
            <a:r>
              <a:rPr lang="en">
                <a:solidFill>
                  <a:srgbClr val="00FFFF"/>
                </a:solidFill>
              </a:rPr>
              <a:t>Future lessons will make additional points, from the word.  These things CANNOT be settled by opinion.</a:t>
            </a:r>
            <a:endParaRPr>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0" y="0"/>
            <a:ext cx="9144000" cy="514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WE NEED TO KNOW THIS!</a:t>
            </a:r>
            <a:endParaRPr sz="5000" b="1">
              <a:solidFill>
                <a:srgbClr val="00FFFF"/>
              </a:solidFill>
            </a:endParaRPr>
          </a:p>
        </p:txBody>
      </p:sp>
      <p:sp>
        <p:nvSpPr>
          <p:cNvPr id="67" name="Google Shape;67;p15"/>
          <p:cNvSpPr txBox="1">
            <a:spLocks noGrp="1"/>
          </p:cNvSpPr>
          <p:nvPr>
            <p:ph type="subTitle" idx="1"/>
          </p:nvPr>
        </p:nvSpPr>
        <p:spPr>
          <a:xfrm>
            <a:off x="-134700" y="362400"/>
            <a:ext cx="9352800" cy="4781100"/>
          </a:xfrm>
          <a:prstGeom prst="rect">
            <a:avLst/>
          </a:prstGeom>
        </p:spPr>
        <p:txBody>
          <a:bodyPr spcFirstLastPara="1" wrap="square" lIns="91425" tIns="91425" rIns="91425" bIns="91425" anchor="t" anchorCtr="0">
            <a:noAutofit/>
          </a:bodyPr>
          <a:lstStyle/>
          <a:p>
            <a:pPr marL="457200" lvl="0" indent="-377825" algn="l" rtl="0">
              <a:spcBef>
                <a:spcPts val="0"/>
              </a:spcBef>
              <a:spcAft>
                <a:spcPts val="0"/>
              </a:spcAft>
              <a:buClr>
                <a:srgbClr val="FFFF00"/>
              </a:buClr>
              <a:buSzPts val="2350"/>
              <a:buChar char="●"/>
            </a:pPr>
            <a:r>
              <a:rPr lang="en" sz="2350">
                <a:solidFill>
                  <a:srgbClr val="FFFF00"/>
                </a:solidFill>
              </a:rPr>
              <a:t>Are we to follow the Law of Moses today?  How many “CHRISTIANS” and their churches today are doing these things?</a:t>
            </a:r>
            <a:endParaRPr sz="2350">
              <a:solidFill>
                <a:srgbClr val="FFFF00"/>
              </a:solidFill>
            </a:endParaRPr>
          </a:p>
          <a:p>
            <a:pPr marL="457200" lvl="0" indent="-377825" algn="l" rtl="0">
              <a:spcBef>
                <a:spcPts val="0"/>
              </a:spcBef>
              <a:spcAft>
                <a:spcPts val="0"/>
              </a:spcAft>
              <a:buClr>
                <a:schemeClr val="dk1"/>
              </a:buClr>
              <a:buSzPts val="2350"/>
              <a:buChar char="●"/>
            </a:pPr>
            <a:r>
              <a:rPr lang="en" sz="2350">
                <a:solidFill>
                  <a:schemeClr val="dk1"/>
                </a:solidFill>
              </a:rPr>
              <a:t>Using the “Ten Commandments” as their evangelism tool.</a:t>
            </a:r>
            <a:endParaRPr sz="2350">
              <a:solidFill>
                <a:schemeClr val="dk1"/>
              </a:solidFill>
            </a:endParaRPr>
          </a:p>
          <a:p>
            <a:pPr marL="457200" lvl="0" indent="-377825" algn="l" rtl="0">
              <a:spcBef>
                <a:spcPts val="0"/>
              </a:spcBef>
              <a:spcAft>
                <a:spcPts val="0"/>
              </a:spcAft>
              <a:buClr>
                <a:srgbClr val="00FFFF"/>
              </a:buClr>
              <a:buSzPts val="2350"/>
              <a:buChar char="●"/>
            </a:pPr>
            <a:r>
              <a:rPr lang="en" sz="2350">
                <a:solidFill>
                  <a:srgbClr val="00FFFF"/>
                </a:solidFill>
              </a:rPr>
              <a:t>Tithing, because Israelites did so under the Law of Moses.</a:t>
            </a:r>
            <a:endParaRPr sz="2350">
              <a:solidFill>
                <a:srgbClr val="00FFFF"/>
              </a:solidFill>
            </a:endParaRPr>
          </a:p>
          <a:p>
            <a:pPr marL="457200" lvl="0" indent="-377825" algn="l" rtl="0">
              <a:spcBef>
                <a:spcPts val="0"/>
              </a:spcBef>
              <a:spcAft>
                <a:spcPts val="0"/>
              </a:spcAft>
              <a:buClr>
                <a:srgbClr val="FFFF00"/>
              </a:buClr>
              <a:buSzPts val="2350"/>
              <a:buChar char="●"/>
            </a:pPr>
            <a:r>
              <a:rPr lang="en" sz="2350">
                <a:solidFill>
                  <a:srgbClr val="FFFF00"/>
                </a:solidFill>
              </a:rPr>
              <a:t>Having the office of “priest” and wearing priestly garments.</a:t>
            </a:r>
            <a:endParaRPr sz="2350">
              <a:solidFill>
                <a:srgbClr val="FFFF00"/>
              </a:solidFill>
            </a:endParaRPr>
          </a:p>
          <a:p>
            <a:pPr marL="457200" lvl="0" indent="-377825" algn="l" rtl="0">
              <a:spcBef>
                <a:spcPts val="0"/>
              </a:spcBef>
              <a:spcAft>
                <a:spcPts val="0"/>
              </a:spcAft>
              <a:buClr>
                <a:schemeClr val="dk1"/>
              </a:buClr>
              <a:buSzPts val="2350"/>
              <a:buChar char="●"/>
            </a:pPr>
            <a:r>
              <a:rPr lang="en" sz="2350">
                <a:solidFill>
                  <a:schemeClr val="dk1"/>
                </a:solidFill>
              </a:rPr>
              <a:t>Using mechanical instruments because Levites once did.</a:t>
            </a:r>
            <a:endParaRPr sz="2350">
              <a:solidFill>
                <a:schemeClr val="dk1"/>
              </a:solidFill>
            </a:endParaRPr>
          </a:p>
          <a:p>
            <a:pPr marL="457200" lvl="0" indent="-377825" algn="l" rtl="0">
              <a:spcBef>
                <a:spcPts val="0"/>
              </a:spcBef>
              <a:spcAft>
                <a:spcPts val="0"/>
              </a:spcAft>
              <a:buClr>
                <a:srgbClr val="00FFFF"/>
              </a:buClr>
              <a:buSzPts val="2350"/>
              <a:buChar char="●"/>
            </a:pPr>
            <a:r>
              <a:rPr lang="en" sz="2350">
                <a:solidFill>
                  <a:srgbClr val="00FFFF"/>
                </a:solidFill>
              </a:rPr>
              <a:t>Worshipping on the 7th (Sabbath) day of the week.</a:t>
            </a:r>
            <a:endParaRPr sz="2350">
              <a:solidFill>
                <a:srgbClr val="00FFFF"/>
              </a:solidFill>
            </a:endParaRPr>
          </a:p>
          <a:p>
            <a:pPr marL="457200" lvl="0" indent="-377825" algn="l" rtl="0">
              <a:spcBef>
                <a:spcPts val="0"/>
              </a:spcBef>
              <a:spcAft>
                <a:spcPts val="0"/>
              </a:spcAft>
              <a:buClr>
                <a:srgbClr val="FFFF00"/>
              </a:buClr>
              <a:buSzPts val="2350"/>
              <a:buChar char="●"/>
            </a:pPr>
            <a:r>
              <a:rPr lang="en" sz="2350">
                <a:solidFill>
                  <a:srgbClr val="FFFF00"/>
                </a:solidFill>
              </a:rPr>
              <a:t>Following the dietary restrictions in the Law of Moses.</a:t>
            </a:r>
            <a:endParaRPr sz="2350">
              <a:solidFill>
                <a:srgbClr val="FFFF00"/>
              </a:solidFill>
            </a:endParaRPr>
          </a:p>
          <a:p>
            <a:pPr marL="457200" lvl="0" indent="-377825" algn="l" rtl="0">
              <a:spcBef>
                <a:spcPts val="0"/>
              </a:spcBef>
              <a:spcAft>
                <a:spcPts val="0"/>
              </a:spcAft>
              <a:buClr>
                <a:schemeClr val="dk1"/>
              </a:buClr>
              <a:buSzPts val="2350"/>
              <a:buChar char="●"/>
            </a:pPr>
            <a:r>
              <a:rPr lang="en" sz="2350">
                <a:solidFill>
                  <a:schemeClr val="dk1"/>
                </a:solidFill>
              </a:rPr>
              <a:t>Building temples and tabernacles after the pattern in the O.T.</a:t>
            </a:r>
            <a:endParaRPr sz="2350">
              <a:solidFill>
                <a:schemeClr val="dk1"/>
              </a:solidFill>
            </a:endParaRPr>
          </a:p>
          <a:p>
            <a:pPr marL="457200" lvl="0" indent="-377825" algn="l" rtl="0">
              <a:spcBef>
                <a:spcPts val="0"/>
              </a:spcBef>
              <a:spcAft>
                <a:spcPts val="0"/>
              </a:spcAft>
              <a:buClr>
                <a:srgbClr val="00FFFF"/>
              </a:buClr>
              <a:buSzPts val="2350"/>
              <a:buChar char="●"/>
            </a:pPr>
            <a:r>
              <a:rPr lang="en" sz="2350">
                <a:solidFill>
                  <a:srgbClr val="00FFFF"/>
                </a:solidFill>
              </a:rPr>
              <a:t>Burning incense in their assemblies, as the Levites did.</a:t>
            </a:r>
            <a:endParaRPr sz="2350">
              <a:solidFill>
                <a:srgbClr val="00FFFF"/>
              </a:solidFill>
            </a:endParaRPr>
          </a:p>
          <a:p>
            <a:pPr marL="457200" lvl="0" indent="-377825" algn="l" rtl="0">
              <a:spcBef>
                <a:spcPts val="0"/>
              </a:spcBef>
              <a:spcAft>
                <a:spcPts val="0"/>
              </a:spcAft>
              <a:buClr>
                <a:srgbClr val="FFFF00"/>
              </a:buClr>
              <a:buSzPts val="2350"/>
              <a:buChar char="●"/>
            </a:pPr>
            <a:r>
              <a:rPr lang="en" sz="2350">
                <a:solidFill>
                  <a:srgbClr val="FFFF00"/>
                </a:solidFill>
              </a:rPr>
              <a:t>Following Jewish marriage laws, AND “allowances”.</a:t>
            </a:r>
            <a:endParaRPr sz="2350">
              <a:solidFill>
                <a:srgbClr val="FFFF00"/>
              </a:solidFill>
            </a:endParaRPr>
          </a:p>
          <a:p>
            <a:pPr marL="457200" lvl="0" indent="-377825" algn="l" rtl="0">
              <a:spcBef>
                <a:spcPts val="0"/>
              </a:spcBef>
              <a:spcAft>
                <a:spcPts val="0"/>
              </a:spcAft>
              <a:buClr>
                <a:schemeClr val="dk1"/>
              </a:buClr>
              <a:buSzPts val="2350"/>
              <a:buChar char="●"/>
            </a:pPr>
            <a:r>
              <a:rPr lang="en" sz="2350">
                <a:solidFill>
                  <a:schemeClr val="dk1"/>
                </a:solidFill>
              </a:rPr>
              <a:t>Expecting physical and material blessings today for obedience.</a:t>
            </a:r>
            <a:endParaRPr sz="2350">
              <a:solidFill>
                <a:schemeClr val="dk1"/>
              </a:solidFill>
            </a:endParaRPr>
          </a:p>
          <a:p>
            <a:pPr marL="457200" lvl="0" indent="-377825" algn="l" rtl="0">
              <a:spcBef>
                <a:spcPts val="0"/>
              </a:spcBef>
              <a:spcAft>
                <a:spcPts val="0"/>
              </a:spcAft>
              <a:buClr>
                <a:srgbClr val="00FFFF"/>
              </a:buClr>
              <a:buSzPts val="2350"/>
              <a:buChar char="●"/>
            </a:pPr>
            <a:r>
              <a:rPr lang="en" sz="2350">
                <a:solidFill>
                  <a:srgbClr val="00FFFF"/>
                </a:solidFill>
              </a:rPr>
              <a:t>HOW do we answer these people?  What does scripture teach?</a:t>
            </a:r>
            <a:endParaRPr sz="235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7">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34700" y="0"/>
            <a:ext cx="9426000" cy="475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300" b="1">
                <a:solidFill>
                  <a:srgbClr val="00FFFF"/>
                </a:solidFill>
              </a:rPr>
              <a:t>WHAT IS THE “OLD TESTAMENT”?</a:t>
            </a:r>
            <a:endParaRPr sz="4300" b="1">
              <a:solidFill>
                <a:srgbClr val="00FFFF"/>
              </a:solidFill>
            </a:endParaRPr>
          </a:p>
        </p:txBody>
      </p:sp>
      <p:sp>
        <p:nvSpPr>
          <p:cNvPr id="73" name="Google Shape;73;p16"/>
          <p:cNvSpPr txBox="1">
            <a:spLocks noGrp="1"/>
          </p:cNvSpPr>
          <p:nvPr>
            <p:ph type="subTitle" idx="1"/>
          </p:nvPr>
        </p:nvSpPr>
        <p:spPr>
          <a:xfrm>
            <a:off x="-134725" y="362400"/>
            <a:ext cx="9352800" cy="4781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As early as the 2nd century AD, Christians began calling 39 of their books, the same writings as the Jewish “Tanach”, the “Old Testament”.  Today our bibles have 2 divisions, the “old testament”, of those 39 books, and a “new testament” of 27 books.</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But is that how the bible describes ALL of those 39 older books?</a:t>
            </a:r>
            <a:endParaRPr sz="2200">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A “testament”, or “covenant”, is a legal agreement or contract entered into by two or more parties.  For example, a marriage is a covenant relationship, as they promise to be faithful to each other.  So what, and when, REALLY, was the “old testament” in the bible?</a:t>
            </a:r>
            <a:endParaRPr sz="2200">
              <a:solidFill>
                <a:srgbClr val="00FFFF"/>
              </a:solidFill>
            </a:endParaRPr>
          </a:p>
          <a:p>
            <a:pPr marL="457200" lvl="0" indent="-368300" algn="l" rtl="0">
              <a:spcBef>
                <a:spcPts val="0"/>
              </a:spcBef>
              <a:spcAft>
                <a:spcPts val="0"/>
              </a:spcAft>
              <a:buClr>
                <a:srgbClr val="FFFF00"/>
              </a:buClr>
              <a:buSzPts val="2200"/>
              <a:buChar char="●"/>
            </a:pPr>
            <a:r>
              <a:rPr lang="en" sz="2200" u="sng">
                <a:solidFill>
                  <a:srgbClr val="FFFF00"/>
                </a:solidFill>
              </a:rPr>
              <a:t>Ex.19:5-6</a:t>
            </a:r>
            <a:r>
              <a:rPr lang="en" sz="2200">
                <a:solidFill>
                  <a:schemeClr val="dk1"/>
                </a:solidFill>
              </a:rPr>
              <a:t> </a:t>
            </a:r>
            <a:r>
              <a:rPr lang="en" sz="2200" i="1">
                <a:solidFill>
                  <a:schemeClr val="dk1"/>
                </a:solidFill>
              </a:rPr>
              <a:t>“Now therefore, </a:t>
            </a:r>
            <a:r>
              <a:rPr lang="en" sz="2200" i="1" u="sng">
                <a:solidFill>
                  <a:schemeClr val="dk1"/>
                </a:solidFill>
              </a:rPr>
              <a:t>if you will indeed obey My voice and keep My covenant, then you shall be a special treasure to Me above all people</a:t>
            </a:r>
            <a:r>
              <a:rPr lang="en" sz="2200" i="1">
                <a:solidFill>
                  <a:schemeClr val="dk1"/>
                </a:solidFill>
              </a:rPr>
              <a:t>; for all the earth is Mine. 6 And you shall be to Me a kingdom of priests and a holy nation.’ These are the words which you shall speak </a:t>
            </a:r>
            <a:r>
              <a:rPr lang="en" sz="2200" i="1" u="sng">
                <a:solidFill>
                  <a:schemeClr val="dk1"/>
                </a:solidFill>
              </a:rPr>
              <a:t>to the children of Israel</a:t>
            </a:r>
            <a:r>
              <a:rPr lang="en" sz="2200" i="1">
                <a:solidFill>
                  <a:schemeClr val="dk1"/>
                </a:solidFill>
              </a:rPr>
              <a:t>.”</a:t>
            </a:r>
            <a:r>
              <a:rPr lang="en" sz="2200">
                <a:solidFill>
                  <a:schemeClr val="dk1"/>
                </a:solidFill>
              </a:rPr>
              <a:t>  </a:t>
            </a:r>
            <a:r>
              <a:rPr lang="en" sz="2200">
                <a:solidFill>
                  <a:srgbClr val="FFFF00"/>
                </a:solidFill>
              </a:rPr>
              <a:t>This occurred at Mt. Sinai, with Israel.</a:t>
            </a:r>
            <a:endParaRPr sz="22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34700" y="0"/>
            <a:ext cx="9426000" cy="514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IT’S </a:t>
            </a:r>
            <a:r>
              <a:rPr lang="en" sz="5000" b="1" u="sng">
                <a:solidFill>
                  <a:srgbClr val="00FFFF"/>
                </a:solidFill>
              </a:rPr>
              <a:t>NOT</a:t>
            </a:r>
            <a:r>
              <a:rPr lang="en" sz="5000" b="1">
                <a:solidFill>
                  <a:srgbClr val="00FFFF"/>
                </a:solidFill>
              </a:rPr>
              <a:t> ALL 39 BOOKS!</a:t>
            </a:r>
            <a:endParaRPr sz="5000" b="1">
              <a:solidFill>
                <a:srgbClr val="00FFFF"/>
              </a:solidFill>
            </a:endParaRPr>
          </a:p>
        </p:txBody>
      </p:sp>
      <p:sp>
        <p:nvSpPr>
          <p:cNvPr id="79" name="Google Shape;79;p17"/>
          <p:cNvSpPr txBox="1">
            <a:spLocks noGrp="1"/>
          </p:cNvSpPr>
          <p:nvPr>
            <p:ph type="subTitle" idx="1"/>
          </p:nvPr>
        </p:nvSpPr>
        <p:spPr>
          <a:xfrm>
            <a:off x="-134725" y="474225"/>
            <a:ext cx="9352800" cy="46695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500">
                <a:solidFill>
                  <a:srgbClr val="FFFF00"/>
                </a:solidFill>
              </a:rPr>
              <a:t>This may sound shocking, but </a:t>
            </a:r>
            <a:r>
              <a:rPr lang="en" sz="2500" i="1">
                <a:solidFill>
                  <a:schemeClr val="dk1"/>
                </a:solidFill>
              </a:rPr>
              <a:t>“old testament”</a:t>
            </a:r>
            <a:r>
              <a:rPr lang="en" sz="2500">
                <a:solidFill>
                  <a:srgbClr val="FFFF00"/>
                </a:solidFill>
              </a:rPr>
              <a:t> doesn’t refer to ALL 39 of those books, but rather, the Law of Moses.</a:t>
            </a:r>
            <a:endParaRPr sz="2500">
              <a:solidFill>
                <a:srgbClr val="FFFF00"/>
              </a:solidFill>
            </a:endParaRPr>
          </a:p>
          <a:p>
            <a:pPr marL="457200" lvl="0" indent="-387350" algn="l" rtl="0">
              <a:spcBef>
                <a:spcPts val="0"/>
              </a:spcBef>
              <a:spcAft>
                <a:spcPts val="0"/>
              </a:spcAft>
              <a:buClr>
                <a:srgbClr val="00FFFF"/>
              </a:buClr>
              <a:buSzPts val="2500"/>
              <a:buChar char="●"/>
            </a:pPr>
            <a:r>
              <a:rPr lang="en" sz="2500">
                <a:solidFill>
                  <a:srgbClr val="00FFFF"/>
                </a:solidFill>
              </a:rPr>
              <a:t>This is clearly seen in the ONLY place in the bible where the words </a:t>
            </a:r>
            <a:r>
              <a:rPr lang="en" sz="2500" i="1">
                <a:solidFill>
                  <a:schemeClr val="dk1"/>
                </a:solidFill>
              </a:rPr>
              <a:t>“old testament”</a:t>
            </a:r>
            <a:r>
              <a:rPr lang="en" sz="2500">
                <a:solidFill>
                  <a:schemeClr val="dk1"/>
                </a:solidFill>
              </a:rPr>
              <a:t> </a:t>
            </a:r>
            <a:r>
              <a:rPr lang="en" sz="2500">
                <a:solidFill>
                  <a:srgbClr val="00FFFF"/>
                </a:solidFill>
              </a:rPr>
              <a:t>appear. </a:t>
            </a:r>
            <a:r>
              <a:rPr lang="en" sz="2500">
                <a:solidFill>
                  <a:schemeClr val="dk1"/>
                </a:solidFill>
              </a:rPr>
              <a:t> </a:t>
            </a:r>
            <a:r>
              <a:rPr lang="en" sz="2500" u="sng">
                <a:solidFill>
                  <a:srgbClr val="FFFF00"/>
                </a:solidFill>
              </a:rPr>
              <a:t>2 Cor.3:12-15</a:t>
            </a:r>
            <a:r>
              <a:rPr lang="en" sz="2500">
                <a:solidFill>
                  <a:schemeClr val="dk1"/>
                </a:solidFill>
              </a:rPr>
              <a:t> </a:t>
            </a:r>
            <a:r>
              <a:rPr lang="en" sz="2500" i="1">
                <a:solidFill>
                  <a:schemeClr val="dk1"/>
                </a:solidFill>
              </a:rPr>
              <a:t>“Therefore, since we have such hope, we use great boldness of speech - 13 unlike </a:t>
            </a:r>
            <a:r>
              <a:rPr lang="en" sz="2500" i="1" u="sng">
                <a:solidFill>
                  <a:srgbClr val="FFFF00"/>
                </a:solidFill>
              </a:rPr>
              <a:t>Moses</a:t>
            </a:r>
            <a:r>
              <a:rPr lang="en" sz="2500" i="1">
                <a:solidFill>
                  <a:schemeClr val="dk1"/>
                </a:solidFill>
              </a:rPr>
              <a:t>, who put a veil over his face so that the children of Israel could not look steadily </a:t>
            </a:r>
            <a:r>
              <a:rPr lang="en" sz="2500" i="1" u="sng">
                <a:solidFill>
                  <a:schemeClr val="dk1"/>
                </a:solidFill>
              </a:rPr>
              <a:t>at the end of what was passing away</a:t>
            </a:r>
            <a:r>
              <a:rPr lang="en" sz="2500" i="1">
                <a:solidFill>
                  <a:schemeClr val="dk1"/>
                </a:solidFill>
              </a:rPr>
              <a:t>. 14 But their minds were blinded. For until this day </a:t>
            </a:r>
            <a:r>
              <a:rPr lang="en" sz="2500" i="1" u="sng">
                <a:solidFill>
                  <a:schemeClr val="dk1"/>
                </a:solidFill>
              </a:rPr>
              <a:t>the same veil remains unlifted </a:t>
            </a:r>
            <a:r>
              <a:rPr lang="en" sz="2500" i="1" u="sng">
                <a:solidFill>
                  <a:srgbClr val="FFFF00"/>
                </a:solidFill>
              </a:rPr>
              <a:t>in the reading of the old testament</a:t>
            </a:r>
            <a:r>
              <a:rPr lang="en" sz="2500" i="1">
                <a:solidFill>
                  <a:schemeClr val="dk1"/>
                </a:solidFill>
              </a:rPr>
              <a:t>, because </a:t>
            </a:r>
            <a:r>
              <a:rPr lang="en" sz="2500" i="1" u="sng">
                <a:solidFill>
                  <a:schemeClr val="dk1"/>
                </a:solidFill>
              </a:rPr>
              <a:t>the veil is taken away in Christ</a:t>
            </a:r>
            <a:r>
              <a:rPr lang="en" sz="2500" i="1">
                <a:solidFill>
                  <a:schemeClr val="dk1"/>
                </a:solidFill>
              </a:rPr>
              <a:t>. 15 But even to this day, </a:t>
            </a:r>
            <a:r>
              <a:rPr lang="en" sz="2500" i="1" u="sng">
                <a:solidFill>
                  <a:srgbClr val="FFFF00"/>
                </a:solidFill>
              </a:rPr>
              <a:t>when Moses is read</a:t>
            </a:r>
            <a:r>
              <a:rPr lang="en" sz="2500" i="1">
                <a:solidFill>
                  <a:schemeClr val="dk1"/>
                </a:solidFill>
              </a:rPr>
              <a:t>, a veil lies on their heart.”</a:t>
            </a:r>
            <a:r>
              <a:rPr lang="en" sz="2500">
                <a:solidFill>
                  <a:schemeClr val="dk1"/>
                </a:solidFill>
              </a:rPr>
              <a:t>  </a:t>
            </a:r>
            <a:r>
              <a:rPr lang="en" sz="2500">
                <a:solidFill>
                  <a:srgbClr val="00FFFF"/>
                </a:solidFill>
              </a:rPr>
              <a:t>Moses only wrote the first five books - the OLD LAW!</a:t>
            </a:r>
            <a:endParaRPr sz="25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34700" y="0"/>
            <a:ext cx="9426000" cy="514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WHAT DOES THIS MEAN?</a:t>
            </a:r>
            <a:endParaRPr sz="5000" b="1">
              <a:solidFill>
                <a:srgbClr val="00FFFF"/>
              </a:solidFill>
            </a:endParaRPr>
          </a:p>
        </p:txBody>
      </p:sp>
      <p:sp>
        <p:nvSpPr>
          <p:cNvPr id="85" name="Google Shape;85;p18"/>
          <p:cNvSpPr txBox="1">
            <a:spLocks noGrp="1"/>
          </p:cNvSpPr>
          <p:nvPr>
            <p:ph type="subTitle" idx="1"/>
          </p:nvPr>
        </p:nvSpPr>
        <p:spPr>
          <a:xfrm>
            <a:off x="-134725" y="474225"/>
            <a:ext cx="9352800" cy="46695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500">
                <a:solidFill>
                  <a:srgbClr val="FFFF00"/>
                </a:solidFill>
              </a:rPr>
              <a:t>The words</a:t>
            </a:r>
            <a:r>
              <a:rPr lang="en" sz="2500">
                <a:solidFill>
                  <a:schemeClr val="dk1"/>
                </a:solidFill>
              </a:rPr>
              <a:t> </a:t>
            </a:r>
            <a:r>
              <a:rPr lang="en" sz="2500" i="1">
                <a:solidFill>
                  <a:schemeClr val="dk1"/>
                </a:solidFill>
              </a:rPr>
              <a:t>“old testament”</a:t>
            </a:r>
            <a:r>
              <a:rPr lang="en" sz="2500">
                <a:solidFill>
                  <a:srgbClr val="FFFF00"/>
                </a:solidFill>
              </a:rPr>
              <a:t>, according to scripture, specifically refer to the covenant entered into between God and the Israelites at Mt. Sinai.  </a:t>
            </a:r>
            <a:r>
              <a:rPr lang="en" sz="2500" u="sng">
                <a:solidFill>
                  <a:srgbClr val="FFFF00"/>
                </a:solidFill>
              </a:rPr>
              <a:t>Deut.4:13</a:t>
            </a:r>
            <a:r>
              <a:rPr lang="en" sz="2500">
                <a:solidFill>
                  <a:schemeClr val="dk1"/>
                </a:solidFill>
              </a:rPr>
              <a:t> </a:t>
            </a:r>
            <a:r>
              <a:rPr lang="en" sz="2500" i="1">
                <a:solidFill>
                  <a:schemeClr val="dk1"/>
                </a:solidFill>
              </a:rPr>
              <a:t>“So He declared to you </a:t>
            </a:r>
            <a:r>
              <a:rPr lang="en" sz="2500" i="1" u="sng">
                <a:solidFill>
                  <a:schemeClr val="dk1"/>
                </a:solidFill>
              </a:rPr>
              <a:t>His covenant which He commanded</a:t>
            </a:r>
            <a:r>
              <a:rPr lang="en" sz="2500" i="1">
                <a:solidFill>
                  <a:schemeClr val="dk1"/>
                </a:solidFill>
              </a:rPr>
              <a:t> you to perform, </a:t>
            </a:r>
            <a:r>
              <a:rPr lang="en" sz="2500" i="1" u="sng">
                <a:solidFill>
                  <a:schemeClr val="dk1"/>
                </a:solidFill>
              </a:rPr>
              <a:t>the Ten Commandments</a:t>
            </a:r>
            <a:r>
              <a:rPr lang="en" sz="2500" i="1">
                <a:solidFill>
                  <a:schemeClr val="dk1"/>
                </a:solidFill>
              </a:rPr>
              <a:t>; and He wrote them on two tablets of stone.”</a:t>
            </a:r>
            <a:endParaRPr sz="2500" i="1">
              <a:solidFill>
                <a:schemeClr val="dk1"/>
              </a:solidFill>
            </a:endParaRPr>
          </a:p>
          <a:p>
            <a:pPr marL="457200" lvl="0" indent="-387350" algn="l" rtl="0">
              <a:spcBef>
                <a:spcPts val="0"/>
              </a:spcBef>
              <a:spcAft>
                <a:spcPts val="0"/>
              </a:spcAft>
              <a:buClr>
                <a:srgbClr val="00FFFF"/>
              </a:buClr>
              <a:buSzPts val="2500"/>
              <a:buChar char="●"/>
            </a:pPr>
            <a:r>
              <a:rPr lang="en" sz="2500">
                <a:solidFill>
                  <a:srgbClr val="00FFFF"/>
                </a:solidFill>
              </a:rPr>
              <a:t>Why is it important to know this at the beginning of this study?</a:t>
            </a:r>
            <a:endParaRPr sz="2500">
              <a:solidFill>
                <a:srgbClr val="00FFFF"/>
              </a:solidFill>
            </a:endParaRPr>
          </a:p>
          <a:p>
            <a:pPr marL="457200" lvl="0" indent="-387350" algn="l" rtl="0">
              <a:spcBef>
                <a:spcPts val="0"/>
              </a:spcBef>
              <a:spcAft>
                <a:spcPts val="0"/>
              </a:spcAft>
              <a:buClr>
                <a:schemeClr val="dk1"/>
              </a:buClr>
              <a:buSzPts val="2500"/>
              <a:buChar char="●"/>
            </a:pPr>
            <a:r>
              <a:rPr lang="en" sz="2500">
                <a:solidFill>
                  <a:schemeClr val="dk1"/>
                </a:solidFill>
              </a:rPr>
              <a:t>We can miss out on important lessons from the 34 OTHER books (what Jews called the “prophets” and the “writings”) if we just dismiss everything written before Jesus came to earth as having nothing to do with us today.  </a:t>
            </a:r>
            <a:endParaRPr sz="2500">
              <a:solidFill>
                <a:schemeClr val="dk1"/>
              </a:solidFill>
            </a:endParaRPr>
          </a:p>
          <a:p>
            <a:pPr marL="457200" lvl="0" indent="-387350" algn="l" rtl="0">
              <a:spcBef>
                <a:spcPts val="0"/>
              </a:spcBef>
              <a:spcAft>
                <a:spcPts val="0"/>
              </a:spcAft>
              <a:buClr>
                <a:srgbClr val="FFFF00"/>
              </a:buClr>
              <a:buSzPts val="2500"/>
              <a:buChar char="●"/>
            </a:pPr>
            <a:r>
              <a:rPr lang="en" sz="2500">
                <a:solidFill>
                  <a:srgbClr val="FFFF00"/>
                </a:solidFill>
              </a:rPr>
              <a:t>Think about the wisdom found in books like Job, Psalms, Proverbs and Ecclesiastes, or history , or Jesus prophecies!</a:t>
            </a:r>
            <a:endParaRPr sz="25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34700" y="0"/>
            <a:ext cx="9426000" cy="514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1 - FOR A SPECIFIC PEOPLE</a:t>
            </a:r>
            <a:endParaRPr sz="5000" b="1">
              <a:solidFill>
                <a:srgbClr val="00FFFF"/>
              </a:solidFill>
            </a:endParaRPr>
          </a:p>
        </p:txBody>
      </p:sp>
      <p:sp>
        <p:nvSpPr>
          <p:cNvPr id="91" name="Google Shape;91;p19"/>
          <p:cNvSpPr txBox="1">
            <a:spLocks noGrp="1"/>
          </p:cNvSpPr>
          <p:nvPr>
            <p:ph type="subTitle" idx="1"/>
          </p:nvPr>
        </p:nvSpPr>
        <p:spPr>
          <a:xfrm>
            <a:off x="-134725" y="347175"/>
            <a:ext cx="9352800" cy="47964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500">
                <a:solidFill>
                  <a:srgbClr val="FFFF00"/>
                </a:solidFill>
              </a:rPr>
              <a:t>Now let’s examine the Law of Moses more closely.  Was it given to ALL people on earth, or to a specific people?</a:t>
            </a:r>
            <a:endParaRPr sz="2500">
              <a:solidFill>
                <a:srgbClr val="FFFF00"/>
              </a:solidFill>
            </a:endParaRPr>
          </a:p>
          <a:p>
            <a:pPr marL="457200" lvl="0" indent="-387350" algn="l" rtl="0">
              <a:spcBef>
                <a:spcPts val="0"/>
              </a:spcBef>
              <a:spcAft>
                <a:spcPts val="0"/>
              </a:spcAft>
              <a:buClr>
                <a:srgbClr val="FFFF00"/>
              </a:buClr>
              <a:buSzPts val="2500"/>
              <a:buChar char="●"/>
            </a:pPr>
            <a:r>
              <a:rPr lang="en" sz="2500" u="sng">
                <a:solidFill>
                  <a:srgbClr val="FFFF00"/>
                </a:solidFill>
              </a:rPr>
              <a:t>Lev.26:46</a:t>
            </a:r>
            <a:r>
              <a:rPr lang="en" sz="2500">
                <a:solidFill>
                  <a:schemeClr val="dk1"/>
                </a:solidFill>
              </a:rPr>
              <a:t> </a:t>
            </a:r>
            <a:r>
              <a:rPr lang="en" sz="2500" i="1">
                <a:solidFill>
                  <a:schemeClr val="dk1"/>
                </a:solidFill>
              </a:rPr>
              <a:t>“These are the statutes and judgments and laws which the Lord made </a:t>
            </a:r>
            <a:r>
              <a:rPr lang="en" sz="2500" i="1" u="sng">
                <a:solidFill>
                  <a:schemeClr val="dk1"/>
                </a:solidFill>
              </a:rPr>
              <a:t>between Himself and the children of Israel</a:t>
            </a:r>
            <a:r>
              <a:rPr lang="en" sz="2500" i="1">
                <a:solidFill>
                  <a:schemeClr val="dk1"/>
                </a:solidFill>
              </a:rPr>
              <a:t> on Mount Sinai by the hand of Moses.”</a:t>
            </a:r>
            <a:endParaRPr sz="2500" i="1">
              <a:solidFill>
                <a:schemeClr val="dk1"/>
              </a:solidFill>
            </a:endParaRPr>
          </a:p>
          <a:p>
            <a:pPr marL="457200" lvl="0" indent="-387350" algn="l" rtl="0">
              <a:spcBef>
                <a:spcPts val="0"/>
              </a:spcBef>
              <a:spcAft>
                <a:spcPts val="0"/>
              </a:spcAft>
              <a:buClr>
                <a:srgbClr val="FFFF00"/>
              </a:buClr>
              <a:buSzPts val="2500"/>
              <a:buChar char="●"/>
            </a:pPr>
            <a:r>
              <a:rPr lang="en" sz="2500" u="sng">
                <a:solidFill>
                  <a:srgbClr val="FFFF00"/>
                </a:solidFill>
              </a:rPr>
              <a:t>Deut.5:2-3</a:t>
            </a:r>
            <a:r>
              <a:rPr lang="en" sz="2500">
                <a:solidFill>
                  <a:schemeClr val="dk1"/>
                </a:solidFill>
              </a:rPr>
              <a:t> </a:t>
            </a:r>
            <a:r>
              <a:rPr lang="en" sz="2500" i="1">
                <a:solidFill>
                  <a:schemeClr val="dk1"/>
                </a:solidFill>
              </a:rPr>
              <a:t>“The Lord our God made a covenant with us in Horeb</a:t>
            </a:r>
            <a:r>
              <a:rPr lang="en" sz="2500">
                <a:solidFill>
                  <a:schemeClr val="dk1"/>
                </a:solidFill>
              </a:rPr>
              <a:t> </a:t>
            </a:r>
            <a:r>
              <a:rPr lang="en" sz="2500">
                <a:solidFill>
                  <a:srgbClr val="FFFF00"/>
                </a:solidFill>
              </a:rPr>
              <a:t>(Sinai)</a:t>
            </a:r>
            <a:r>
              <a:rPr lang="en" sz="2500" i="1">
                <a:solidFill>
                  <a:schemeClr val="dk1"/>
                </a:solidFill>
              </a:rPr>
              <a:t>. 3 </a:t>
            </a:r>
            <a:r>
              <a:rPr lang="en" sz="2500" i="1" u="sng">
                <a:solidFill>
                  <a:schemeClr val="dk1"/>
                </a:solidFill>
              </a:rPr>
              <a:t>The Lord did not make this covenant with our fathers, but with us, those who are here today, all of us who are alive</a:t>
            </a:r>
            <a:r>
              <a:rPr lang="en" sz="2500" i="1">
                <a:solidFill>
                  <a:schemeClr val="dk1"/>
                </a:solidFill>
              </a:rPr>
              <a:t>.”</a:t>
            </a:r>
            <a:r>
              <a:rPr lang="en" sz="2500">
                <a:solidFill>
                  <a:schemeClr val="dk1"/>
                </a:solidFill>
              </a:rPr>
              <a:t>  </a:t>
            </a:r>
            <a:r>
              <a:rPr lang="en" sz="2500">
                <a:solidFill>
                  <a:srgbClr val="00FFFF"/>
                </a:solidFill>
              </a:rPr>
              <a:t>Notice that it had a beginning point too!</a:t>
            </a:r>
            <a:endParaRPr sz="2500">
              <a:solidFill>
                <a:srgbClr val="00FFFF"/>
              </a:solidFill>
            </a:endParaRPr>
          </a:p>
          <a:p>
            <a:pPr marL="457200" lvl="0" indent="-387350" algn="l" rtl="0">
              <a:spcBef>
                <a:spcPts val="0"/>
              </a:spcBef>
              <a:spcAft>
                <a:spcPts val="0"/>
              </a:spcAft>
              <a:buClr>
                <a:srgbClr val="FFFF00"/>
              </a:buClr>
              <a:buSzPts val="2500"/>
              <a:buChar char="●"/>
            </a:pPr>
            <a:r>
              <a:rPr lang="en" sz="2500" u="sng">
                <a:solidFill>
                  <a:srgbClr val="FFFF00"/>
                </a:solidFill>
              </a:rPr>
              <a:t>Ps.78:5</a:t>
            </a:r>
            <a:r>
              <a:rPr lang="en" sz="2500">
                <a:solidFill>
                  <a:schemeClr val="dk1"/>
                </a:solidFill>
              </a:rPr>
              <a:t> </a:t>
            </a:r>
            <a:r>
              <a:rPr lang="en" sz="2500" i="1">
                <a:solidFill>
                  <a:schemeClr val="dk1"/>
                </a:solidFill>
              </a:rPr>
              <a:t>“For He established a testimony </a:t>
            </a:r>
            <a:r>
              <a:rPr lang="en" sz="2500" i="1" u="sng">
                <a:solidFill>
                  <a:schemeClr val="dk1"/>
                </a:solidFill>
              </a:rPr>
              <a:t>in Jacob, and appointed a law in Israel</a:t>
            </a:r>
            <a:r>
              <a:rPr lang="en" sz="2500" i="1">
                <a:solidFill>
                  <a:schemeClr val="dk1"/>
                </a:solidFill>
              </a:rPr>
              <a:t>, which He commanded our fathers, that they should make them known to their children;”</a:t>
            </a:r>
            <a:endParaRPr sz="25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34700" y="0"/>
            <a:ext cx="9426000" cy="514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THE N.T. TEACHES THIS TOO!</a:t>
            </a:r>
            <a:endParaRPr sz="5000" b="1">
              <a:solidFill>
                <a:srgbClr val="00FFFF"/>
              </a:solidFill>
            </a:endParaRPr>
          </a:p>
        </p:txBody>
      </p:sp>
      <p:sp>
        <p:nvSpPr>
          <p:cNvPr id="97" name="Google Shape;97;p20"/>
          <p:cNvSpPr txBox="1">
            <a:spLocks noGrp="1"/>
          </p:cNvSpPr>
          <p:nvPr>
            <p:ph type="subTitle" idx="1"/>
          </p:nvPr>
        </p:nvSpPr>
        <p:spPr>
          <a:xfrm>
            <a:off x="-134725" y="347175"/>
            <a:ext cx="9352800" cy="47964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u="sng">
                <a:solidFill>
                  <a:srgbClr val="FFFF00"/>
                </a:solidFill>
              </a:rPr>
              <a:t>Rom.9:3-4</a:t>
            </a:r>
            <a:r>
              <a:rPr lang="en" sz="2300">
                <a:solidFill>
                  <a:schemeClr val="dk1"/>
                </a:solidFill>
              </a:rPr>
              <a:t> </a:t>
            </a:r>
            <a:r>
              <a:rPr lang="en" sz="2300" i="1">
                <a:solidFill>
                  <a:schemeClr val="dk1"/>
                </a:solidFill>
              </a:rPr>
              <a:t>“For I could wish that I myself were accursed from Christ for my brethren, </a:t>
            </a:r>
            <a:r>
              <a:rPr lang="en" sz="2300" i="1" u="sng">
                <a:solidFill>
                  <a:schemeClr val="dk1"/>
                </a:solidFill>
              </a:rPr>
              <a:t>my countrymen according to the flesh, 4 who are Israelites, to whom pertain the adoption, the glory, the covenants, the giving of the law</a:t>
            </a:r>
            <a:r>
              <a:rPr lang="en" sz="2300" i="1">
                <a:solidFill>
                  <a:schemeClr val="dk1"/>
                </a:solidFill>
              </a:rPr>
              <a:t>, the service of God, and the promises;”</a:t>
            </a:r>
            <a:endParaRPr sz="2300" i="1">
              <a:solidFill>
                <a:schemeClr val="dk1"/>
              </a:solidFill>
            </a:endParaRPr>
          </a:p>
          <a:p>
            <a:pPr marL="457200" lvl="0" indent="-374650" algn="l" rtl="0">
              <a:spcBef>
                <a:spcPts val="0"/>
              </a:spcBef>
              <a:spcAft>
                <a:spcPts val="0"/>
              </a:spcAft>
              <a:buClr>
                <a:srgbClr val="FFFF00"/>
              </a:buClr>
              <a:buSzPts val="2300"/>
              <a:buChar char="●"/>
            </a:pPr>
            <a:r>
              <a:rPr lang="en" sz="2300" u="sng">
                <a:solidFill>
                  <a:srgbClr val="FFFF00"/>
                </a:solidFill>
              </a:rPr>
              <a:t>1 Cor.9:20</a:t>
            </a:r>
            <a:r>
              <a:rPr lang="en" sz="2300">
                <a:solidFill>
                  <a:schemeClr val="dk1"/>
                </a:solidFill>
              </a:rPr>
              <a:t> </a:t>
            </a:r>
            <a:r>
              <a:rPr lang="en" sz="2300" i="1">
                <a:solidFill>
                  <a:schemeClr val="dk1"/>
                </a:solidFill>
              </a:rPr>
              <a:t>“and </a:t>
            </a:r>
            <a:r>
              <a:rPr lang="en" sz="2300" i="1" u="sng">
                <a:solidFill>
                  <a:schemeClr val="dk1"/>
                </a:solidFill>
              </a:rPr>
              <a:t>to the Jews I became as a Jew</a:t>
            </a:r>
            <a:r>
              <a:rPr lang="en" sz="2300" i="1">
                <a:solidFill>
                  <a:schemeClr val="dk1"/>
                </a:solidFill>
              </a:rPr>
              <a:t>, that I might win Jews; </a:t>
            </a:r>
            <a:r>
              <a:rPr lang="en" sz="2300" i="1" u="sng">
                <a:solidFill>
                  <a:schemeClr val="dk1"/>
                </a:solidFill>
              </a:rPr>
              <a:t>to those who are under the law</a:t>
            </a:r>
            <a:r>
              <a:rPr lang="en" sz="2300" i="1">
                <a:solidFill>
                  <a:schemeClr val="dk1"/>
                </a:solidFill>
              </a:rPr>
              <a:t>, as under the law, that I might win those who are under the law;”</a:t>
            </a:r>
            <a:endParaRPr sz="2300" i="1">
              <a:solidFill>
                <a:schemeClr val="dk1"/>
              </a:solidFill>
            </a:endParaRPr>
          </a:p>
          <a:p>
            <a:pPr marL="457200" lvl="0" indent="-374650" algn="l" rtl="0">
              <a:spcBef>
                <a:spcPts val="0"/>
              </a:spcBef>
              <a:spcAft>
                <a:spcPts val="0"/>
              </a:spcAft>
              <a:buClr>
                <a:srgbClr val="FFFF00"/>
              </a:buClr>
              <a:buSzPts val="2300"/>
              <a:buChar char="●"/>
            </a:pPr>
            <a:r>
              <a:rPr lang="en" sz="2300">
                <a:solidFill>
                  <a:srgbClr val="FFFF00"/>
                </a:solidFill>
              </a:rPr>
              <a:t>The phrase</a:t>
            </a:r>
            <a:r>
              <a:rPr lang="en" sz="2300">
                <a:solidFill>
                  <a:schemeClr val="dk1"/>
                </a:solidFill>
              </a:rPr>
              <a:t> </a:t>
            </a:r>
            <a:r>
              <a:rPr lang="en" sz="2300" i="1">
                <a:solidFill>
                  <a:schemeClr val="dk1"/>
                </a:solidFill>
              </a:rPr>
              <a:t>“the Law of Moses”</a:t>
            </a:r>
            <a:r>
              <a:rPr lang="en" sz="2300">
                <a:solidFill>
                  <a:srgbClr val="FFFF00"/>
                </a:solidFill>
              </a:rPr>
              <a:t>, is used over and over in scripture! Jsh.8:31, Jsh.23:6, 1 Kg.2:3, 2 Kg.14:6, 2 Kg.23:26, 2 Chr.23:18, 2 Chr.25:4, 2 Chr.30:16, Ezra 3:2, Ezra 7:6, Neh.8:1, Dan.9:11, Dan.9:13, Mal.4:4, Lk.2:22, Lk.24:44 (by Jesus), Jn.7:23 (again by Jesus), Acts 13:39, Acts 15:5, Acts 28:23, 1 Cor.9:8, Heb.10:28</a:t>
            </a:r>
            <a:endParaRPr sz="25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34700" y="0"/>
            <a:ext cx="9426000" cy="514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WHOSE LAW WAS IT?</a:t>
            </a:r>
            <a:endParaRPr sz="5000" b="1">
              <a:solidFill>
                <a:srgbClr val="00FFFF"/>
              </a:solidFill>
            </a:endParaRPr>
          </a:p>
        </p:txBody>
      </p:sp>
      <p:sp>
        <p:nvSpPr>
          <p:cNvPr id="103" name="Google Shape;103;p21"/>
          <p:cNvSpPr txBox="1">
            <a:spLocks noGrp="1"/>
          </p:cNvSpPr>
          <p:nvPr>
            <p:ph type="subTitle" idx="1"/>
          </p:nvPr>
        </p:nvSpPr>
        <p:spPr>
          <a:xfrm>
            <a:off x="-172348" y="514800"/>
            <a:ext cx="9390423" cy="4628700"/>
          </a:xfrm>
          <a:prstGeom prst="rect">
            <a:avLst/>
          </a:prstGeom>
        </p:spPr>
        <p:txBody>
          <a:bodyPr spcFirstLastPara="1" wrap="square" lIns="91425" tIns="91425" rIns="91425" bIns="91425" anchor="t" anchorCtr="0">
            <a:noAutofit/>
          </a:bodyPr>
          <a:lstStyle/>
          <a:p>
            <a:pPr marL="457200" lvl="0" indent="-377825" algn="l" rtl="0">
              <a:spcBef>
                <a:spcPts val="0"/>
              </a:spcBef>
              <a:spcAft>
                <a:spcPts val="0"/>
              </a:spcAft>
              <a:buClr>
                <a:srgbClr val="FFFF00"/>
              </a:buClr>
              <a:buSzPts val="2350"/>
              <a:buChar char="●"/>
            </a:pPr>
            <a:r>
              <a:rPr lang="en" sz="2350" dirty="0">
                <a:solidFill>
                  <a:srgbClr val="FFFF00"/>
                </a:solidFill>
              </a:rPr>
              <a:t>Notice these pronouns!</a:t>
            </a:r>
            <a:endParaRPr sz="2350" dirty="0">
              <a:solidFill>
                <a:srgbClr val="FFFF00"/>
              </a:solidFill>
            </a:endParaRPr>
          </a:p>
          <a:p>
            <a:pPr marL="457200" lvl="0" indent="-377825" algn="l" rtl="0">
              <a:spcBef>
                <a:spcPts val="0"/>
              </a:spcBef>
              <a:spcAft>
                <a:spcPts val="0"/>
              </a:spcAft>
              <a:buClr>
                <a:srgbClr val="FFFF00"/>
              </a:buClr>
              <a:buSzPts val="2350"/>
              <a:buChar char="●"/>
            </a:pPr>
            <a:r>
              <a:rPr lang="en" sz="2350" u="sng" dirty="0">
                <a:solidFill>
                  <a:srgbClr val="FFFF00"/>
                </a:solidFill>
              </a:rPr>
              <a:t>Jn.7:51</a:t>
            </a:r>
            <a:r>
              <a:rPr lang="en" sz="2350" dirty="0">
                <a:solidFill>
                  <a:schemeClr val="dk1"/>
                </a:solidFill>
              </a:rPr>
              <a:t> </a:t>
            </a:r>
            <a:r>
              <a:rPr lang="en" sz="2350" i="1" dirty="0">
                <a:solidFill>
                  <a:schemeClr val="dk1"/>
                </a:solidFill>
              </a:rPr>
              <a:t>“Does </a:t>
            </a:r>
            <a:r>
              <a:rPr lang="en" sz="2350" i="1" u="sng" dirty="0">
                <a:solidFill>
                  <a:srgbClr val="00FFFF"/>
                </a:solidFill>
              </a:rPr>
              <a:t>our</a:t>
            </a:r>
            <a:r>
              <a:rPr lang="en" sz="2350" i="1" u="sng" dirty="0">
                <a:solidFill>
                  <a:schemeClr val="dk1"/>
                </a:solidFill>
              </a:rPr>
              <a:t> law</a:t>
            </a:r>
            <a:r>
              <a:rPr lang="en" sz="2350" i="1" dirty="0">
                <a:solidFill>
                  <a:schemeClr val="dk1"/>
                </a:solidFill>
              </a:rPr>
              <a:t> judge a man before it hears him …?”</a:t>
            </a:r>
            <a:endParaRPr sz="2350" i="1" dirty="0">
              <a:solidFill>
                <a:schemeClr val="dk1"/>
              </a:solidFill>
            </a:endParaRPr>
          </a:p>
          <a:p>
            <a:pPr marL="457200" lvl="0" indent="-377825" algn="l" rtl="0">
              <a:spcBef>
                <a:spcPts val="0"/>
              </a:spcBef>
              <a:spcAft>
                <a:spcPts val="0"/>
              </a:spcAft>
              <a:buClr>
                <a:srgbClr val="FFFF00"/>
              </a:buClr>
              <a:buSzPts val="2350"/>
              <a:buChar char="●"/>
            </a:pPr>
            <a:r>
              <a:rPr lang="en" sz="2350" u="sng" dirty="0">
                <a:solidFill>
                  <a:srgbClr val="FFFF00"/>
                </a:solidFill>
              </a:rPr>
              <a:t>Jn.8:17</a:t>
            </a:r>
            <a:r>
              <a:rPr lang="en" sz="2350" dirty="0">
                <a:solidFill>
                  <a:srgbClr val="FFFF00"/>
                </a:solidFill>
              </a:rPr>
              <a:t> (Jesus)</a:t>
            </a:r>
            <a:r>
              <a:rPr lang="en" sz="2350" dirty="0">
                <a:solidFill>
                  <a:schemeClr val="dk1"/>
                </a:solidFill>
              </a:rPr>
              <a:t> </a:t>
            </a:r>
            <a:r>
              <a:rPr lang="en" sz="2350" i="1" dirty="0">
                <a:solidFill>
                  <a:schemeClr val="dk1"/>
                </a:solidFill>
              </a:rPr>
              <a:t>“It is also </a:t>
            </a:r>
            <a:r>
              <a:rPr lang="en" sz="2350" i="1" u="sng" dirty="0">
                <a:solidFill>
                  <a:schemeClr val="dk1"/>
                </a:solidFill>
              </a:rPr>
              <a:t>written in </a:t>
            </a:r>
            <a:r>
              <a:rPr lang="en" sz="2350" i="1" u="sng" dirty="0">
                <a:solidFill>
                  <a:srgbClr val="00FFFF"/>
                </a:solidFill>
              </a:rPr>
              <a:t>your</a:t>
            </a:r>
            <a:r>
              <a:rPr lang="en" sz="2350" i="1" u="sng" dirty="0">
                <a:solidFill>
                  <a:schemeClr val="dk1"/>
                </a:solidFill>
              </a:rPr>
              <a:t> law</a:t>
            </a:r>
            <a:r>
              <a:rPr lang="en" sz="2350" i="1" dirty="0">
                <a:solidFill>
                  <a:schemeClr val="dk1"/>
                </a:solidFill>
              </a:rPr>
              <a:t> …”</a:t>
            </a:r>
            <a:endParaRPr sz="2350" i="1" dirty="0">
              <a:solidFill>
                <a:schemeClr val="dk1"/>
              </a:solidFill>
            </a:endParaRPr>
          </a:p>
          <a:p>
            <a:pPr marL="457200" lvl="0" indent="-377825" algn="l" rtl="0">
              <a:spcBef>
                <a:spcPts val="0"/>
              </a:spcBef>
              <a:spcAft>
                <a:spcPts val="0"/>
              </a:spcAft>
              <a:buClr>
                <a:srgbClr val="FFFF00"/>
              </a:buClr>
              <a:buSzPts val="2350"/>
              <a:buChar char="●"/>
            </a:pPr>
            <a:r>
              <a:rPr lang="en" sz="2350" u="sng" dirty="0">
                <a:solidFill>
                  <a:srgbClr val="FFFF00"/>
                </a:solidFill>
              </a:rPr>
              <a:t>Jn.10:34</a:t>
            </a:r>
            <a:r>
              <a:rPr lang="en" sz="2350" dirty="0">
                <a:solidFill>
                  <a:schemeClr val="dk1"/>
                </a:solidFill>
              </a:rPr>
              <a:t> </a:t>
            </a:r>
            <a:r>
              <a:rPr lang="en" sz="2350" i="1" dirty="0">
                <a:solidFill>
                  <a:schemeClr val="dk1"/>
                </a:solidFill>
              </a:rPr>
              <a:t>“Jesus answered them, “Is it not </a:t>
            </a:r>
            <a:r>
              <a:rPr lang="en" sz="2350" i="1" u="sng" dirty="0">
                <a:solidFill>
                  <a:schemeClr val="dk1"/>
                </a:solidFill>
              </a:rPr>
              <a:t>written in </a:t>
            </a:r>
            <a:r>
              <a:rPr lang="en" sz="2350" i="1" u="sng" dirty="0">
                <a:solidFill>
                  <a:srgbClr val="00FFFF"/>
                </a:solidFill>
              </a:rPr>
              <a:t>your</a:t>
            </a:r>
            <a:r>
              <a:rPr lang="en" sz="2350" i="1" u="sng" dirty="0">
                <a:solidFill>
                  <a:schemeClr val="dk1"/>
                </a:solidFill>
              </a:rPr>
              <a:t> law</a:t>
            </a:r>
            <a:r>
              <a:rPr lang="en" sz="2350" i="1" dirty="0">
                <a:solidFill>
                  <a:schemeClr val="dk1"/>
                </a:solidFill>
              </a:rPr>
              <a:t>, …?”</a:t>
            </a:r>
            <a:endParaRPr sz="2350" i="1" dirty="0">
              <a:solidFill>
                <a:schemeClr val="dk1"/>
              </a:solidFill>
            </a:endParaRPr>
          </a:p>
          <a:p>
            <a:pPr marL="457200" lvl="0" indent="-377825" algn="l" rtl="0">
              <a:spcBef>
                <a:spcPts val="0"/>
              </a:spcBef>
              <a:spcAft>
                <a:spcPts val="0"/>
              </a:spcAft>
              <a:buClr>
                <a:srgbClr val="FFFF00"/>
              </a:buClr>
              <a:buSzPts val="2350"/>
              <a:buChar char="●"/>
            </a:pPr>
            <a:r>
              <a:rPr lang="en" sz="2350" u="sng" dirty="0">
                <a:solidFill>
                  <a:srgbClr val="FFFF00"/>
                </a:solidFill>
              </a:rPr>
              <a:t>Jn.15:25</a:t>
            </a:r>
            <a:r>
              <a:rPr lang="en" sz="2350" dirty="0">
                <a:solidFill>
                  <a:schemeClr val="dk1"/>
                </a:solidFill>
              </a:rPr>
              <a:t> </a:t>
            </a:r>
            <a:r>
              <a:rPr lang="en" sz="2350" i="1" dirty="0">
                <a:solidFill>
                  <a:schemeClr val="dk1"/>
                </a:solidFill>
              </a:rPr>
              <a:t>“But this happened that the word might be fulfilled </a:t>
            </a:r>
            <a:r>
              <a:rPr lang="en" sz="2350" i="1" u="sng" dirty="0">
                <a:solidFill>
                  <a:schemeClr val="dk1"/>
                </a:solidFill>
              </a:rPr>
              <a:t>which is written in </a:t>
            </a:r>
            <a:r>
              <a:rPr lang="en" sz="2350" i="1" u="sng" dirty="0">
                <a:solidFill>
                  <a:srgbClr val="00FFFF"/>
                </a:solidFill>
              </a:rPr>
              <a:t>their</a:t>
            </a:r>
            <a:r>
              <a:rPr lang="en" sz="2350" i="1" u="sng" dirty="0">
                <a:solidFill>
                  <a:schemeClr val="dk1"/>
                </a:solidFill>
              </a:rPr>
              <a:t> law</a:t>
            </a:r>
            <a:r>
              <a:rPr lang="en" sz="2350" i="1" dirty="0">
                <a:solidFill>
                  <a:schemeClr val="dk1"/>
                </a:solidFill>
              </a:rPr>
              <a:t>, ‘They hated Me without a cause.’”</a:t>
            </a:r>
            <a:endParaRPr sz="2350" i="1" dirty="0">
              <a:solidFill>
                <a:schemeClr val="dk1"/>
              </a:solidFill>
            </a:endParaRPr>
          </a:p>
          <a:p>
            <a:pPr marL="457200" lvl="0" indent="-377825" algn="l" rtl="0">
              <a:spcBef>
                <a:spcPts val="0"/>
              </a:spcBef>
              <a:spcAft>
                <a:spcPts val="0"/>
              </a:spcAft>
              <a:buClr>
                <a:srgbClr val="FFFF00"/>
              </a:buClr>
              <a:buSzPts val="2350"/>
              <a:buChar char="●"/>
            </a:pPr>
            <a:r>
              <a:rPr lang="en" sz="2350" u="sng" dirty="0">
                <a:solidFill>
                  <a:srgbClr val="FFFF00"/>
                </a:solidFill>
              </a:rPr>
              <a:t>Jn.19:7</a:t>
            </a:r>
            <a:r>
              <a:rPr lang="en" sz="2350" dirty="0">
                <a:solidFill>
                  <a:schemeClr val="dk1"/>
                </a:solidFill>
              </a:rPr>
              <a:t> </a:t>
            </a:r>
            <a:r>
              <a:rPr lang="en" sz="2350" i="1" dirty="0">
                <a:solidFill>
                  <a:schemeClr val="dk1"/>
                </a:solidFill>
              </a:rPr>
              <a:t>“... </a:t>
            </a:r>
            <a:r>
              <a:rPr lang="en" sz="2350" i="1" u="sng" dirty="0">
                <a:solidFill>
                  <a:srgbClr val="00FFFF"/>
                </a:solidFill>
              </a:rPr>
              <a:t>We</a:t>
            </a:r>
            <a:r>
              <a:rPr lang="en" sz="2350" i="1" u="sng" dirty="0">
                <a:solidFill>
                  <a:schemeClr val="dk1"/>
                </a:solidFill>
              </a:rPr>
              <a:t> have a law</a:t>
            </a:r>
            <a:r>
              <a:rPr lang="en" sz="2350" i="1" dirty="0">
                <a:solidFill>
                  <a:schemeClr val="dk1"/>
                </a:solidFill>
              </a:rPr>
              <a:t>, and </a:t>
            </a:r>
            <a:r>
              <a:rPr lang="en" sz="2350" i="1" u="sng" dirty="0">
                <a:solidFill>
                  <a:schemeClr val="dk1"/>
                </a:solidFill>
              </a:rPr>
              <a:t>according to </a:t>
            </a:r>
            <a:r>
              <a:rPr lang="en" sz="2350" i="1" u="sng" dirty="0">
                <a:solidFill>
                  <a:srgbClr val="00FFFF"/>
                </a:solidFill>
              </a:rPr>
              <a:t>our</a:t>
            </a:r>
            <a:r>
              <a:rPr lang="en" sz="2350" i="1" u="sng" dirty="0">
                <a:solidFill>
                  <a:schemeClr val="dk1"/>
                </a:solidFill>
              </a:rPr>
              <a:t> law</a:t>
            </a:r>
            <a:r>
              <a:rPr lang="en" sz="2350" i="1" dirty="0">
                <a:solidFill>
                  <a:schemeClr val="dk1"/>
                </a:solidFill>
              </a:rPr>
              <a:t>…”</a:t>
            </a:r>
            <a:endParaRPr sz="2350" i="1" dirty="0">
              <a:solidFill>
                <a:schemeClr val="dk1"/>
              </a:solidFill>
            </a:endParaRPr>
          </a:p>
          <a:p>
            <a:pPr marL="457200" lvl="0" indent="-377825" algn="l" rtl="0">
              <a:spcBef>
                <a:spcPts val="0"/>
              </a:spcBef>
              <a:spcAft>
                <a:spcPts val="0"/>
              </a:spcAft>
              <a:buClr>
                <a:srgbClr val="FFFF00"/>
              </a:buClr>
              <a:buSzPts val="2350"/>
              <a:buChar char="●"/>
            </a:pPr>
            <a:r>
              <a:rPr lang="en" sz="2350" u="sng" dirty="0">
                <a:solidFill>
                  <a:srgbClr val="FFFF00"/>
                </a:solidFill>
              </a:rPr>
              <a:t>Acts 22:3</a:t>
            </a:r>
            <a:r>
              <a:rPr lang="en" sz="2350" dirty="0">
                <a:solidFill>
                  <a:schemeClr val="dk1"/>
                </a:solidFill>
              </a:rPr>
              <a:t> </a:t>
            </a:r>
            <a:r>
              <a:rPr lang="en" sz="2350" i="1" dirty="0">
                <a:solidFill>
                  <a:schemeClr val="dk1"/>
                </a:solidFill>
              </a:rPr>
              <a:t>“... according to the strictness of </a:t>
            </a:r>
            <a:r>
              <a:rPr lang="en" sz="2350" i="1" u="sng" dirty="0">
                <a:solidFill>
                  <a:srgbClr val="00FFFF"/>
                </a:solidFill>
              </a:rPr>
              <a:t>our fathers’</a:t>
            </a:r>
            <a:r>
              <a:rPr lang="en" sz="2350" i="1" u="sng" dirty="0">
                <a:solidFill>
                  <a:schemeClr val="dk1"/>
                </a:solidFill>
              </a:rPr>
              <a:t> law</a:t>
            </a:r>
            <a:r>
              <a:rPr lang="en" sz="2350" i="1" dirty="0">
                <a:solidFill>
                  <a:schemeClr val="dk1"/>
                </a:solidFill>
              </a:rPr>
              <a:t>,”</a:t>
            </a:r>
            <a:endParaRPr sz="2350" i="1" dirty="0">
              <a:solidFill>
                <a:schemeClr val="dk1"/>
              </a:solidFill>
            </a:endParaRPr>
          </a:p>
          <a:p>
            <a:pPr marL="457200" lvl="0" indent="-377825" algn="l" rtl="0">
              <a:spcBef>
                <a:spcPts val="0"/>
              </a:spcBef>
              <a:spcAft>
                <a:spcPts val="0"/>
              </a:spcAft>
              <a:buClr>
                <a:srgbClr val="00FFFF"/>
              </a:buClr>
              <a:buSzPts val="2350"/>
              <a:buChar char="●"/>
            </a:pPr>
            <a:r>
              <a:rPr lang="en" sz="2350" dirty="0">
                <a:solidFill>
                  <a:srgbClr val="00FFFF"/>
                </a:solidFill>
              </a:rPr>
              <a:t>Isn’t it interesting that the Jews of Jesus’ day, Jesus Himself, and the apostle Paul all AGREED on whose law it was?  They NEVER taught that the commandments given at Mt. Sinai were required of ALL mankind!  Yet this </a:t>
            </a:r>
            <a:r>
              <a:rPr lang="en" sz="2350" u="sng" dirty="0">
                <a:solidFill>
                  <a:srgbClr val="00FFFF"/>
                </a:solidFill>
              </a:rPr>
              <a:t>IS</a:t>
            </a:r>
            <a:r>
              <a:rPr lang="en" sz="2350" dirty="0">
                <a:solidFill>
                  <a:srgbClr val="00FFFF"/>
                </a:solidFill>
              </a:rPr>
              <a:t> being taught in churches today!</a:t>
            </a:r>
            <a:endParaRPr sz="235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2485</Words>
  <Application>Microsoft Office PowerPoint</Application>
  <PresentationFormat>On-screen Show (16:9)</PresentationFormat>
  <Paragraphs>78</Paragraphs>
  <Slides>15</Slides>
  <Notes>15</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Simple Dark</vt:lpstr>
      <vt:lpstr>NAILED TO THE CROSS</vt:lpstr>
      <vt:lpstr>THE LAW OF MOSES AND US</vt:lpstr>
      <vt:lpstr>WE NEED TO KNOW THIS!</vt:lpstr>
      <vt:lpstr>WHAT IS THE “OLD TESTAMENT”?</vt:lpstr>
      <vt:lpstr>IT’S NOT ALL 39 BOOKS!</vt:lpstr>
      <vt:lpstr>WHAT DOES THIS MEAN?</vt:lpstr>
      <vt:lpstr>1 - FOR A SPECIFIC PEOPLE</vt:lpstr>
      <vt:lpstr>THE N.T. TEACHES THIS TOO!</vt:lpstr>
      <vt:lpstr>WHOSE LAW WAS IT?</vt:lpstr>
      <vt:lpstr>ABOUT THE “SABBATH” …</vt:lpstr>
      <vt:lpstr>HOW DO WE KNOW THIS?</vt:lpstr>
      <vt:lpstr>HOW ELSE?</vt:lpstr>
      <vt:lpstr>2 - FOR A LIMITED TIME</vt:lpstr>
      <vt:lpstr>THAT TIME HAS PASSED!</vt:lpstr>
      <vt:lpstr>SUMMING UP LESSON 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2026-05-17T04:16:28Z</dcterms:modified>
</cp:coreProperties>
</file>