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e3d1d19f7c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e3d1d19f7c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e3d1d19f7c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e3d1d19f7c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e3d1d19f7c_0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e3d1d19f7c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e3d1d19f7c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e3d1d19f7c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e3d1d19f7c_0_1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e3d1d19f7c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e3d1d19f7c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e3d1d19f7c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e3d1d19f7c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e3d1d19f7c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3d1d19f7c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e3d1d19f7c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e3d1d19f7c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e3d1d19f7c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e3d1d19f7c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e3d1d19f7c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e3d1d19f7c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e3d1d19f7c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3d1d19f7c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e3d1d19f7c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e3d1d19f7c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e3d1d19f7c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50800" y="0"/>
            <a:ext cx="9394800" cy="2452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INFERIOR, </a:t>
            </a:r>
            <a:endParaRPr sz="6000" b="1">
              <a:solidFill>
                <a:srgbClr val="00FFFF"/>
              </a:solidFill>
            </a:endParaRPr>
          </a:p>
          <a:p>
            <a:pPr marL="0" lvl="0" indent="0" algn="ctr" rtl="0">
              <a:spcBef>
                <a:spcPts val="0"/>
              </a:spcBef>
              <a:spcAft>
                <a:spcPts val="0"/>
              </a:spcAft>
              <a:buSzPts val="990"/>
              <a:buNone/>
            </a:pPr>
            <a:r>
              <a:rPr lang="en" sz="6000" b="1">
                <a:solidFill>
                  <a:srgbClr val="00FFFF"/>
                </a:solidFill>
              </a:rPr>
              <a:t>FULFILLED, </a:t>
            </a:r>
            <a:endParaRPr sz="6000" b="1">
              <a:solidFill>
                <a:srgbClr val="00FFFF"/>
              </a:solidFill>
            </a:endParaRPr>
          </a:p>
          <a:p>
            <a:pPr marL="0" lvl="0" indent="0" algn="ctr" rtl="0">
              <a:spcBef>
                <a:spcPts val="0"/>
              </a:spcBef>
              <a:spcAft>
                <a:spcPts val="0"/>
              </a:spcAft>
              <a:buSzPts val="990"/>
              <a:buNone/>
            </a:pPr>
            <a:r>
              <a:rPr lang="en" sz="6000" b="1">
                <a:solidFill>
                  <a:srgbClr val="00FFFF"/>
                </a:solidFill>
              </a:rPr>
              <a:t>AND REPLACED.</a:t>
            </a:r>
            <a:endParaRPr sz="6000" b="1">
              <a:solidFill>
                <a:srgbClr val="00FFFF"/>
              </a:solidFill>
            </a:endParaRPr>
          </a:p>
        </p:txBody>
      </p:sp>
      <p:sp>
        <p:nvSpPr>
          <p:cNvPr id="55" name="Google Shape;55;p13"/>
          <p:cNvSpPr txBox="1">
            <a:spLocks noGrp="1"/>
          </p:cNvSpPr>
          <p:nvPr>
            <p:ph type="subTitle" idx="1"/>
          </p:nvPr>
        </p:nvSpPr>
        <p:spPr>
          <a:xfrm>
            <a:off x="-63950" y="2571750"/>
            <a:ext cx="9309600" cy="257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400" u="sng">
                <a:solidFill>
                  <a:srgbClr val="FFFF00"/>
                </a:solidFill>
              </a:rPr>
              <a:t>Col.2:14</a:t>
            </a:r>
            <a:r>
              <a:rPr lang="en" sz="3400"/>
              <a:t> </a:t>
            </a:r>
            <a:r>
              <a:rPr lang="en" sz="3400">
                <a:solidFill>
                  <a:srgbClr val="00FFFF"/>
                </a:solidFill>
              </a:rPr>
              <a:t>(NKJV)</a:t>
            </a:r>
            <a:r>
              <a:rPr lang="en" sz="3400"/>
              <a:t> </a:t>
            </a:r>
            <a:r>
              <a:rPr lang="en" sz="3400" i="1">
                <a:solidFill>
                  <a:schemeClr val="dk1"/>
                </a:solidFill>
              </a:rPr>
              <a:t>“having </a:t>
            </a:r>
            <a:r>
              <a:rPr lang="en" sz="3400" i="1" u="sng">
                <a:solidFill>
                  <a:schemeClr val="dk1"/>
                </a:solidFill>
              </a:rPr>
              <a:t>wiped out</a:t>
            </a:r>
            <a:r>
              <a:rPr lang="en" sz="3400" i="1">
                <a:solidFill>
                  <a:schemeClr val="dk1"/>
                </a:solidFill>
              </a:rPr>
              <a:t> the handwriting of requirements </a:t>
            </a:r>
            <a:r>
              <a:rPr lang="en" sz="3400" i="1" u="sng">
                <a:solidFill>
                  <a:schemeClr val="dk1"/>
                </a:solidFill>
              </a:rPr>
              <a:t>that was against us</a:t>
            </a:r>
            <a:r>
              <a:rPr lang="en" sz="3400" i="1">
                <a:solidFill>
                  <a:schemeClr val="dk1"/>
                </a:solidFill>
              </a:rPr>
              <a:t>, which was </a:t>
            </a:r>
            <a:r>
              <a:rPr lang="en" sz="3400" i="1" u="sng">
                <a:solidFill>
                  <a:schemeClr val="dk1"/>
                </a:solidFill>
              </a:rPr>
              <a:t>contrary to us</a:t>
            </a:r>
            <a:r>
              <a:rPr lang="en" sz="3400" i="1">
                <a:solidFill>
                  <a:schemeClr val="dk1"/>
                </a:solidFill>
              </a:rPr>
              <a:t>. And He has </a:t>
            </a:r>
            <a:r>
              <a:rPr lang="en" sz="3400" i="1" u="sng">
                <a:solidFill>
                  <a:schemeClr val="dk1"/>
                </a:solidFill>
              </a:rPr>
              <a:t>taken it out of the way</a:t>
            </a:r>
            <a:r>
              <a:rPr lang="en" sz="3400" i="1">
                <a:solidFill>
                  <a:schemeClr val="dk1"/>
                </a:solidFill>
              </a:rPr>
              <a:t>, having </a:t>
            </a:r>
            <a:r>
              <a:rPr lang="en" sz="3400" i="1" u="sng">
                <a:solidFill>
                  <a:schemeClr val="dk1"/>
                </a:solidFill>
              </a:rPr>
              <a:t>nailed it to the cross</a:t>
            </a:r>
            <a:r>
              <a:rPr lang="en" sz="3400" i="1">
                <a:solidFill>
                  <a:schemeClr val="dk1"/>
                </a:solidFill>
              </a:rPr>
              <a:t>.”</a:t>
            </a:r>
            <a:endParaRPr sz="34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WHAT HIS APOSTLES TAUGHT</a:t>
            </a:r>
            <a:endParaRPr sz="4800" b="1">
              <a:solidFill>
                <a:srgbClr val="00FFFF"/>
              </a:solidFill>
            </a:endParaRPr>
          </a:p>
        </p:txBody>
      </p:sp>
      <p:sp>
        <p:nvSpPr>
          <p:cNvPr id="109" name="Google Shape;109;p22"/>
          <p:cNvSpPr txBox="1">
            <a:spLocks noGrp="1"/>
          </p:cNvSpPr>
          <p:nvPr>
            <p:ph type="subTitle" idx="1"/>
          </p:nvPr>
        </p:nvSpPr>
        <p:spPr>
          <a:xfrm>
            <a:off x="-164450" y="386750"/>
            <a:ext cx="9382500" cy="47565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u="sng">
                <a:solidFill>
                  <a:srgbClr val="FFFF00"/>
                </a:solidFill>
              </a:rPr>
              <a:t>Rom.10:4</a:t>
            </a:r>
            <a:r>
              <a:rPr lang="en" sz="2300" i="1">
                <a:solidFill>
                  <a:schemeClr val="dk1"/>
                </a:solidFill>
              </a:rPr>
              <a:t> “For </a:t>
            </a:r>
            <a:r>
              <a:rPr lang="en" sz="2300" i="1" u="sng">
                <a:solidFill>
                  <a:schemeClr val="dk1"/>
                </a:solidFill>
              </a:rPr>
              <a:t>Christ is the end of the law for righteousness</a:t>
            </a:r>
            <a:r>
              <a:rPr lang="en" sz="2300" i="1">
                <a:solidFill>
                  <a:schemeClr val="dk1"/>
                </a:solidFill>
              </a:rPr>
              <a:t> to everyone who believes.”</a:t>
            </a:r>
            <a:endParaRPr sz="2300" i="1">
              <a:solidFill>
                <a:schemeClr val="dk1"/>
              </a:solidFill>
            </a:endParaRPr>
          </a:p>
          <a:p>
            <a:pPr marL="457200" lvl="0" indent="-374650" algn="l" rtl="0">
              <a:spcBef>
                <a:spcPts val="0"/>
              </a:spcBef>
              <a:spcAft>
                <a:spcPts val="0"/>
              </a:spcAft>
              <a:buClr>
                <a:srgbClr val="FFFF00"/>
              </a:buClr>
              <a:buSzPts val="2300"/>
              <a:buChar char="●"/>
            </a:pPr>
            <a:r>
              <a:rPr lang="en" sz="2300" u="sng">
                <a:solidFill>
                  <a:srgbClr val="FFFF00"/>
                </a:solidFill>
              </a:rPr>
              <a:t>2 Cor.3:7-14</a:t>
            </a:r>
            <a:r>
              <a:rPr lang="en" sz="2300">
                <a:solidFill>
                  <a:srgbClr val="FFFF00"/>
                </a:solidFill>
              </a:rPr>
              <a:t> </a:t>
            </a:r>
            <a:r>
              <a:rPr lang="en" sz="2300" i="1">
                <a:solidFill>
                  <a:schemeClr val="dk1"/>
                </a:solidFill>
              </a:rPr>
              <a:t>“But if </a:t>
            </a:r>
            <a:r>
              <a:rPr lang="en" sz="2300" i="1">
                <a:solidFill>
                  <a:srgbClr val="FFFF00"/>
                </a:solidFill>
              </a:rPr>
              <a:t>the ministry of death</a:t>
            </a:r>
            <a:r>
              <a:rPr lang="en" sz="2300" i="1">
                <a:solidFill>
                  <a:schemeClr val="dk1"/>
                </a:solidFill>
              </a:rPr>
              <a:t>, </a:t>
            </a:r>
            <a:r>
              <a:rPr lang="en" sz="2300" i="1" u="sng">
                <a:solidFill>
                  <a:schemeClr val="dk1"/>
                </a:solidFill>
              </a:rPr>
              <a:t>written and engraved on stones</a:t>
            </a:r>
            <a:r>
              <a:rPr lang="en" sz="2300" i="1">
                <a:solidFill>
                  <a:schemeClr val="dk1"/>
                </a:solidFill>
              </a:rPr>
              <a:t>, was glorious, so that the children of Israel could not look steadily at the face of Moses because of the glory of his countenance, </a:t>
            </a:r>
            <a:r>
              <a:rPr lang="en" sz="2300" i="1" u="sng">
                <a:solidFill>
                  <a:schemeClr val="dk1"/>
                </a:solidFill>
              </a:rPr>
              <a:t>which glory was passing away</a:t>
            </a:r>
            <a:r>
              <a:rPr lang="en" sz="2300" i="1">
                <a:solidFill>
                  <a:schemeClr val="dk1"/>
                </a:solidFill>
              </a:rPr>
              <a:t>, 8 </a:t>
            </a:r>
            <a:r>
              <a:rPr lang="en" sz="2300" i="1" u="sng">
                <a:solidFill>
                  <a:schemeClr val="dk1"/>
                </a:solidFill>
              </a:rPr>
              <a:t>how will the ministry of the Spirit not be more glorious</a:t>
            </a:r>
            <a:r>
              <a:rPr lang="en" sz="2300" i="1">
                <a:solidFill>
                  <a:schemeClr val="dk1"/>
                </a:solidFill>
              </a:rPr>
              <a:t>? …11 For if </a:t>
            </a:r>
            <a:r>
              <a:rPr lang="en" sz="2300" i="1" u="sng">
                <a:solidFill>
                  <a:schemeClr val="dk1"/>
                </a:solidFill>
              </a:rPr>
              <a:t>what is passing away</a:t>
            </a:r>
            <a:r>
              <a:rPr lang="en" sz="2300" i="1">
                <a:solidFill>
                  <a:schemeClr val="dk1"/>
                </a:solidFill>
              </a:rPr>
              <a:t> was glorious, what remains is much more glorious…14 But their minds were blinded. For until this day the same veil remains unlifted in the reading of the Old Testament, because </a:t>
            </a:r>
            <a:r>
              <a:rPr lang="en" sz="2300" i="1" u="sng">
                <a:solidFill>
                  <a:schemeClr val="dk1"/>
                </a:solidFill>
              </a:rPr>
              <a:t>the veil is taken away in Christ</a:t>
            </a:r>
            <a:r>
              <a:rPr lang="en" sz="2300" i="1">
                <a:solidFill>
                  <a:schemeClr val="dk1"/>
                </a:solidFill>
              </a:rPr>
              <a:t>.” </a:t>
            </a:r>
            <a:endParaRPr sz="2300" i="1">
              <a:solidFill>
                <a:schemeClr val="dk1"/>
              </a:solidFill>
            </a:endParaRPr>
          </a:p>
          <a:p>
            <a:pPr marL="457200" lvl="0" indent="-374650" algn="l" rtl="0">
              <a:spcBef>
                <a:spcPts val="0"/>
              </a:spcBef>
              <a:spcAft>
                <a:spcPts val="0"/>
              </a:spcAft>
              <a:buClr>
                <a:srgbClr val="FFFF00"/>
              </a:buClr>
              <a:buSzPts val="2300"/>
              <a:buChar char="●"/>
            </a:pPr>
            <a:r>
              <a:rPr lang="en" sz="2300" u="sng">
                <a:solidFill>
                  <a:srgbClr val="FFFF00"/>
                </a:solidFill>
              </a:rPr>
              <a:t>Col.2:17</a:t>
            </a:r>
            <a:r>
              <a:rPr lang="en" sz="2300">
                <a:solidFill>
                  <a:srgbClr val="FFFF00"/>
                </a:solidFill>
              </a:rPr>
              <a:t> </a:t>
            </a:r>
            <a:r>
              <a:rPr lang="en" sz="2300" i="1">
                <a:solidFill>
                  <a:schemeClr val="dk1"/>
                </a:solidFill>
              </a:rPr>
              <a:t>“which are </a:t>
            </a:r>
            <a:r>
              <a:rPr lang="en" sz="2300" i="1" u="sng">
                <a:solidFill>
                  <a:schemeClr val="dk1"/>
                </a:solidFill>
              </a:rPr>
              <a:t>a shadow of things to come</a:t>
            </a:r>
            <a:r>
              <a:rPr lang="en" sz="2300" i="1">
                <a:solidFill>
                  <a:schemeClr val="dk1"/>
                </a:solidFill>
              </a:rPr>
              <a:t>, but </a:t>
            </a:r>
            <a:r>
              <a:rPr lang="en" sz="2300" i="1" u="sng">
                <a:solidFill>
                  <a:schemeClr val="dk1"/>
                </a:solidFill>
              </a:rPr>
              <a:t>the substance is of Christ</a:t>
            </a:r>
            <a:r>
              <a:rPr lang="en" sz="2300" i="1">
                <a:solidFill>
                  <a:schemeClr val="dk1"/>
                </a:solidFill>
              </a:rPr>
              <a:t>.”</a:t>
            </a:r>
            <a:endParaRPr sz="23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IT HAS BEEN REPLACED</a:t>
            </a:r>
            <a:endParaRPr sz="5000" b="1">
              <a:solidFill>
                <a:srgbClr val="00FFFF"/>
              </a:solidFill>
            </a:endParaRPr>
          </a:p>
        </p:txBody>
      </p:sp>
      <p:sp>
        <p:nvSpPr>
          <p:cNvPr id="115" name="Google Shape;115;p23"/>
          <p:cNvSpPr txBox="1">
            <a:spLocks noGrp="1"/>
          </p:cNvSpPr>
          <p:nvPr>
            <p:ph type="subTitle" idx="1"/>
          </p:nvPr>
        </p:nvSpPr>
        <p:spPr>
          <a:xfrm>
            <a:off x="-164450" y="331925"/>
            <a:ext cx="9364200" cy="4811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Those that are teaching Christians today that the Law of Moses is still in effect are teaching a </a:t>
            </a:r>
            <a:r>
              <a:rPr lang="en" sz="2200" b="1" u="sng">
                <a:solidFill>
                  <a:srgbClr val="FFFF00"/>
                </a:solidFill>
              </a:rPr>
              <a:t>FALSE DOCTRINE</a:t>
            </a:r>
            <a:r>
              <a:rPr lang="en" sz="2200" b="1">
                <a:solidFill>
                  <a:srgbClr val="FFFF00"/>
                </a:solidFill>
              </a:rPr>
              <a:t>! </a:t>
            </a:r>
            <a:r>
              <a:rPr lang="en" sz="2200">
                <a:solidFill>
                  <a:srgbClr val="FFFF00"/>
                </a:solidFill>
              </a:rPr>
              <a:t> Read these scriptures:</a:t>
            </a:r>
            <a:endParaRPr sz="2200">
              <a:solidFill>
                <a:srgbClr val="FFFF00"/>
              </a:solidFill>
            </a:endParaRPr>
          </a:p>
          <a:p>
            <a:pPr marL="457200" lvl="0" indent="-368300" algn="l" rtl="0">
              <a:spcBef>
                <a:spcPts val="0"/>
              </a:spcBef>
              <a:spcAft>
                <a:spcPts val="0"/>
              </a:spcAft>
              <a:buClr>
                <a:srgbClr val="FFFF00"/>
              </a:buClr>
              <a:buSzPts val="2200"/>
              <a:buChar char="●"/>
            </a:pPr>
            <a:r>
              <a:rPr lang="en" sz="2200" u="sng">
                <a:solidFill>
                  <a:srgbClr val="FFFF00"/>
                </a:solidFill>
              </a:rPr>
              <a:t>Matt.26:28</a:t>
            </a:r>
            <a:r>
              <a:rPr lang="en" sz="2200">
                <a:solidFill>
                  <a:srgbClr val="FFFF00"/>
                </a:solidFill>
              </a:rPr>
              <a:t> </a:t>
            </a:r>
            <a:r>
              <a:rPr lang="en" sz="2200" i="1">
                <a:solidFill>
                  <a:schemeClr val="dk1"/>
                </a:solidFill>
              </a:rPr>
              <a:t>“For </a:t>
            </a:r>
            <a:r>
              <a:rPr lang="en" sz="2200" i="1" u="sng">
                <a:solidFill>
                  <a:schemeClr val="dk1"/>
                </a:solidFill>
              </a:rPr>
              <a:t>this is My blood of the new covenant</a:t>
            </a:r>
            <a:r>
              <a:rPr lang="en" sz="2200" i="1">
                <a:solidFill>
                  <a:schemeClr val="dk1"/>
                </a:solidFill>
              </a:rPr>
              <a:t>, which is shed for many for the remission of sins.”</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Heb.10:8-10</a:t>
            </a:r>
            <a:r>
              <a:rPr lang="en" sz="2200">
                <a:solidFill>
                  <a:srgbClr val="FFFF00"/>
                </a:solidFill>
              </a:rPr>
              <a:t> </a:t>
            </a:r>
            <a:r>
              <a:rPr lang="en" sz="2200" i="1">
                <a:solidFill>
                  <a:schemeClr val="dk1"/>
                </a:solidFill>
              </a:rPr>
              <a:t>“Previously saying, “Sacrifice and offering, burnt offerings, and offerings for sin You did not desire, nor had pleasure in them” (</a:t>
            </a:r>
            <a:r>
              <a:rPr lang="en" sz="2200" i="1" u="sng">
                <a:solidFill>
                  <a:schemeClr val="dk1"/>
                </a:solidFill>
              </a:rPr>
              <a:t>which are offered according to the law</a:t>
            </a:r>
            <a:r>
              <a:rPr lang="en" sz="2200" i="1">
                <a:solidFill>
                  <a:schemeClr val="dk1"/>
                </a:solidFill>
              </a:rPr>
              <a:t>), 9 then He said, “Behold, I have come to do Your will, O God.” </a:t>
            </a:r>
            <a:r>
              <a:rPr lang="en" sz="2200" i="1" u="sng">
                <a:solidFill>
                  <a:schemeClr val="dk1"/>
                </a:solidFill>
              </a:rPr>
              <a:t>He takes away the first that He may establish the second</a:t>
            </a:r>
            <a:r>
              <a:rPr lang="en" sz="2200" i="1">
                <a:solidFill>
                  <a:schemeClr val="dk1"/>
                </a:solidFill>
              </a:rPr>
              <a:t>. 10 By that will we have been sanctified </a:t>
            </a:r>
            <a:r>
              <a:rPr lang="en" sz="2200" i="1" u="sng">
                <a:solidFill>
                  <a:schemeClr val="dk1"/>
                </a:solidFill>
              </a:rPr>
              <a:t>through the offering of the body of Jesus Christ once for all</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Heb.8:13</a:t>
            </a:r>
            <a:r>
              <a:rPr lang="en" sz="2200">
                <a:solidFill>
                  <a:srgbClr val="FFFF00"/>
                </a:solidFill>
              </a:rPr>
              <a:t> </a:t>
            </a:r>
            <a:r>
              <a:rPr lang="en" sz="2200" i="1">
                <a:solidFill>
                  <a:schemeClr val="dk1"/>
                </a:solidFill>
              </a:rPr>
              <a:t>“In that He says, “A new covenant,” </a:t>
            </a:r>
            <a:r>
              <a:rPr lang="en" sz="2200" i="1" u="sng">
                <a:solidFill>
                  <a:schemeClr val="dk1"/>
                </a:solidFill>
              </a:rPr>
              <a:t>He has made the first obsolete</a:t>
            </a:r>
            <a:r>
              <a:rPr lang="en" sz="2200" i="1">
                <a:solidFill>
                  <a:schemeClr val="dk1"/>
                </a:solidFill>
              </a:rPr>
              <a:t>. Now what is becoming obsolete and growing old </a:t>
            </a:r>
            <a:r>
              <a:rPr lang="en" sz="2200" i="1" u="sng">
                <a:solidFill>
                  <a:schemeClr val="dk1"/>
                </a:solidFill>
              </a:rPr>
              <a:t>is ready to vanish away</a:t>
            </a:r>
            <a:r>
              <a:rPr lang="en" sz="2200" i="1">
                <a:solidFill>
                  <a:schemeClr val="dk1"/>
                </a:solidFill>
              </a:rPr>
              <a:t>.”</a:t>
            </a:r>
            <a:r>
              <a:rPr lang="en" sz="2200">
                <a:solidFill>
                  <a:srgbClr val="FFFF00"/>
                </a:solidFill>
              </a:rPr>
              <a:t> (which happened when Jerusalem was destroyed).</a:t>
            </a:r>
            <a:endParaRPr sz="2200">
              <a:solidFill>
                <a:srgbClr val="FFFF00"/>
              </a:solidFill>
            </a:endParaRPr>
          </a:p>
          <a:p>
            <a:pPr marL="457200" lvl="0" indent="-368300" algn="l" rtl="0">
              <a:spcBef>
                <a:spcPts val="0"/>
              </a:spcBef>
              <a:spcAft>
                <a:spcPts val="0"/>
              </a:spcAft>
              <a:buClr>
                <a:srgbClr val="00FFFF"/>
              </a:buClr>
              <a:buSzPts val="2200"/>
              <a:buChar char="●"/>
            </a:pPr>
            <a:r>
              <a:rPr lang="en" sz="2200">
                <a:solidFill>
                  <a:srgbClr val="00FFFF"/>
                </a:solidFill>
              </a:rPr>
              <a:t>The word does NOT say we’re under 2 simultaneous covenants now!</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CHANGED AT HIS DEATH</a:t>
            </a:r>
            <a:endParaRPr sz="5000" b="1">
              <a:solidFill>
                <a:srgbClr val="00FFFF"/>
              </a:solidFill>
            </a:endParaRPr>
          </a:p>
        </p:txBody>
      </p:sp>
      <p:sp>
        <p:nvSpPr>
          <p:cNvPr id="121" name="Google Shape;121;p24"/>
          <p:cNvSpPr txBox="1">
            <a:spLocks noGrp="1"/>
          </p:cNvSpPr>
          <p:nvPr>
            <p:ph type="subTitle" idx="1"/>
          </p:nvPr>
        </p:nvSpPr>
        <p:spPr>
          <a:xfrm>
            <a:off x="-164450" y="359350"/>
            <a:ext cx="9364200" cy="4784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u="sng">
                <a:solidFill>
                  <a:srgbClr val="FFFF00"/>
                </a:solidFill>
              </a:rPr>
              <a:t>Heb.9:16-17</a:t>
            </a:r>
            <a:r>
              <a:rPr lang="en" sz="2200">
                <a:solidFill>
                  <a:srgbClr val="FFFF00"/>
                </a:solidFill>
              </a:rPr>
              <a:t> </a:t>
            </a:r>
            <a:r>
              <a:rPr lang="en" sz="2200" i="1">
                <a:solidFill>
                  <a:schemeClr val="dk1"/>
                </a:solidFill>
              </a:rPr>
              <a:t>“For where there is a testament, </a:t>
            </a:r>
            <a:r>
              <a:rPr lang="en" sz="2200" i="1" u="sng">
                <a:solidFill>
                  <a:schemeClr val="dk1"/>
                </a:solidFill>
              </a:rPr>
              <a:t>there must also of necessity be the death of the testator</a:t>
            </a:r>
            <a:r>
              <a:rPr lang="en" sz="2200" i="1">
                <a:solidFill>
                  <a:schemeClr val="dk1"/>
                </a:solidFill>
              </a:rPr>
              <a:t>. 17 For a testament is in force </a:t>
            </a:r>
            <a:r>
              <a:rPr lang="en" sz="2200" i="1" u="sng">
                <a:solidFill>
                  <a:schemeClr val="dk1"/>
                </a:solidFill>
              </a:rPr>
              <a:t>after men are dead</a:t>
            </a:r>
            <a:r>
              <a:rPr lang="en" sz="2200" i="1">
                <a:solidFill>
                  <a:schemeClr val="dk1"/>
                </a:solidFill>
              </a:rPr>
              <a:t>, since it has no power at all while the testator lives.”  </a:t>
            </a:r>
            <a:r>
              <a:rPr lang="en" sz="2200">
                <a:solidFill>
                  <a:srgbClr val="00FFFF"/>
                </a:solidFill>
              </a:rPr>
              <a:t>Jesus’ death ended the old covenant and began the new.</a:t>
            </a:r>
            <a:endParaRPr sz="2200">
              <a:solidFill>
                <a:srgbClr val="00FFFF"/>
              </a:solidFill>
            </a:endParaRPr>
          </a:p>
          <a:p>
            <a:pPr marL="457200" lvl="0" indent="-368300" algn="l" rtl="0">
              <a:spcBef>
                <a:spcPts val="0"/>
              </a:spcBef>
              <a:spcAft>
                <a:spcPts val="0"/>
              </a:spcAft>
              <a:buClr>
                <a:srgbClr val="FFFF00"/>
              </a:buClr>
              <a:buSzPts val="2200"/>
              <a:buChar char="●"/>
            </a:pPr>
            <a:r>
              <a:rPr lang="en" sz="2200" u="sng">
                <a:solidFill>
                  <a:srgbClr val="FFFF00"/>
                </a:solidFill>
              </a:rPr>
              <a:t>Heb.7:12</a:t>
            </a:r>
            <a:r>
              <a:rPr lang="en" sz="2200">
                <a:solidFill>
                  <a:srgbClr val="FFFF00"/>
                </a:solidFill>
              </a:rPr>
              <a:t> </a:t>
            </a:r>
            <a:r>
              <a:rPr lang="en" sz="2200" i="1">
                <a:solidFill>
                  <a:schemeClr val="dk1"/>
                </a:solidFill>
              </a:rPr>
              <a:t>“For the priesthood being changed, </a:t>
            </a:r>
            <a:r>
              <a:rPr lang="en" sz="2200" i="1" u="sng">
                <a:solidFill>
                  <a:schemeClr val="dk1"/>
                </a:solidFill>
              </a:rPr>
              <a:t>of necessity there is also a change of the law</a:t>
            </a:r>
            <a:r>
              <a:rPr lang="en" sz="2200" i="1">
                <a:solidFill>
                  <a:schemeClr val="dk1"/>
                </a:solidFill>
              </a:rPr>
              <a:t>.”  </a:t>
            </a:r>
            <a:r>
              <a:rPr lang="en" sz="2200">
                <a:solidFill>
                  <a:srgbClr val="00FFFF"/>
                </a:solidFill>
              </a:rPr>
              <a:t>Notice the</a:t>
            </a:r>
            <a:r>
              <a:rPr lang="en" sz="2200">
                <a:solidFill>
                  <a:schemeClr val="dk1"/>
                </a:solidFill>
              </a:rPr>
              <a:t> </a:t>
            </a:r>
            <a:r>
              <a:rPr lang="en" sz="2200" i="1">
                <a:solidFill>
                  <a:schemeClr val="dk1"/>
                </a:solidFill>
              </a:rPr>
              <a:t>“of necessity”</a:t>
            </a:r>
            <a:r>
              <a:rPr lang="en" sz="2200">
                <a:solidFill>
                  <a:schemeClr val="dk1"/>
                </a:solidFill>
              </a:rPr>
              <a:t> </a:t>
            </a:r>
            <a:r>
              <a:rPr lang="en" sz="2200">
                <a:solidFill>
                  <a:srgbClr val="00FFFF"/>
                </a:solidFill>
              </a:rPr>
              <a:t>part!  </a:t>
            </a:r>
            <a:endParaRPr sz="2200">
              <a:solidFill>
                <a:srgbClr val="00FFFF"/>
              </a:solidFill>
            </a:endParaRPr>
          </a:p>
          <a:p>
            <a:pPr marL="457200" lvl="0" indent="-368300" algn="l" rtl="0">
              <a:spcBef>
                <a:spcPts val="0"/>
              </a:spcBef>
              <a:spcAft>
                <a:spcPts val="0"/>
              </a:spcAft>
              <a:buClr>
                <a:srgbClr val="FFFF00"/>
              </a:buClr>
              <a:buSzPts val="2200"/>
              <a:buChar char="●"/>
            </a:pPr>
            <a:r>
              <a:rPr lang="en" sz="2200" u="sng">
                <a:solidFill>
                  <a:srgbClr val="FFFF00"/>
                </a:solidFill>
              </a:rPr>
              <a:t>Rom.7:1-3</a:t>
            </a:r>
            <a:r>
              <a:rPr lang="en" sz="2200">
                <a:solidFill>
                  <a:srgbClr val="FFFF00"/>
                </a:solidFill>
              </a:rPr>
              <a:t> </a:t>
            </a:r>
            <a:r>
              <a:rPr lang="en" sz="2200" i="1">
                <a:solidFill>
                  <a:schemeClr val="dk1"/>
                </a:solidFill>
              </a:rPr>
              <a:t>“Or do you not know, brethren (</a:t>
            </a:r>
            <a:r>
              <a:rPr lang="en" sz="2200" i="1" u="sng">
                <a:solidFill>
                  <a:schemeClr val="dk1"/>
                </a:solidFill>
              </a:rPr>
              <a:t>for I speak to those who know the law</a:t>
            </a:r>
            <a:r>
              <a:rPr lang="en" sz="2200" i="1">
                <a:solidFill>
                  <a:schemeClr val="dk1"/>
                </a:solidFill>
              </a:rPr>
              <a:t>), that the law has dominion over a man </a:t>
            </a:r>
            <a:r>
              <a:rPr lang="en" sz="2200" i="1" u="sng">
                <a:solidFill>
                  <a:schemeClr val="dk1"/>
                </a:solidFill>
              </a:rPr>
              <a:t>as long as he lives</a:t>
            </a:r>
            <a:r>
              <a:rPr lang="en" sz="2200" i="1">
                <a:solidFill>
                  <a:schemeClr val="dk1"/>
                </a:solidFill>
              </a:rPr>
              <a:t>? 2 For the woman who has a husband is bound by the law to her husband as long as he lives. </a:t>
            </a:r>
            <a:r>
              <a:rPr lang="en" sz="2200" i="1" u="sng">
                <a:solidFill>
                  <a:schemeClr val="dk1"/>
                </a:solidFill>
              </a:rPr>
              <a:t>But if the husband dies, she is released from the law of her husband</a:t>
            </a:r>
            <a:r>
              <a:rPr lang="en" sz="2200" i="1">
                <a:solidFill>
                  <a:schemeClr val="dk1"/>
                </a:solidFill>
              </a:rPr>
              <a:t>. 3 So then if, while her husband lives, she marries another man, she will be called an adulteress; </a:t>
            </a:r>
            <a:r>
              <a:rPr lang="en" sz="2200" i="1" u="sng">
                <a:solidFill>
                  <a:schemeClr val="dk1"/>
                </a:solidFill>
              </a:rPr>
              <a:t>but if her husband dies, she is free from that law, so that she is no adulteress</a:t>
            </a:r>
            <a:r>
              <a:rPr lang="en" sz="2200" i="1">
                <a:solidFill>
                  <a:schemeClr val="dk1"/>
                </a:solidFill>
              </a:rPr>
              <a:t>, though she has married another man.”  </a:t>
            </a:r>
            <a:r>
              <a:rPr lang="en" sz="2200">
                <a:solidFill>
                  <a:srgbClr val="00FFFF"/>
                </a:solidFill>
              </a:rPr>
              <a:t>What is Paul’s point here?</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ADULTERY AGAINST JESUS!</a:t>
            </a:r>
            <a:endParaRPr sz="5000" b="1">
              <a:solidFill>
                <a:srgbClr val="00FFFF"/>
              </a:solidFill>
            </a:endParaRPr>
          </a:p>
        </p:txBody>
      </p:sp>
      <p:sp>
        <p:nvSpPr>
          <p:cNvPr id="127" name="Google Shape;127;p25"/>
          <p:cNvSpPr txBox="1">
            <a:spLocks noGrp="1"/>
          </p:cNvSpPr>
          <p:nvPr>
            <p:ph type="subTitle" idx="1"/>
          </p:nvPr>
        </p:nvSpPr>
        <p:spPr>
          <a:xfrm>
            <a:off x="-201072" y="359350"/>
            <a:ext cx="9446722" cy="4784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u="sng" dirty="0">
                <a:solidFill>
                  <a:srgbClr val="FFFF00"/>
                </a:solidFill>
              </a:rPr>
              <a:t>Rom.7:4-6</a:t>
            </a:r>
            <a:r>
              <a:rPr lang="en" sz="2200" dirty="0">
                <a:solidFill>
                  <a:srgbClr val="00FFFF"/>
                </a:solidFill>
              </a:rPr>
              <a:t> </a:t>
            </a:r>
            <a:r>
              <a:rPr lang="en" sz="2200" i="1" dirty="0">
                <a:solidFill>
                  <a:schemeClr val="dk1"/>
                </a:solidFill>
              </a:rPr>
              <a:t>“Therefore, my brethren, </a:t>
            </a:r>
            <a:r>
              <a:rPr lang="en" sz="2200" i="1" u="sng" dirty="0">
                <a:solidFill>
                  <a:schemeClr val="dk1"/>
                </a:solidFill>
              </a:rPr>
              <a:t>you also have become dead to the law through the body of Christ, that you may be married to another - to Him who was raised from the dead</a:t>
            </a:r>
            <a:r>
              <a:rPr lang="en" sz="2200" i="1" dirty="0">
                <a:solidFill>
                  <a:schemeClr val="dk1"/>
                </a:solidFill>
              </a:rPr>
              <a:t>, that we should bear fruit to God. 5 For when we were in the flesh, the sinful passions which were aroused by the law were at work in our members to bear fruit to death. 6 But now </a:t>
            </a:r>
            <a:r>
              <a:rPr lang="en" sz="2200" i="1" u="sng" dirty="0">
                <a:solidFill>
                  <a:schemeClr val="dk1"/>
                </a:solidFill>
              </a:rPr>
              <a:t>we have been delivered from the law, having died to what we were held by</a:t>
            </a:r>
            <a:r>
              <a:rPr lang="en" sz="2200" i="1" dirty="0">
                <a:solidFill>
                  <a:schemeClr val="dk1"/>
                </a:solidFill>
              </a:rPr>
              <a:t>, so that we should serve in the newness of the Spirit </a:t>
            </a:r>
            <a:r>
              <a:rPr lang="en" sz="2200" i="1" u="sng" dirty="0">
                <a:solidFill>
                  <a:schemeClr val="dk1"/>
                </a:solidFill>
              </a:rPr>
              <a:t>and not in the oldness of the letter</a:t>
            </a:r>
            <a:r>
              <a:rPr lang="en" sz="2200" i="1" dirty="0">
                <a:solidFill>
                  <a:schemeClr val="dk1"/>
                </a:solidFill>
              </a:rPr>
              <a:t>.”  </a:t>
            </a:r>
            <a:r>
              <a:rPr lang="en" sz="2200" dirty="0">
                <a:solidFill>
                  <a:srgbClr val="00FFFF"/>
                </a:solidFill>
              </a:rPr>
              <a:t>The church is the bride OF CHRIST!</a:t>
            </a:r>
            <a:endParaRPr sz="2200" dirty="0">
              <a:solidFill>
                <a:srgbClr val="00FFFF"/>
              </a:solidFill>
            </a:endParaRPr>
          </a:p>
          <a:p>
            <a:pPr marL="457200" lvl="0" indent="-368300" algn="l" rtl="0">
              <a:spcBef>
                <a:spcPts val="0"/>
              </a:spcBef>
              <a:spcAft>
                <a:spcPts val="0"/>
              </a:spcAft>
              <a:buClr>
                <a:srgbClr val="FFFF00"/>
              </a:buClr>
              <a:buSzPts val="2200"/>
              <a:buChar char="●"/>
            </a:pPr>
            <a:r>
              <a:rPr lang="en" sz="2200" dirty="0">
                <a:solidFill>
                  <a:srgbClr val="FFFF00"/>
                </a:solidFill>
              </a:rPr>
              <a:t>Do we grasp the seriousness of what Paul is teaching here?!</a:t>
            </a:r>
            <a:endParaRPr sz="2200" dirty="0">
              <a:solidFill>
                <a:srgbClr val="FFFF00"/>
              </a:solidFill>
            </a:endParaRPr>
          </a:p>
          <a:p>
            <a:pPr marL="457200" lvl="0" indent="-368300" algn="l" rtl="0">
              <a:spcBef>
                <a:spcPts val="0"/>
              </a:spcBef>
              <a:spcAft>
                <a:spcPts val="0"/>
              </a:spcAft>
              <a:buClr>
                <a:srgbClr val="00FFFF"/>
              </a:buClr>
              <a:buSzPts val="2200"/>
              <a:buChar char="●"/>
            </a:pPr>
            <a:r>
              <a:rPr lang="en" sz="2200" dirty="0">
                <a:solidFill>
                  <a:srgbClr val="00FFFF"/>
                </a:solidFill>
              </a:rPr>
              <a:t>The Israelites of old, according to the Holy Spirit, were “married” to the Law of Moses.  But that Law, their first “husband”, DIED!</a:t>
            </a:r>
            <a:endParaRPr sz="2200" dirty="0">
              <a:solidFill>
                <a:srgbClr val="00FFFF"/>
              </a:solidFill>
            </a:endParaRPr>
          </a:p>
          <a:p>
            <a:pPr marL="457200" lvl="0" indent="-368300" algn="l" rtl="0">
              <a:spcBef>
                <a:spcPts val="0"/>
              </a:spcBef>
              <a:spcAft>
                <a:spcPts val="0"/>
              </a:spcAft>
              <a:buClr>
                <a:srgbClr val="FFFF00"/>
              </a:buClr>
              <a:buSzPts val="2200"/>
              <a:buChar char="●"/>
            </a:pPr>
            <a:r>
              <a:rPr lang="en" sz="2200" dirty="0">
                <a:solidFill>
                  <a:srgbClr val="FFFF00"/>
                </a:solidFill>
              </a:rPr>
              <a:t>The problem of Christians still trying to follow the Law of Moses is that, according to God, they are committing ADULTERY against Him, by trying to be married to two husbands at the same time!  This is serious!</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SO MUCH BETTER NOW!</a:t>
            </a:r>
            <a:endParaRPr sz="5000" b="1">
              <a:solidFill>
                <a:srgbClr val="00FFFF"/>
              </a:solidFill>
            </a:endParaRPr>
          </a:p>
        </p:txBody>
      </p:sp>
      <p:sp>
        <p:nvSpPr>
          <p:cNvPr id="133" name="Google Shape;133;p26"/>
          <p:cNvSpPr txBox="1">
            <a:spLocks noGrp="1"/>
          </p:cNvSpPr>
          <p:nvPr>
            <p:ph type="subTitle" idx="1"/>
          </p:nvPr>
        </p:nvSpPr>
        <p:spPr>
          <a:xfrm>
            <a:off x="-164450" y="359350"/>
            <a:ext cx="9382500" cy="4784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a:solidFill>
                  <a:srgbClr val="FFFF00"/>
                </a:solidFill>
              </a:rPr>
              <a:t>Jer.31:31-34</a:t>
            </a:r>
            <a:r>
              <a:rPr lang="en" sz="2000">
                <a:solidFill>
                  <a:srgbClr val="FFFF00"/>
                </a:solidFill>
              </a:rPr>
              <a:t> </a:t>
            </a:r>
            <a:r>
              <a:rPr lang="en" sz="2000" i="1">
                <a:solidFill>
                  <a:schemeClr val="dk1"/>
                </a:solidFill>
              </a:rPr>
              <a:t>“Behold, </a:t>
            </a:r>
            <a:r>
              <a:rPr lang="en" sz="2000" i="1" u="sng">
                <a:solidFill>
                  <a:schemeClr val="dk1"/>
                </a:solidFill>
              </a:rPr>
              <a:t>the days are coming, says the Lord, when I will make a new covenant</a:t>
            </a:r>
            <a:r>
              <a:rPr lang="en" sz="2000" i="1">
                <a:solidFill>
                  <a:schemeClr val="dk1"/>
                </a:solidFill>
              </a:rPr>
              <a:t> with the house of Israel and with the house of Judah - 32 </a:t>
            </a:r>
            <a:r>
              <a:rPr lang="en" sz="2000" i="1" u="sng">
                <a:solidFill>
                  <a:schemeClr val="dk1"/>
                </a:solidFill>
              </a:rPr>
              <a:t>not according to the covenant that I made with their fathers in the day that I took them by the hand to lead them out of the land of Egypt</a:t>
            </a:r>
            <a:r>
              <a:rPr lang="en" sz="2000" i="1">
                <a:solidFill>
                  <a:schemeClr val="dk1"/>
                </a:solidFill>
              </a:rPr>
              <a:t>, My covenant which they broke, though I was a husband to them, says the Lord. 33 But this is the covenant that I will make with the house of Israel after those days, says the Lord: </a:t>
            </a:r>
            <a:r>
              <a:rPr lang="en" sz="2000" i="1" u="sng">
                <a:solidFill>
                  <a:schemeClr val="dk1"/>
                </a:solidFill>
              </a:rPr>
              <a:t>I will put My law in their minds, and write it on their hearts</a:t>
            </a:r>
            <a:r>
              <a:rPr lang="en" sz="2000" i="1">
                <a:solidFill>
                  <a:schemeClr val="dk1"/>
                </a:solidFill>
              </a:rPr>
              <a:t>; and I will be their God, and they shall be My people. 34 No more shall every man teach his neighbor, and every man his brother, saying, ‘Know the Lord,’ for they all shall know Me, from the least of them to the greatest of them, says the Lord. </a:t>
            </a:r>
            <a:r>
              <a:rPr lang="en" sz="2000" i="1" u="sng">
                <a:solidFill>
                  <a:srgbClr val="FFFF00"/>
                </a:solidFill>
              </a:rPr>
              <a:t>For I will forgive their iniquity, and their sin I will remember no more</a:t>
            </a:r>
            <a:r>
              <a:rPr lang="en" sz="2000" i="1">
                <a:solidFill>
                  <a:srgbClr val="FFFF00"/>
                </a:solidFill>
              </a:rPr>
              <a:t>.”</a:t>
            </a:r>
            <a:endParaRPr sz="2000" i="1">
              <a:solidFill>
                <a:srgbClr val="FFFF00"/>
              </a:solidFill>
            </a:endParaRPr>
          </a:p>
          <a:p>
            <a:pPr marL="457200" lvl="0" indent="-361950" algn="l" rtl="0">
              <a:spcBef>
                <a:spcPts val="0"/>
              </a:spcBef>
              <a:spcAft>
                <a:spcPts val="0"/>
              </a:spcAft>
              <a:buClr>
                <a:srgbClr val="00FFFF"/>
              </a:buClr>
              <a:buSzPts val="2100"/>
              <a:buChar char="●"/>
            </a:pPr>
            <a:r>
              <a:rPr lang="en" sz="2100">
                <a:solidFill>
                  <a:srgbClr val="00FFFF"/>
                </a:solidFill>
              </a:rPr>
              <a:t>Acts chapter 15, the letters of Romans, Galatians and Hebrews are ALL about Christians, Jews and Gentiles alike, who thought that they needed to keep portions of the Law of Moses to be pleasing to God.  How sad is it that today, 2000 years later, we are STILL having </a:t>
            </a:r>
            <a:r>
              <a:rPr lang="en" sz="2100" u="sng">
                <a:solidFill>
                  <a:srgbClr val="00FFFF"/>
                </a:solidFill>
              </a:rPr>
              <a:t>the same debate</a:t>
            </a:r>
            <a:r>
              <a:rPr lang="en" sz="2100">
                <a:solidFill>
                  <a:srgbClr val="00FFFF"/>
                </a:solidFill>
              </a:rPr>
              <a:t>?!</a:t>
            </a:r>
            <a:r>
              <a:rPr lang="en" sz="2100">
                <a:solidFill>
                  <a:schemeClr val="dk1"/>
                </a:solidFill>
              </a:rPr>
              <a:t>  </a:t>
            </a:r>
            <a:endParaRPr sz="21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63950" y="0"/>
            <a:ext cx="92079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REVIEW AND PREVIEW</a:t>
            </a:r>
            <a:endParaRPr sz="5000" b="1">
              <a:solidFill>
                <a:srgbClr val="00FFFF"/>
              </a:solidFill>
            </a:endParaRPr>
          </a:p>
        </p:txBody>
      </p:sp>
      <p:sp>
        <p:nvSpPr>
          <p:cNvPr id="61" name="Google Shape;61;p14"/>
          <p:cNvSpPr txBox="1">
            <a:spLocks noGrp="1"/>
          </p:cNvSpPr>
          <p:nvPr>
            <p:ph type="subTitle" idx="1"/>
          </p:nvPr>
        </p:nvSpPr>
        <p:spPr>
          <a:xfrm>
            <a:off x="-63950" y="368475"/>
            <a:ext cx="9309600" cy="4775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In Lesson One we observed how many denominational churches today are trying to “blend” the old covenant, the Law of Moses, with the new covenant in Jesus’ blood, the Law of Christ.  This is wrong!</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We examined DOZENS of scriptures teaching that the Law of Moses was for a SPECIFIC PEOPLE, the descendants of Jacob, the Israelites, the Jews.  It was NEVER intended to be for all people on the earth.</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We also examined DOZENS of scriptures teaching that the Law of Moses was for a SPECIFIC TIME PERIOD, from the covenant’s beginning at Mt. Sinai until Jesus’ death on the cross.</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This lesson focuses on three other points about the Law of Moses.</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It was </a:t>
            </a:r>
            <a:r>
              <a:rPr lang="en" sz="2200" b="1">
                <a:solidFill>
                  <a:schemeClr val="dk1"/>
                </a:solidFill>
              </a:rPr>
              <a:t>INFERIOR</a:t>
            </a:r>
            <a:r>
              <a:rPr lang="en" sz="2200">
                <a:solidFill>
                  <a:schemeClr val="dk1"/>
                </a:solidFill>
              </a:rPr>
              <a:t> to the new covenant that was coming.</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It was </a:t>
            </a:r>
            <a:r>
              <a:rPr lang="en" sz="2200" b="1">
                <a:solidFill>
                  <a:srgbClr val="00FFFF"/>
                </a:solidFill>
              </a:rPr>
              <a:t>FULFILLED</a:t>
            </a:r>
            <a:r>
              <a:rPr lang="en" sz="2200">
                <a:solidFill>
                  <a:srgbClr val="00FFFF"/>
                </a:solidFill>
              </a:rPr>
              <a:t> in and by our Savior, the Lord Jesus Christ.</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That Old Covenant has been </a:t>
            </a:r>
            <a:r>
              <a:rPr lang="en" sz="2200" b="1">
                <a:solidFill>
                  <a:srgbClr val="FFFF00"/>
                </a:solidFill>
              </a:rPr>
              <a:t>REMOVED</a:t>
            </a:r>
            <a:r>
              <a:rPr lang="en" sz="2200">
                <a:solidFill>
                  <a:srgbClr val="FFFF00"/>
                </a:solidFill>
              </a:rPr>
              <a:t> by God and </a:t>
            </a:r>
            <a:r>
              <a:rPr lang="en" sz="2200" b="1">
                <a:solidFill>
                  <a:srgbClr val="FFFF00"/>
                </a:solidFill>
              </a:rPr>
              <a:t>REPLACED</a:t>
            </a:r>
            <a:r>
              <a:rPr lang="en" sz="2200">
                <a:solidFill>
                  <a:srgbClr val="FFFF00"/>
                </a:solidFill>
              </a:rPr>
              <a:t>.</a:t>
            </a:r>
            <a:endParaRPr sz="2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63950" y="0"/>
            <a:ext cx="9207900" cy="55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THAT LAW WAS INFERIOR</a:t>
            </a:r>
            <a:endParaRPr sz="5000" b="1">
              <a:solidFill>
                <a:srgbClr val="00FFFF"/>
              </a:solidFill>
            </a:endParaRPr>
          </a:p>
        </p:txBody>
      </p:sp>
      <p:sp>
        <p:nvSpPr>
          <p:cNvPr id="67" name="Google Shape;67;p15"/>
          <p:cNvSpPr txBox="1">
            <a:spLocks noGrp="1"/>
          </p:cNvSpPr>
          <p:nvPr>
            <p:ph type="subTitle" idx="1"/>
          </p:nvPr>
        </p:nvSpPr>
        <p:spPr>
          <a:xfrm>
            <a:off x="-127900" y="551100"/>
            <a:ext cx="9373500" cy="45921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FFFF00"/>
              </a:buClr>
              <a:buSzPts val="2400"/>
              <a:buChar char="●"/>
            </a:pPr>
            <a:r>
              <a:rPr lang="en" sz="2400">
                <a:solidFill>
                  <a:srgbClr val="FFFF00"/>
                </a:solidFill>
              </a:rPr>
              <a:t>Note that when we say “inferior”, we are talking about in comparison to the New Covenant, salvation in Jesus Christ.</a:t>
            </a:r>
            <a:endParaRPr sz="2400">
              <a:solidFill>
                <a:srgbClr val="FFFF00"/>
              </a:solidFill>
            </a:endParaRPr>
          </a:p>
          <a:p>
            <a:pPr marL="457200" lvl="0" indent="-381000" algn="l" rtl="0">
              <a:spcBef>
                <a:spcPts val="0"/>
              </a:spcBef>
              <a:spcAft>
                <a:spcPts val="0"/>
              </a:spcAft>
              <a:buClr>
                <a:schemeClr val="dk1"/>
              </a:buClr>
              <a:buSzPts val="2400"/>
              <a:buChar char="●"/>
            </a:pPr>
            <a:r>
              <a:rPr lang="en" sz="2400">
                <a:solidFill>
                  <a:schemeClr val="dk1"/>
                </a:solidFill>
              </a:rPr>
              <a:t>I admit that it took me a long time to come to grips with the idea that our perfect God DELIBERATELY gave His people a covenant that was less than fully sufficient.  But in doing so He was preparing them for something far better.</a:t>
            </a:r>
            <a:endParaRPr sz="2400">
              <a:solidFill>
                <a:schemeClr val="dk1"/>
              </a:solidFill>
            </a:endParaRPr>
          </a:p>
          <a:p>
            <a:pPr marL="457200" lvl="0" indent="-381000" algn="l" rtl="0">
              <a:spcBef>
                <a:spcPts val="0"/>
              </a:spcBef>
              <a:spcAft>
                <a:spcPts val="0"/>
              </a:spcAft>
              <a:buClr>
                <a:srgbClr val="00FFFF"/>
              </a:buClr>
              <a:buSzPts val="2400"/>
              <a:buChar char="●"/>
            </a:pPr>
            <a:r>
              <a:rPr lang="en" sz="2400">
                <a:solidFill>
                  <a:srgbClr val="00FFFF"/>
                </a:solidFill>
              </a:rPr>
              <a:t>Indeed, some will find it almost blasphemous when I say that the first covenant, at Mt. Sinai was</a:t>
            </a:r>
            <a:r>
              <a:rPr lang="en" sz="2400">
                <a:solidFill>
                  <a:srgbClr val="FFFF00"/>
                </a:solidFill>
              </a:rPr>
              <a:t> </a:t>
            </a:r>
            <a:r>
              <a:rPr lang="en" sz="2400" i="1">
                <a:solidFill>
                  <a:schemeClr val="dk1"/>
                </a:solidFill>
              </a:rPr>
              <a:t>“against”</a:t>
            </a:r>
            <a:r>
              <a:rPr lang="en" sz="2400">
                <a:solidFill>
                  <a:srgbClr val="00FFFF"/>
                </a:solidFill>
              </a:rPr>
              <a:t> His people, put His people</a:t>
            </a:r>
            <a:r>
              <a:rPr lang="en" sz="2400">
                <a:solidFill>
                  <a:srgbClr val="FFFF00"/>
                </a:solidFill>
              </a:rPr>
              <a:t> </a:t>
            </a:r>
            <a:r>
              <a:rPr lang="en" sz="2400" i="1">
                <a:solidFill>
                  <a:schemeClr val="dk1"/>
                </a:solidFill>
              </a:rPr>
              <a:t>“under a curse”</a:t>
            </a:r>
            <a:r>
              <a:rPr lang="en" sz="2400">
                <a:solidFill>
                  <a:srgbClr val="00FFFF"/>
                </a:solidFill>
              </a:rPr>
              <a:t>, put</a:t>
            </a:r>
            <a:r>
              <a:rPr lang="en" sz="2400">
                <a:solidFill>
                  <a:srgbClr val="FFFF00"/>
                </a:solidFill>
              </a:rPr>
              <a:t> </a:t>
            </a:r>
            <a:r>
              <a:rPr lang="en" sz="2400" i="1">
                <a:solidFill>
                  <a:schemeClr val="dk1"/>
                </a:solidFill>
              </a:rPr>
              <a:t>“a yoke of bondage”</a:t>
            </a:r>
            <a:r>
              <a:rPr lang="en" sz="2400" i="1">
                <a:solidFill>
                  <a:srgbClr val="00FFFF"/>
                </a:solidFill>
              </a:rPr>
              <a:t> </a:t>
            </a:r>
            <a:r>
              <a:rPr lang="en" sz="2400">
                <a:solidFill>
                  <a:srgbClr val="00FFFF"/>
                </a:solidFill>
              </a:rPr>
              <a:t>on them, was NOT </a:t>
            </a:r>
            <a:r>
              <a:rPr lang="en" sz="2400" i="1">
                <a:solidFill>
                  <a:schemeClr val="dk1"/>
                </a:solidFill>
              </a:rPr>
              <a:t>“faultless”</a:t>
            </a:r>
            <a:r>
              <a:rPr lang="en" sz="2400">
                <a:solidFill>
                  <a:srgbClr val="00FFFF"/>
                </a:solidFill>
              </a:rPr>
              <a:t>, was at</a:t>
            </a:r>
            <a:r>
              <a:rPr lang="en" sz="2400">
                <a:solidFill>
                  <a:srgbClr val="FFFF00"/>
                </a:solidFill>
              </a:rPr>
              <a:t> </a:t>
            </a:r>
            <a:r>
              <a:rPr lang="en" sz="2400">
                <a:solidFill>
                  <a:schemeClr val="dk1"/>
                </a:solidFill>
              </a:rPr>
              <a:t>“</a:t>
            </a:r>
            <a:r>
              <a:rPr lang="en" sz="2400" i="1">
                <a:solidFill>
                  <a:schemeClr val="dk1"/>
                </a:solidFill>
              </a:rPr>
              <a:t>enmity”</a:t>
            </a:r>
            <a:r>
              <a:rPr lang="en" sz="2400">
                <a:solidFill>
                  <a:srgbClr val="00FFFF"/>
                </a:solidFill>
              </a:rPr>
              <a:t> with His people, was </a:t>
            </a:r>
            <a:r>
              <a:rPr lang="en" sz="2400" i="1">
                <a:solidFill>
                  <a:schemeClr val="dk1"/>
                </a:solidFill>
              </a:rPr>
              <a:t>“weak”</a:t>
            </a:r>
            <a:r>
              <a:rPr lang="en" sz="2400" i="1">
                <a:solidFill>
                  <a:srgbClr val="00FFFF"/>
                </a:solidFill>
              </a:rPr>
              <a:t>,</a:t>
            </a:r>
            <a:r>
              <a:rPr lang="en" sz="2400">
                <a:solidFill>
                  <a:srgbClr val="00FFFF"/>
                </a:solidFill>
              </a:rPr>
              <a:t> was</a:t>
            </a:r>
            <a:r>
              <a:rPr lang="en" sz="2400">
                <a:solidFill>
                  <a:srgbClr val="FFFF00"/>
                </a:solidFill>
              </a:rPr>
              <a:t> </a:t>
            </a:r>
            <a:r>
              <a:rPr lang="en" sz="2400" i="1">
                <a:solidFill>
                  <a:schemeClr val="dk1"/>
                </a:solidFill>
              </a:rPr>
              <a:t>“unprofitable”</a:t>
            </a:r>
            <a:r>
              <a:rPr lang="en" sz="2400">
                <a:solidFill>
                  <a:srgbClr val="00FFFF"/>
                </a:solidFill>
              </a:rPr>
              <a:t>, and was merely a Law </a:t>
            </a:r>
            <a:r>
              <a:rPr lang="en" sz="2400" i="1">
                <a:solidFill>
                  <a:schemeClr val="dk1"/>
                </a:solidFill>
              </a:rPr>
              <a:t>“of sin and death.”</a:t>
            </a:r>
            <a:endParaRPr sz="2400">
              <a:solidFill>
                <a:schemeClr val="dk1"/>
              </a:solidFill>
            </a:endParaRPr>
          </a:p>
          <a:p>
            <a:pPr marL="457200" lvl="0" indent="-381000" algn="l" rtl="0">
              <a:spcBef>
                <a:spcPts val="0"/>
              </a:spcBef>
              <a:spcAft>
                <a:spcPts val="0"/>
              </a:spcAft>
              <a:buClr>
                <a:srgbClr val="FFFF00"/>
              </a:buClr>
              <a:buSzPts val="2400"/>
              <a:buChar char="●"/>
            </a:pPr>
            <a:r>
              <a:rPr lang="en" sz="2400">
                <a:solidFill>
                  <a:srgbClr val="FFFF00"/>
                </a:solidFill>
              </a:rPr>
              <a:t>And yet, dear listener, those are </a:t>
            </a:r>
            <a:r>
              <a:rPr lang="en" sz="2400" u="sng">
                <a:solidFill>
                  <a:srgbClr val="FFFF00"/>
                </a:solidFill>
              </a:rPr>
              <a:t>not</a:t>
            </a:r>
            <a:r>
              <a:rPr lang="en" sz="2400">
                <a:solidFill>
                  <a:srgbClr val="FFFF00"/>
                </a:solidFill>
              </a:rPr>
              <a:t> my words.  They are God’s!</a:t>
            </a:r>
            <a:endParaRPr sz="24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63950" y="0"/>
            <a:ext cx="92079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READ IT FOR YOURSELF!</a:t>
            </a:r>
            <a:endParaRPr sz="5000" b="1">
              <a:solidFill>
                <a:srgbClr val="00FFFF"/>
              </a:solidFill>
            </a:endParaRPr>
          </a:p>
        </p:txBody>
      </p:sp>
      <p:sp>
        <p:nvSpPr>
          <p:cNvPr id="73" name="Google Shape;73;p16"/>
          <p:cNvSpPr txBox="1">
            <a:spLocks noGrp="1"/>
          </p:cNvSpPr>
          <p:nvPr>
            <p:ph type="subTitle" idx="1"/>
          </p:nvPr>
        </p:nvSpPr>
        <p:spPr>
          <a:xfrm>
            <a:off x="-164450" y="350200"/>
            <a:ext cx="93825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00FFFF"/>
              </a:buClr>
              <a:buSzPts val="2200"/>
              <a:buChar char="●"/>
            </a:pPr>
            <a:r>
              <a:rPr lang="en" sz="2200">
                <a:solidFill>
                  <a:srgbClr val="00FFFF"/>
                </a:solidFill>
              </a:rPr>
              <a:t>Contrary to and against them.  </a:t>
            </a:r>
            <a:r>
              <a:rPr lang="en" sz="2200" u="sng">
                <a:solidFill>
                  <a:srgbClr val="FFFF00"/>
                </a:solidFill>
              </a:rPr>
              <a:t>Col.2:14</a:t>
            </a:r>
            <a:r>
              <a:rPr lang="en" sz="2200">
                <a:solidFill>
                  <a:srgbClr val="00FFFF"/>
                </a:solidFill>
              </a:rPr>
              <a:t> </a:t>
            </a:r>
            <a:r>
              <a:rPr lang="en" sz="2200" i="1">
                <a:solidFill>
                  <a:schemeClr val="dk1"/>
                </a:solidFill>
              </a:rPr>
              <a:t>“having wiped out the handwriting of requirements </a:t>
            </a:r>
            <a:r>
              <a:rPr lang="en" sz="2200" i="1" u="sng">
                <a:solidFill>
                  <a:schemeClr val="dk1"/>
                </a:solidFill>
              </a:rPr>
              <a:t>that was against us</a:t>
            </a:r>
            <a:r>
              <a:rPr lang="en" sz="2200" i="1">
                <a:solidFill>
                  <a:schemeClr val="dk1"/>
                </a:solidFill>
              </a:rPr>
              <a:t>, which was </a:t>
            </a:r>
            <a:r>
              <a:rPr lang="en" sz="2200" i="1" u="sng">
                <a:solidFill>
                  <a:schemeClr val="dk1"/>
                </a:solidFill>
              </a:rPr>
              <a:t>contrary to us</a:t>
            </a:r>
            <a:r>
              <a:rPr lang="en" sz="2200" i="1">
                <a:solidFill>
                  <a:schemeClr val="dk1"/>
                </a:solidFill>
              </a:rPr>
              <a:t>. And He has taken it out of the way, having nailed it to the cross.”</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Under a curse.  </a:t>
            </a:r>
            <a:r>
              <a:rPr lang="en" sz="2200" u="sng">
                <a:solidFill>
                  <a:srgbClr val="FFFF00"/>
                </a:solidFill>
              </a:rPr>
              <a:t>Gal.3:10,13</a:t>
            </a:r>
            <a:r>
              <a:rPr lang="en" sz="2200">
                <a:solidFill>
                  <a:srgbClr val="00FFFF"/>
                </a:solidFill>
              </a:rPr>
              <a:t> </a:t>
            </a:r>
            <a:r>
              <a:rPr lang="en" sz="2200" i="1">
                <a:solidFill>
                  <a:schemeClr val="dk1"/>
                </a:solidFill>
              </a:rPr>
              <a:t>“For as many as are of the works of the law </a:t>
            </a:r>
            <a:r>
              <a:rPr lang="en" sz="2200" i="1" u="sng">
                <a:solidFill>
                  <a:schemeClr val="dk1"/>
                </a:solidFill>
              </a:rPr>
              <a:t>are under the curse</a:t>
            </a:r>
            <a:r>
              <a:rPr lang="en" sz="2200" i="1">
                <a:solidFill>
                  <a:schemeClr val="dk1"/>
                </a:solidFill>
              </a:rPr>
              <a:t>; for it is written, “</a:t>
            </a:r>
            <a:r>
              <a:rPr lang="en" sz="2200" i="1" u="sng">
                <a:solidFill>
                  <a:schemeClr val="dk1"/>
                </a:solidFill>
              </a:rPr>
              <a:t>Cursed is everyone who does not continue in all things which are written in the book of the law</a:t>
            </a:r>
            <a:r>
              <a:rPr lang="en" sz="2200" i="1">
                <a:solidFill>
                  <a:schemeClr val="dk1"/>
                </a:solidFill>
              </a:rPr>
              <a:t>, to do them.”...13 </a:t>
            </a:r>
            <a:r>
              <a:rPr lang="en" sz="2200" i="1" u="sng">
                <a:solidFill>
                  <a:schemeClr val="dk1"/>
                </a:solidFill>
              </a:rPr>
              <a:t>Christ has redeemed us from the curse of the law</a:t>
            </a:r>
            <a:r>
              <a:rPr lang="en" sz="2200" i="1">
                <a:solidFill>
                  <a:schemeClr val="dk1"/>
                </a:solidFill>
              </a:rPr>
              <a:t>, having become a curse for us (for it is written, “Cursed is everyone who hangs on a tree”),”</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A yoke on their necks.  </a:t>
            </a:r>
            <a:r>
              <a:rPr lang="en" sz="2200" u="sng">
                <a:solidFill>
                  <a:srgbClr val="FFFF00"/>
                </a:solidFill>
              </a:rPr>
              <a:t>Gal.5:1</a:t>
            </a:r>
            <a:r>
              <a:rPr lang="en" sz="2200">
                <a:solidFill>
                  <a:srgbClr val="00FFFF"/>
                </a:solidFill>
              </a:rPr>
              <a:t> </a:t>
            </a:r>
            <a:r>
              <a:rPr lang="en" sz="2200" i="1">
                <a:solidFill>
                  <a:schemeClr val="dk1"/>
                </a:solidFill>
              </a:rPr>
              <a:t>“Stand fast therefore in the liberty by which Christ has made us free, and </a:t>
            </a:r>
            <a:r>
              <a:rPr lang="en" sz="2200" i="1" u="sng">
                <a:solidFill>
                  <a:schemeClr val="dk1"/>
                </a:solidFill>
              </a:rPr>
              <a:t>do not be entangled again with a yoke of bondage</a:t>
            </a:r>
            <a:r>
              <a:rPr lang="en" sz="2200" i="1">
                <a:solidFill>
                  <a:schemeClr val="dk1"/>
                </a:solidFill>
              </a:rPr>
              <a:t>.”</a:t>
            </a:r>
            <a:r>
              <a:rPr lang="en" sz="2200">
                <a:solidFill>
                  <a:srgbClr val="00FFFF"/>
                </a:solidFill>
              </a:rPr>
              <a:t>  </a:t>
            </a:r>
            <a:r>
              <a:rPr lang="en" sz="2200" u="sng">
                <a:solidFill>
                  <a:srgbClr val="FFFF00"/>
                </a:solidFill>
              </a:rPr>
              <a:t>Acts 15:10</a:t>
            </a:r>
            <a:r>
              <a:rPr lang="en" sz="2200">
                <a:solidFill>
                  <a:srgbClr val="00FFFF"/>
                </a:solidFill>
              </a:rPr>
              <a:t> </a:t>
            </a:r>
            <a:r>
              <a:rPr lang="en" sz="2200" i="1">
                <a:solidFill>
                  <a:schemeClr val="dk1"/>
                </a:solidFill>
              </a:rPr>
              <a:t>“Now therefore, why do you test God by putting </a:t>
            </a:r>
            <a:r>
              <a:rPr lang="en" sz="2200" i="1" u="sng">
                <a:solidFill>
                  <a:schemeClr val="dk1"/>
                </a:solidFill>
              </a:rPr>
              <a:t>a yoke on the neck of the disciples which neither our fathers nor we were able to bear</a:t>
            </a:r>
            <a:r>
              <a:rPr lang="en" sz="2200" i="1">
                <a:solidFill>
                  <a:schemeClr val="dk1"/>
                </a:solidFill>
              </a:rPr>
              <a:t>?”</a:t>
            </a:r>
            <a:endParaRPr sz="22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63950" y="0"/>
            <a:ext cx="92079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READ IT FOR YOURSELF! - 2</a:t>
            </a:r>
            <a:endParaRPr sz="5000" b="1">
              <a:solidFill>
                <a:srgbClr val="00FFFF"/>
              </a:solidFill>
            </a:endParaRPr>
          </a:p>
        </p:txBody>
      </p:sp>
      <p:sp>
        <p:nvSpPr>
          <p:cNvPr id="79" name="Google Shape;79;p17"/>
          <p:cNvSpPr txBox="1">
            <a:spLocks noGrp="1"/>
          </p:cNvSpPr>
          <p:nvPr>
            <p:ph type="subTitle" idx="1"/>
          </p:nvPr>
        </p:nvSpPr>
        <p:spPr>
          <a:xfrm>
            <a:off x="-164450" y="350200"/>
            <a:ext cx="93825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00FFFF"/>
              </a:buClr>
              <a:buSzPts val="2200"/>
              <a:buChar char="●"/>
            </a:pPr>
            <a:r>
              <a:rPr lang="en" sz="2200">
                <a:solidFill>
                  <a:srgbClr val="00FFFF"/>
                </a:solidFill>
              </a:rPr>
              <a:t>The first covenant had its faults, primarily because it relied on the obedience of the people.  </a:t>
            </a:r>
            <a:r>
              <a:rPr lang="en" sz="2200" u="sng">
                <a:solidFill>
                  <a:srgbClr val="FFFF00"/>
                </a:solidFill>
              </a:rPr>
              <a:t>Heb.8:6-8a</a:t>
            </a:r>
            <a:r>
              <a:rPr lang="en" sz="2200">
                <a:solidFill>
                  <a:srgbClr val="00FFFF"/>
                </a:solidFill>
              </a:rPr>
              <a:t> </a:t>
            </a:r>
            <a:r>
              <a:rPr lang="en" sz="2200" i="1">
                <a:solidFill>
                  <a:schemeClr val="dk1"/>
                </a:solidFill>
              </a:rPr>
              <a:t>“But now He has obtained a more excellent ministry, inasmuch as He is also Mediator of </a:t>
            </a:r>
            <a:r>
              <a:rPr lang="en" sz="2200" i="1" u="sng">
                <a:solidFill>
                  <a:schemeClr val="dk1"/>
                </a:solidFill>
              </a:rPr>
              <a:t>a better covenant</a:t>
            </a:r>
            <a:r>
              <a:rPr lang="en" sz="2200" i="1">
                <a:solidFill>
                  <a:schemeClr val="dk1"/>
                </a:solidFill>
              </a:rPr>
              <a:t>, which was established on </a:t>
            </a:r>
            <a:r>
              <a:rPr lang="en" sz="2200" i="1" u="sng">
                <a:solidFill>
                  <a:schemeClr val="dk1"/>
                </a:solidFill>
              </a:rPr>
              <a:t>better promises</a:t>
            </a:r>
            <a:r>
              <a:rPr lang="en" sz="2200" i="1">
                <a:solidFill>
                  <a:schemeClr val="dk1"/>
                </a:solidFill>
              </a:rPr>
              <a:t>. 7 For </a:t>
            </a:r>
            <a:r>
              <a:rPr lang="en" sz="2200" i="1" u="sng">
                <a:solidFill>
                  <a:schemeClr val="dk1"/>
                </a:solidFill>
              </a:rPr>
              <a:t>if that first covenant had been faultless</a:t>
            </a:r>
            <a:r>
              <a:rPr lang="en" sz="2200" i="1">
                <a:solidFill>
                  <a:schemeClr val="dk1"/>
                </a:solidFill>
              </a:rPr>
              <a:t>, then no place would have been sought for a second. 8 Because </a:t>
            </a:r>
            <a:r>
              <a:rPr lang="en" sz="2200" i="1" u="sng">
                <a:solidFill>
                  <a:schemeClr val="dk1"/>
                </a:solidFill>
              </a:rPr>
              <a:t>finding fault with THEM</a:t>
            </a:r>
            <a:r>
              <a:rPr lang="en" sz="2200" i="1">
                <a:solidFill>
                  <a:schemeClr val="dk1"/>
                </a:solidFill>
              </a:rPr>
              <a:t>, He says: ...”</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The Law of Moses created </a:t>
            </a:r>
            <a:r>
              <a:rPr lang="en" sz="2200" i="1">
                <a:solidFill>
                  <a:schemeClr val="dk1"/>
                </a:solidFill>
              </a:rPr>
              <a:t>“enmity”</a:t>
            </a:r>
            <a:r>
              <a:rPr lang="en" sz="2200">
                <a:solidFill>
                  <a:srgbClr val="00FFFF"/>
                </a:solidFill>
              </a:rPr>
              <a:t> (hostility, animosity), between God and His sinful people, AND between Israel and Gentiles. </a:t>
            </a:r>
            <a:r>
              <a:rPr lang="en" sz="2200" u="sng">
                <a:solidFill>
                  <a:srgbClr val="FFFF00"/>
                </a:solidFill>
              </a:rPr>
              <a:t>Eph.2:14-16</a:t>
            </a:r>
            <a:r>
              <a:rPr lang="en" sz="2200">
                <a:solidFill>
                  <a:srgbClr val="00FFFF"/>
                </a:solidFill>
              </a:rPr>
              <a:t> </a:t>
            </a:r>
            <a:r>
              <a:rPr lang="en" sz="2200" i="1">
                <a:solidFill>
                  <a:schemeClr val="dk1"/>
                </a:solidFill>
              </a:rPr>
              <a:t>“For He Himself is our peace, who has made both one, and has broken down </a:t>
            </a:r>
            <a:r>
              <a:rPr lang="en" sz="2200" i="1" u="sng">
                <a:solidFill>
                  <a:schemeClr val="dk1"/>
                </a:solidFill>
              </a:rPr>
              <a:t>the middle wall of separation</a:t>
            </a:r>
            <a:r>
              <a:rPr lang="en" sz="2200" i="1">
                <a:solidFill>
                  <a:schemeClr val="dk1"/>
                </a:solidFill>
              </a:rPr>
              <a:t>, 15 having abolished in His flesh </a:t>
            </a:r>
            <a:r>
              <a:rPr lang="en" sz="2200" i="1" u="sng">
                <a:solidFill>
                  <a:schemeClr val="dk1"/>
                </a:solidFill>
              </a:rPr>
              <a:t>the enmity, that is, the law of commandments contained in ordinances</a:t>
            </a:r>
            <a:r>
              <a:rPr lang="en" sz="2200" i="1">
                <a:solidFill>
                  <a:schemeClr val="dk1"/>
                </a:solidFill>
              </a:rPr>
              <a:t>, so as to create in Himself one new man from the two, thus making peace, 16 and that He might reconcile them both to God in one body through the cross, </a:t>
            </a:r>
            <a:r>
              <a:rPr lang="en" sz="2200" i="1" u="sng">
                <a:solidFill>
                  <a:schemeClr val="dk1"/>
                </a:solidFill>
              </a:rPr>
              <a:t>thereby putting to death the enmity</a:t>
            </a:r>
            <a:r>
              <a:rPr lang="en" sz="2200" i="1">
                <a:solidFill>
                  <a:schemeClr val="dk1"/>
                </a:solidFill>
              </a:rPr>
              <a:t>.”</a:t>
            </a:r>
            <a:endParaRPr sz="22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63950" y="0"/>
            <a:ext cx="92079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READ IT FOR YOURSELF! - 3</a:t>
            </a:r>
            <a:endParaRPr sz="5000" b="1">
              <a:solidFill>
                <a:srgbClr val="00FFFF"/>
              </a:solidFill>
            </a:endParaRPr>
          </a:p>
        </p:txBody>
      </p:sp>
      <p:sp>
        <p:nvSpPr>
          <p:cNvPr id="85" name="Google Shape;85;p18"/>
          <p:cNvSpPr txBox="1">
            <a:spLocks noGrp="1"/>
          </p:cNvSpPr>
          <p:nvPr>
            <p:ph type="subTitle" idx="1"/>
          </p:nvPr>
        </p:nvSpPr>
        <p:spPr>
          <a:xfrm>
            <a:off x="-164450" y="350200"/>
            <a:ext cx="9382500" cy="4793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00FFFF"/>
              </a:buClr>
              <a:buSzPts val="2300"/>
              <a:buChar char="●"/>
            </a:pPr>
            <a:r>
              <a:rPr lang="en" sz="2300">
                <a:solidFill>
                  <a:srgbClr val="00FFFF"/>
                </a:solidFill>
              </a:rPr>
              <a:t>The Law of Moses, given at Sinai, was weak and unprofitable.  </a:t>
            </a:r>
            <a:r>
              <a:rPr lang="en" sz="2300" u="sng">
                <a:solidFill>
                  <a:srgbClr val="FFFF00"/>
                </a:solidFill>
              </a:rPr>
              <a:t>Heb.7:18-19</a:t>
            </a:r>
            <a:r>
              <a:rPr lang="en" sz="2300">
                <a:solidFill>
                  <a:srgbClr val="00FFFF"/>
                </a:solidFill>
              </a:rPr>
              <a:t> </a:t>
            </a:r>
            <a:r>
              <a:rPr lang="en" sz="2300" i="1">
                <a:solidFill>
                  <a:schemeClr val="dk1"/>
                </a:solidFill>
              </a:rPr>
              <a:t>“For on the one hand there is </a:t>
            </a:r>
            <a:r>
              <a:rPr lang="en" sz="2300" i="1" u="sng">
                <a:solidFill>
                  <a:schemeClr val="dk1"/>
                </a:solidFill>
              </a:rPr>
              <a:t>an annulling</a:t>
            </a:r>
            <a:r>
              <a:rPr lang="en" sz="2300" i="1">
                <a:solidFill>
                  <a:schemeClr val="dk1"/>
                </a:solidFill>
              </a:rPr>
              <a:t> of the former commandment </a:t>
            </a:r>
            <a:r>
              <a:rPr lang="en" sz="2300" i="1" u="sng">
                <a:solidFill>
                  <a:schemeClr val="dk1"/>
                </a:solidFill>
              </a:rPr>
              <a:t>because of its weakness and unprofitableness</a:t>
            </a:r>
            <a:r>
              <a:rPr lang="en" sz="2300" i="1">
                <a:solidFill>
                  <a:schemeClr val="dk1"/>
                </a:solidFill>
              </a:rPr>
              <a:t>, 19 for the law made nothing perfect; </a:t>
            </a:r>
            <a:r>
              <a:rPr lang="en" sz="2300" i="1" u="sng">
                <a:solidFill>
                  <a:schemeClr val="dk1"/>
                </a:solidFill>
              </a:rPr>
              <a:t>on the other hand, there is the bringing in of a better hope</a:t>
            </a:r>
            <a:r>
              <a:rPr lang="en" sz="2300" i="1">
                <a:solidFill>
                  <a:schemeClr val="dk1"/>
                </a:solidFill>
              </a:rPr>
              <a:t>, through which we draw near to God.”</a:t>
            </a:r>
            <a:endParaRPr sz="2300" i="1">
              <a:solidFill>
                <a:schemeClr val="dk1"/>
              </a:solidFill>
            </a:endParaRPr>
          </a:p>
          <a:p>
            <a:pPr marL="457200" lvl="0" indent="-374650" algn="l" rtl="0">
              <a:spcBef>
                <a:spcPts val="0"/>
              </a:spcBef>
              <a:spcAft>
                <a:spcPts val="0"/>
              </a:spcAft>
              <a:buClr>
                <a:srgbClr val="00FFFF"/>
              </a:buClr>
              <a:buSzPts val="2300"/>
              <a:buChar char="●"/>
            </a:pPr>
            <a:r>
              <a:rPr lang="en" sz="2300">
                <a:solidFill>
                  <a:srgbClr val="00FFFF"/>
                </a:solidFill>
              </a:rPr>
              <a:t>It was a Law of sin and death.  </a:t>
            </a:r>
            <a:r>
              <a:rPr lang="en" sz="2300" u="sng">
                <a:solidFill>
                  <a:srgbClr val="FFFF00"/>
                </a:solidFill>
              </a:rPr>
              <a:t>Rom.8:2-4</a:t>
            </a:r>
            <a:r>
              <a:rPr lang="en" sz="2300">
                <a:solidFill>
                  <a:srgbClr val="00FFFF"/>
                </a:solidFill>
              </a:rPr>
              <a:t> </a:t>
            </a:r>
            <a:r>
              <a:rPr lang="en" sz="2300" i="1">
                <a:solidFill>
                  <a:schemeClr val="dk1"/>
                </a:solidFill>
              </a:rPr>
              <a:t>“For the law of the Spirit of life in Christ Jesus </a:t>
            </a:r>
            <a:r>
              <a:rPr lang="en" sz="2300" i="1" u="sng">
                <a:solidFill>
                  <a:schemeClr val="dk1"/>
                </a:solidFill>
              </a:rPr>
              <a:t>has made me free from the law of sin and death</a:t>
            </a:r>
            <a:r>
              <a:rPr lang="en" sz="2300" i="1">
                <a:solidFill>
                  <a:schemeClr val="dk1"/>
                </a:solidFill>
              </a:rPr>
              <a:t>. 3 For </a:t>
            </a:r>
            <a:r>
              <a:rPr lang="en" sz="2300" i="1" u="sng">
                <a:solidFill>
                  <a:schemeClr val="dk1"/>
                </a:solidFill>
              </a:rPr>
              <a:t>what the law could not do in that it was weak through the flesh</a:t>
            </a:r>
            <a:r>
              <a:rPr lang="en" sz="2300" i="1">
                <a:solidFill>
                  <a:schemeClr val="dk1"/>
                </a:solidFill>
              </a:rPr>
              <a:t>, God did by sending His own Son in the likeness of sinful flesh, on account of sin: He condemned sin in the flesh, 4 that the righteous requirement of the law might be fulfilled in us who do not walk according to the flesh but according to the Spirit.” </a:t>
            </a:r>
            <a:r>
              <a:rPr lang="en" sz="2300">
                <a:solidFill>
                  <a:srgbClr val="FFFF00"/>
                </a:solidFill>
              </a:rPr>
              <a:t>(</a:t>
            </a:r>
            <a:r>
              <a:rPr lang="en" sz="2300" u="sng">
                <a:solidFill>
                  <a:srgbClr val="FFFF00"/>
                </a:solidFill>
              </a:rPr>
              <a:t>2 Cor.3:7</a:t>
            </a:r>
            <a:r>
              <a:rPr lang="en" sz="2300">
                <a:solidFill>
                  <a:srgbClr val="FFFF00"/>
                </a:solidFill>
              </a:rPr>
              <a:t>)</a:t>
            </a:r>
            <a:endParaRPr sz="23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500" b="1" dirty="0">
                <a:solidFill>
                  <a:srgbClr val="00FFFF"/>
                </a:solidFill>
              </a:rPr>
              <a:t>WAS THE LAW OF MOSES BAD?</a:t>
            </a:r>
            <a:endParaRPr sz="4500" b="1" dirty="0">
              <a:solidFill>
                <a:srgbClr val="00FFFF"/>
              </a:solidFill>
            </a:endParaRPr>
          </a:p>
        </p:txBody>
      </p:sp>
      <p:sp>
        <p:nvSpPr>
          <p:cNvPr id="91" name="Google Shape;91;p19"/>
          <p:cNvSpPr txBox="1">
            <a:spLocks noGrp="1"/>
          </p:cNvSpPr>
          <p:nvPr>
            <p:ph type="subTitle" idx="1"/>
          </p:nvPr>
        </p:nvSpPr>
        <p:spPr>
          <a:xfrm>
            <a:off x="-164450" y="350200"/>
            <a:ext cx="9382500" cy="4793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a:solidFill>
                  <a:srgbClr val="FFFF00"/>
                </a:solidFill>
              </a:rPr>
              <a:t>Not at all!  Paul specifically taught on this.  </a:t>
            </a:r>
            <a:r>
              <a:rPr lang="en" sz="2300" u="sng">
                <a:solidFill>
                  <a:srgbClr val="FFFF00"/>
                </a:solidFill>
              </a:rPr>
              <a:t>Rom.7:7-12</a:t>
            </a:r>
            <a:r>
              <a:rPr lang="en" sz="2300">
                <a:solidFill>
                  <a:srgbClr val="00FFFF"/>
                </a:solidFill>
              </a:rPr>
              <a:t> </a:t>
            </a:r>
            <a:r>
              <a:rPr lang="en" sz="2300" i="1">
                <a:solidFill>
                  <a:schemeClr val="dk1"/>
                </a:solidFill>
              </a:rPr>
              <a:t>“What shall we say then? </a:t>
            </a:r>
            <a:r>
              <a:rPr lang="en" sz="2300" i="1" u="sng">
                <a:solidFill>
                  <a:schemeClr val="dk1"/>
                </a:solidFill>
              </a:rPr>
              <a:t>Is the law sin? Certainly not</a:t>
            </a:r>
            <a:r>
              <a:rPr lang="en" sz="2300" i="1">
                <a:solidFill>
                  <a:schemeClr val="dk1"/>
                </a:solidFill>
              </a:rPr>
              <a:t>! On the contrary, I would not have known sin except through the law. For I would not have known covetousness unless the law had said, “You shall not covet.” 8 But sin, taking opportunity by the commandment, produced in me all manner of evil desire. For apart from the law sin was dead. 9 I was alive once without the law, but when the commandment came, sin revived and I died. 10 </a:t>
            </a:r>
            <a:r>
              <a:rPr lang="en" sz="2300" i="1" u="sng">
                <a:solidFill>
                  <a:schemeClr val="dk1"/>
                </a:solidFill>
              </a:rPr>
              <a:t>And the commandment, which was to bring life, I found to bring death</a:t>
            </a:r>
            <a:r>
              <a:rPr lang="en" sz="2300" i="1">
                <a:solidFill>
                  <a:schemeClr val="dk1"/>
                </a:solidFill>
              </a:rPr>
              <a:t>. 11 For sin, taking occasion by the commandment, deceived me, and by it killed me. 12 </a:t>
            </a:r>
            <a:r>
              <a:rPr lang="en" sz="2300" i="1" u="sng">
                <a:solidFill>
                  <a:schemeClr val="dk1"/>
                </a:solidFill>
              </a:rPr>
              <a:t>Therefore the law is holy, and the commandment holy and just and good</a:t>
            </a:r>
            <a:r>
              <a:rPr lang="en" sz="2300" i="1">
                <a:solidFill>
                  <a:schemeClr val="dk1"/>
                </a:solidFill>
              </a:rPr>
              <a:t>.”</a:t>
            </a:r>
            <a:endParaRPr sz="2300" i="1">
              <a:solidFill>
                <a:schemeClr val="dk1"/>
              </a:solidFill>
            </a:endParaRPr>
          </a:p>
          <a:p>
            <a:pPr marL="457200" lvl="0" indent="-374650" algn="l" rtl="0">
              <a:spcBef>
                <a:spcPts val="0"/>
              </a:spcBef>
              <a:spcAft>
                <a:spcPts val="0"/>
              </a:spcAft>
              <a:buClr>
                <a:srgbClr val="00FFFF"/>
              </a:buClr>
              <a:buSzPts val="2300"/>
              <a:buChar char="●"/>
            </a:pPr>
            <a:r>
              <a:rPr lang="en" sz="2300">
                <a:solidFill>
                  <a:srgbClr val="00FFFF"/>
                </a:solidFill>
              </a:rPr>
              <a:t>The Law of Moses was inferior because 1) Israel would not keep it perfectly, 2) It did not take away sins, and 3) It was not for mankind.</a:t>
            </a:r>
            <a:endParaRPr sz="23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IT HAS BEEN FULFILLED!</a:t>
            </a:r>
            <a:endParaRPr sz="5000" b="1">
              <a:solidFill>
                <a:srgbClr val="00FFFF"/>
              </a:solidFill>
            </a:endParaRPr>
          </a:p>
        </p:txBody>
      </p:sp>
      <p:sp>
        <p:nvSpPr>
          <p:cNvPr id="97" name="Google Shape;97;p20"/>
          <p:cNvSpPr txBox="1">
            <a:spLocks noGrp="1"/>
          </p:cNvSpPr>
          <p:nvPr>
            <p:ph type="subTitle" idx="1"/>
          </p:nvPr>
        </p:nvSpPr>
        <p:spPr>
          <a:xfrm>
            <a:off x="-164450" y="412500"/>
            <a:ext cx="9382500" cy="47307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a:solidFill>
                  <a:srgbClr val="FFFF00"/>
                </a:solidFill>
              </a:rPr>
              <a:t>We have religious people out there who seem OBSESSED with, allegedly, “unfulfilled” prophecies of the old testament.  But is this true?</a:t>
            </a:r>
            <a:endParaRPr sz="2300">
              <a:solidFill>
                <a:srgbClr val="FFFF00"/>
              </a:solidFill>
            </a:endParaRPr>
          </a:p>
          <a:p>
            <a:pPr marL="457200" lvl="0" indent="-374650" algn="l" rtl="0">
              <a:spcBef>
                <a:spcPts val="0"/>
              </a:spcBef>
              <a:spcAft>
                <a:spcPts val="0"/>
              </a:spcAft>
              <a:buClr>
                <a:srgbClr val="00FFFF"/>
              </a:buClr>
              <a:buSzPts val="2300"/>
              <a:buChar char="●"/>
            </a:pPr>
            <a:r>
              <a:rPr lang="en" sz="2300">
                <a:solidFill>
                  <a:srgbClr val="00FFFF"/>
                </a:solidFill>
              </a:rPr>
              <a:t>Observe very carefully what Jesus Himself said about the Law and the prophets.  ONLY Jesus could perfectly obey and fulfill them!</a:t>
            </a:r>
            <a:endParaRPr sz="2300">
              <a:solidFill>
                <a:srgbClr val="00FFFF"/>
              </a:solidFill>
            </a:endParaRPr>
          </a:p>
          <a:p>
            <a:pPr marL="457200" lvl="0" indent="-374650" algn="l" rtl="0">
              <a:spcBef>
                <a:spcPts val="0"/>
              </a:spcBef>
              <a:spcAft>
                <a:spcPts val="0"/>
              </a:spcAft>
              <a:buClr>
                <a:srgbClr val="FFFF00"/>
              </a:buClr>
              <a:buSzPts val="2300"/>
              <a:buChar char="●"/>
            </a:pPr>
            <a:r>
              <a:rPr lang="en" sz="2300" u="sng">
                <a:solidFill>
                  <a:srgbClr val="FFFF00"/>
                </a:solidFill>
              </a:rPr>
              <a:t>Matt.5:17-18</a:t>
            </a:r>
            <a:r>
              <a:rPr lang="en" sz="2300">
                <a:solidFill>
                  <a:srgbClr val="00FFFF"/>
                </a:solidFill>
              </a:rPr>
              <a:t> </a:t>
            </a:r>
            <a:r>
              <a:rPr lang="en" sz="2300" i="1">
                <a:solidFill>
                  <a:schemeClr val="dk1"/>
                </a:solidFill>
              </a:rPr>
              <a:t>“Do not think that I came to destroy the Law or the Prophets. </a:t>
            </a:r>
            <a:r>
              <a:rPr lang="en" sz="2300" i="1" u="sng">
                <a:solidFill>
                  <a:schemeClr val="dk1"/>
                </a:solidFill>
              </a:rPr>
              <a:t>I did not come to destroy but to fulfill</a:t>
            </a:r>
            <a:r>
              <a:rPr lang="en" sz="2300" i="1">
                <a:solidFill>
                  <a:schemeClr val="dk1"/>
                </a:solidFill>
              </a:rPr>
              <a:t>. 18 For assuredly, I say to you, till heaven and earth pass away, one jot or one tittle will by no means pass from the law </a:t>
            </a:r>
            <a:r>
              <a:rPr lang="en" sz="2300" i="1" u="sng">
                <a:solidFill>
                  <a:schemeClr val="dk1"/>
                </a:solidFill>
              </a:rPr>
              <a:t>till all is fulfilled</a:t>
            </a:r>
            <a:r>
              <a:rPr lang="en" sz="2300" i="1">
                <a:solidFill>
                  <a:schemeClr val="dk1"/>
                </a:solidFill>
              </a:rPr>
              <a:t>.”</a:t>
            </a:r>
            <a:endParaRPr sz="2300" i="1">
              <a:solidFill>
                <a:schemeClr val="dk1"/>
              </a:solidFill>
            </a:endParaRPr>
          </a:p>
          <a:p>
            <a:pPr marL="457200" lvl="0" indent="-374650" algn="l" rtl="0">
              <a:spcBef>
                <a:spcPts val="0"/>
              </a:spcBef>
              <a:spcAft>
                <a:spcPts val="0"/>
              </a:spcAft>
              <a:buClr>
                <a:srgbClr val="FFFF00"/>
              </a:buClr>
              <a:buSzPts val="2300"/>
              <a:buChar char="●"/>
            </a:pPr>
            <a:r>
              <a:rPr lang="en" sz="2300" u="sng">
                <a:solidFill>
                  <a:srgbClr val="FFFF00"/>
                </a:solidFill>
              </a:rPr>
              <a:t>Lk.24:44</a:t>
            </a:r>
            <a:r>
              <a:rPr lang="en" sz="2300">
                <a:solidFill>
                  <a:srgbClr val="00FFFF"/>
                </a:solidFill>
              </a:rPr>
              <a:t> </a:t>
            </a:r>
            <a:r>
              <a:rPr lang="en" sz="2300" i="1">
                <a:solidFill>
                  <a:schemeClr val="dk1"/>
                </a:solidFill>
              </a:rPr>
              <a:t>“Then He said to them, “These are the words which I spoke to you while I was still with you, that </a:t>
            </a:r>
            <a:r>
              <a:rPr lang="en" sz="2300" i="1" u="sng">
                <a:solidFill>
                  <a:schemeClr val="dk1"/>
                </a:solidFill>
              </a:rPr>
              <a:t>all things must be fulfilled which were written in the Law of Moses and the Prophets and the Psalms concerning Me</a:t>
            </a:r>
            <a:r>
              <a:rPr lang="en" sz="2300" i="1">
                <a:solidFill>
                  <a:schemeClr val="dk1"/>
                </a:solidFill>
              </a:rPr>
              <a:t>.”</a:t>
            </a:r>
            <a:endParaRPr sz="23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64450" y="0"/>
            <a:ext cx="94923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MORE WORDS OF JESUS</a:t>
            </a:r>
            <a:endParaRPr sz="5000" b="1">
              <a:solidFill>
                <a:srgbClr val="00FFFF"/>
              </a:solidFill>
            </a:endParaRPr>
          </a:p>
        </p:txBody>
      </p:sp>
      <p:sp>
        <p:nvSpPr>
          <p:cNvPr id="103" name="Google Shape;103;p21"/>
          <p:cNvSpPr txBox="1">
            <a:spLocks noGrp="1"/>
          </p:cNvSpPr>
          <p:nvPr>
            <p:ph type="subTitle" idx="1"/>
          </p:nvPr>
        </p:nvSpPr>
        <p:spPr>
          <a:xfrm>
            <a:off x="-164450" y="386750"/>
            <a:ext cx="9382500" cy="47565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u="sng">
                <a:solidFill>
                  <a:srgbClr val="FFFF00"/>
                </a:solidFill>
              </a:rPr>
              <a:t>Mk.1:14-15</a:t>
            </a:r>
            <a:r>
              <a:rPr lang="en" sz="1900">
                <a:solidFill>
                  <a:srgbClr val="FFFF00"/>
                </a:solidFill>
              </a:rPr>
              <a:t> </a:t>
            </a:r>
            <a:r>
              <a:rPr lang="en" sz="1900" i="1">
                <a:solidFill>
                  <a:schemeClr val="dk1"/>
                </a:solidFill>
              </a:rPr>
              <a:t>“Now after John was put in prison, Jesus came to Galilee, preaching the gospel of the kingdom of God, 15 and saying, “</a:t>
            </a:r>
            <a:r>
              <a:rPr lang="en" sz="1900" i="1" u="sng">
                <a:solidFill>
                  <a:schemeClr val="dk1"/>
                </a:solidFill>
              </a:rPr>
              <a:t>The time is fulfilled</a:t>
            </a:r>
            <a:r>
              <a:rPr lang="en" sz="1900" i="1">
                <a:solidFill>
                  <a:schemeClr val="dk1"/>
                </a:solidFill>
              </a:rPr>
              <a:t>, and the kingdom of God is at hand. </a:t>
            </a:r>
            <a:r>
              <a:rPr lang="en" sz="1900" i="1" u="sng">
                <a:solidFill>
                  <a:schemeClr val="dk1"/>
                </a:solidFill>
              </a:rPr>
              <a:t>Repent, and believe in the gospel</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Lk.22:37</a:t>
            </a:r>
            <a:r>
              <a:rPr lang="en" sz="1900">
                <a:solidFill>
                  <a:schemeClr val="dk1"/>
                </a:solidFill>
              </a:rPr>
              <a:t> </a:t>
            </a:r>
            <a:r>
              <a:rPr lang="en" sz="1900" i="1">
                <a:solidFill>
                  <a:schemeClr val="dk1"/>
                </a:solidFill>
              </a:rPr>
              <a:t>“For I say to you </a:t>
            </a:r>
            <a:r>
              <a:rPr lang="en" sz="1900" i="1" u="sng">
                <a:solidFill>
                  <a:schemeClr val="dk1"/>
                </a:solidFill>
              </a:rPr>
              <a:t>that this which is written must still be accomplished in Me</a:t>
            </a:r>
            <a:r>
              <a:rPr lang="en" sz="1900" i="1">
                <a:solidFill>
                  <a:schemeClr val="dk1"/>
                </a:solidFill>
              </a:rPr>
              <a:t>: ‘And He was numbered with the transgressors.’ </a:t>
            </a:r>
            <a:r>
              <a:rPr lang="en" sz="1900" i="1" u="sng">
                <a:solidFill>
                  <a:schemeClr val="dk1"/>
                </a:solidFill>
              </a:rPr>
              <a:t>For the things concerning Me have an end</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Jn.4:34</a:t>
            </a:r>
            <a:r>
              <a:rPr lang="en" sz="1900">
                <a:solidFill>
                  <a:schemeClr val="dk1"/>
                </a:solidFill>
              </a:rPr>
              <a:t> </a:t>
            </a:r>
            <a:r>
              <a:rPr lang="en" sz="1900" i="1">
                <a:solidFill>
                  <a:schemeClr val="dk1"/>
                </a:solidFill>
              </a:rPr>
              <a:t>“Jesus said to them, “My food is to do the will of Him who sent Me, </a:t>
            </a:r>
            <a:r>
              <a:rPr lang="en" sz="1900" i="1" u="sng">
                <a:solidFill>
                  <a:schemeClr val="dk1"/>
                </a:solidFill>
              </a:rPr>
              <a:t>and to finish His work</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Jn.17:4</a:t>
            </a:r>
            <a:r>
              <a:rPr lang="en" sz="1900">
                <a:solidFill>
                  <a:schemeClr val="dk1"/>
                </a:solidFill>
              </a:rPr>
              <a:t> </a:t>
            </a:r>
            <a:r>
              <a:rPr lang="en" sz="1900" i="1">
                <a:solidFill>
                  <a:schemeClr val="dk1"/>
                </a:solidFill>
              </a:rPr>
              <a:t>“I have glorified You on the earth. </a:t>
            </a:r>
            <a:r>
              <a:rPr lang="en" sz="1900" i="1" u="sng">
                <a:solidFill>
                  <a:schemeClr val="dk1"/>
                </a:solidFill>
              </a:rPr>
              <a:t>I have finished the work which You have given Me to do</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Jn.19:28-30</a:t>
            </a:r>
            <a:r>
              <a:rPr lang="en" sz="1900">
                <a:solidFill>
                  <a:schemeClr val="dk1"/>
                </a:solidFill>
              </a:rPr>
              <a:t> </a:t>
            </a:r>
            <a:r>
              <a:rPr lang="en" sz="1900" i="1">
                <a:solidFill>
                  <a:schemeClr val="dk1"/>
                </a:solidFill>
              </a:rPr>
              <a:t>“After this, Jesus, </a:t>
            </a:r>
            <a:r>
              <a:rPr lang="en" sz="1900" i="1" u="sng">
                <a:solidFill>
                  <a:schemeClr val="dk1"/>
                </a:solidFill>
              </a:rPr>
              <a:t>knowing that all things were now accomplished, that the Scripture might be fulfilled</a:t>
            </a:r>
            <a:r>
              <a:rPr lang="en" sz="1900" i="1">
                <a:solidFill>
                  <a:schemeClr val="dk1"/>
                </a:solidFill>
              </a:rPr>
              <a:t>, said, “I thirst!” 29 Now a vessel full of sour wine was sitting there; and they filled a sponge with sour wine, put it on hyssop, and put it to His mouth. 30 So when Jesus had received the sour wine, He said, “</a:t>
            </a:r>
            <a:r>
              <a:rPr lang="en" sz="1900" i="1" u="sng">
                <a:solidFill>
                  <a:schemeClr val="dk1"/>
                </a:solidFill>
              </a:rPr>
              <a:t>It is finished</a:t>
            </a:r>
            <a:r>
              <a:rPr lang="en" sz="1900" i="1">
                <a:solidFill>
                  <a:schemeClr val="dk1"/>
                </a:solidFill>
              </a:rPr>
              <a:t>!” And bowing His head, He gave up His spirit.”</a:t>
            </a:r>
            <a:endParaRPr sz="1900" i="1">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Jesus worked to FULFILL the Law.  His work is FINISHED.  </a:t>
            </a:r>
            <a:r>
              <a:rPr lang="en" sz="1900" b="1">
                <a:solidFill>
                  <a:srgbClr val="FFFF00"/>
                </a:solidFill>
              </a:rPr>
              <a:t>Appreciate</a:t>
            </a:r>
            <a:r>
              <a:rPr lang="en" sz="1900">
                <a:solidFill>
                  <a:srgbClr val="FFFF00"/>
                </a:solidFill>
              </a:rPr>
              <a:t> His work!</a:t>
            </a:r>
            <a:endParaRPr sz="19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2672</Words>
  <Application>Microsoft Office PowerPoint</Application>
  <PresentationFormat>On-screen Show (16:9)</PresentationFormat>
  <Paragraphs>64</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Simple Dark</vt:lpstr>
      <vt:lpstr>INFERIOR,  FULFILLED,  AND REPLACED.</vt:lpstr>
      <vt:lpstr>REVIEW AND PREVIEW</vt:lpstr>
      <vt:lpstr>THAT LAW WAS INFERIOR</vt:lpstr>
      <vt:lpstr>READ IT FOR YOURSELF!</vt:lpstr>
      <vt:lpstr>READ IT FOR YOURSELF! - 2</vt:lpstr>
      <vt:lpstr>READ IT FOR YOURSELF! - 3</vt:lpstr>
      <vt:lpstr>WAS THE LAW OF MOSES BAD?</vt:lpstr>
      <vt:lpstr>IT HAS BEEN FULFILLED!</vt:lpstr>
      <vt:lpstr>MORE WORDS OF JESUS</vt:lpstr>
      <vt:lpstr>WHAT HIS APOSTLES TAUGHT</vt:lpstr>
      <vt:lpstr>IT HAS BEEN REPLACED</vt:lpstr>
      <vt:lpstr>CHANGED AT HIS DEATH</vt:lpstr>
      <vt:lpstr>ADULTERY AGAINST JESUS!</vt:lpstr>
      <vt:lpstr>SO MUCH BETTER 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2026-05-24T04:17:41Z</dcterms:modified>
</cp:coreProperties>
</file>