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94b9ece6f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94b9ece6f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d94b9ece6f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d94b9ece6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d94b9ece6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d94b9ece6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94b9ece6f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d94b9ece6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94b9ece6f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94b9ece6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d94b9ece6f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d94b9ece6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d94b9ece6f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d94b9ece6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94b9ece6f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94b9ece6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94b9ece6f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94b9ece6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d94b9ece6f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d94b9ece6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30250" y="0"/>
            <a:ext cx="9851400" cy="55534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dirty="0">
                <a:solidFill>
                  <a:srgbClr val="00FFFF"/>
                </a:solidFill>
              </a:rPr>
              <a:t>Jesus is </a:t>
            </a:r>
            <a:r>
              <a:rPr lang="en" sz="6000" b="1" u="sng" dirty="0">
                <a:solidFill>
                  <a:srgbClr val="00FFFF"/>
                </a:solidFill>
              </a:rPr>
              <a:t>GOD</a:t>
            </a:r>
            <a:r>
              <a:rPr lang="en" sz="6000" b="1" dirty="0">
                <a:solidFill>
                  <a:srgbClr val="00FFFF"/>
                </a:solidFill>
              </a:rPr>
              <a:t> - Part 1</a:t>
            </a:r>
            <a:endParaRPr sz="6000" b="1" dirty="0">
              <a:solidFill>
                <a:srgbClr val="00FFFF"/>
              </a:solidFill>
            </a:endParaRPr>
          </a:p>
        </p:txBody>
      </p:sp>
      <p:sp>
        <p:nvSpPr>
          <p:cNvPr id="55" name="Google Shape;55;p13"/>
          <p:cNvSpPr txBox="1">
            <a:spLocks noGrp="1"/>
          </p:cNvSpPr>
          <p:nvPr>
            <p:ph type="subTitle" idx="1"/>
          </p:nvPr>
        </p:nvSpPr>
        <p:spPr>
          <a:xfrm>
            <a:off x="-56225" y="631940"/>
            <a:ext cx="9200100" cy="4511659"/>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SzPts val="935"/>
              <a:buNone/>
            </a:pPr>
            <a:r>
              <a:rPr lang="en" sz="2150" u="sng" dirty="0">
                <a:solidFill>
                  <a:srgbClr val="FFFF00"/>
                </a:solidFill>
              </a:rPr>
              <a:t>Jn.8:51-58</a:t>
            </a:r>
            <a:r>
              <a:rPr lang="en" sz="2150" dirty="0"/>
              <a:t> </a:t>
            </a:r>
            <a:r>
              <a:rPr lang="en" sz="2150" dirty="0">
                <a:solidFill>
                  <a:srgbClr val="00FFFF"/>
                </a:solidFill>
              </a:rPr>
              <a:t>(NASB95)</a:t>
            </a:r>
            <a:r>
              <a:rPr lang="en" sz="2150" dirty="0"/>
              <a:t> </a:t>
            </a:r>
            <a:r>
              <a:rPr lang="en" sz="2150" i="1" dirty="0">
                <a:solidFill>
                  <a:schemeClr val="dk1"/>
                </a:solidFill>
              </a:rPr>
              <a:t>“Truly, truly, I say to you, if anyone keeps My word he will never see death.” 52 The Jews said to Him, “Now we know that You have a demon. Abraham died, and the prophets also; and You say, ‘If anyone keeps My word, he will never taste of death.’ 53 Surely You are not greater than our father Abraham, who died? The prophets died too;</a:t>
            </a:r>
            <a:r>
              <a:rPr lang="en" sz="2150" i="1" u="sng" dirty="0">
                <a:solidFill>
                  <a:schemeClr val="dk1"/>
                </a:solidFill>
              </a:rPr>
              <a:t> whom do You make Yourself out to be</a:t>
            </a:r>
            <a:r>
              <a:rPr lang="en" sz="2150" i="1" dirty="0">
                <a:solidFill>
                  <a:schemeClr val="dk1"/>
                </a:solidFill>
              </a:rPr>
              <a:t>?” 54 Jesus answered, “If I glorify Myself, My glory is nothing; it is My Father who glorifies Me, of whom you say, ‘</a:t>
            </a:r>
            <a:r>
              <a:rPr lang="en" sz="2150" i="1" u="sng" dirty="0">
                <a:solidFill>
                  <a:schemeClr val="dk1"/>
                </a:solidFill>
              </a:rPr>
              <a:t>He</a:t>
            </a:r>
            <a:r>
              <a:rPr lang="en" sz="2150" i="1" dirty="0">
                <a:solidFill>
                  <a:schemeClr val="dk1"/>
                </a:solidFill>
              </a:rPr>
              <a:t> is our God’; 55 </a:t>
            </a:r>
            <a:r>
              <a:rPr lang="en" sz="2150" i="1" u="sng" dirty="0">
                <a:solidFill>
                  <a:schemeClr val="dk1"/>
                </a:solidFill>
              </a:rPr>
              <a:t>and you have not come to know Him, but I know Him</a:t>
            </a:r>
            <a:r>
              <a:rPr lang="en" sz="2150" i="1" dirty="0">
                <a:solidFill>
                  <a:schemeClr val="dk1"/>
                </a:solidFill>
              </a:rPr>
              <a:t>; and if I say that I do not know Him, I will be a liar like you, but I do know Him and keep His word. 56 </a:t>
            </a:r>
            <a:r>
              <a:rPr lang="en" sz="2150" i="1" u="sng" dirty="0">
                <a:solidFill>
                  <a:schemeClr val="dk1"/>
                </a:solidFill>
              </a:rPr>
              <a:t>Your father</a:t>
            </a:r>
            <a:r>
              <a:rPr lang="en" sz="2150" i="1" dirty="0">
                <a:solidFill>
                  <a:schemeClr val="dk1"/>
                </a:solidFill>
              </a:rPr>
              <a:t> Abraham rejoiced to see My day, and he saw it and was glad.” 57 So the Jews said to Him, “You are not yet fifty years old, and have You seen Abraham?” 58 Jesus said to them, </a:t>
            </a:r>
            <a:r>
              <a:rPr lang="en" sz="2150" i="1" dirty="0">
                <a:solidFill>
                  <a:srgbClr val="FFFF00"/>
                </a:solidFill>
              </a:rPr>
              <a:t>“</a:t>
            </a:r>
            <a:r>
              <a:rPr lang="en" sz="2150" i="1" u="sng" dirty="0">
                <a:solidFill>
                  <a:srgbClr val="FFFF00"/>
                </a:solidFill>
              </a:rPr>
              <a:t>Truly, truly, I say to you, before Abraham was born, I AM</a:t>
            </a:r>
            <a:r>
              <a:rPr lang="en" sz="2150" i="1" dirty="0">
                <a:solidFill>
                  <a:srgbClr val="FFFF00"/>
                </a:solidFill>
              </a:rPr>
              <a:t>.”</a:t>
            </a:r>
            <a:r>
              <a:rPr lang="en" sz="2150" i="1" dirty="0">
                <a:solidFill>
                  <a:schemeClr val="dk1"/>
                </a:solidFill>
              </a:rPr>
              <a:t> 59 Therefore they picked up stones to throw at Him, but Jesus hid Himself and went out of the temple.”</a:t>
            </a:r>
            <a:endParaRPr sz="2150" i="1"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6 - JESUS IS EQUAL TO GOD</a:t>
            </a:r>
            <a:endParaRPr sz="5000" b="1">
              <a:solidFill>
                <a:srgbClr val="00FFFF"/>
              </a:solidFill>
            </a:endParaRPr>
          </a:p>
        </p:txBody>
      </p:sp>
      <p:sp>
        <p:nvSpPr>
          <p:cNvPr id="109" name="Google Shape;109;p22"/>
          <p:cNvSpPr txBox="1">
            <a:spLocks noGrp="1"/>
          </p:cNvSpPr>
          <p:nvPr>
            <p:ph type="subTitle" idx="1"/>
          </p:nvPr>
        </p:nvSpPr>
        <p:spPr>
          <a:xfrm>
            <a:off x="-178050" y="416750"/>
            <a:ext cx="9377100" cy="47271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Jn.5:18</a:t>
            </a:r>
            <a:r>
              <a:rPr lang="en" sz="2100">
                <a:solidFill>
                  <a:srgbClr val="FFFF00"/>
                </a:solidFill>
              </a:rPr>
              <a:t> </a:t>
            </a:r>
            <a:r>
              <a:rPr lang="en" sz="2100" i="1">
                <a:solidFill>
                  <a:schemeClr val="dk1"/>
                </a:solidFill>
              </a:rPr>
              <a:t>“For this reason therefore the Jews were seeking all the more to kill Him, because He not only was breaking the Sabbath, but also was </a:t>
            </a:r>
            <a:r>
              <a:rPr lang="en" sz="2100" i="1" u="sng">
                <a:solidFill>
                  <a:schemeClr val="dk1"/>
                </a:solidFill>
              </a:rPr>
              <a:t>calling God His own Father, making Himself equal with God</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Jn.14:7,9</a:t>
            </a:r>
            <a:r>
              <a:rPr lang="en" sz="2100">
                <a:solidFill>
                  <a:srgbClr val="FFFF00"/>
                </a:solidFill>
              </a:rPr>
              <a:t> </a:t>
            </a:r>
            <a:r>
              <a:rPr lang="en" sz="2100" i="1">
                <a:solidFill>
                  <a:schemeClr val="dk1"/>
                </a:solidFill>
              </a:rPr>
              <a:t>“If you had known Me, you would have known My Father also; </a:t>
            </a:r>
            <a:r>
              <a:rPr lang="en" sz="2100" i="1" u="sng">
                <a:solidFill>
                  <a:schemeClr val="dk1"/>
                </a:solidFill>
              </a:rPr>
              <a:t>from now on you know Him, and have seen Him</a:t>
            </a:r>
            <a:r>
              <a:rPr lang="en" sz="2100" i="1">
                <a:solidFill>
                  <a:schemeClr val="dk1"/>
                </a:solidFill>
              </a:rPr>
              <a:t>…Jesus said to him, “Have I been so long with you, and yet you have not come to know Me, Philip? </a:t>
            </a:r>
            <a:r>
              <a:rPr lang="en" sz="2100" i="1" u="sng">
                <a:solidFill>
                  <a:schemeClr val="dk1"/>
                </a:solidFill>
              </a:rPr>
              <a:t>He who has seen Me has seen the Father</a:t>
            </a:r>
            <a:r>
              <a:rPr lang="en" sz="2100" i="1">
                <a:solidFill>
                  <a:schemeClr val="dk1"/>
                </a:solidFill>
              </a:rPr>
              <a:t>; how can you say, ‘Show us the Father’?”</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Phil.2:6</a:t>
            </a:r>
            <a:r>
              <a:rPr lang="en" sz="2100">
                <a:solidFill>
                  <a:srgbClr val="FFFF00"/>
                </a:solidFill>
              </a:rPr>
              <a:t> </a:t>
            </a:r>
            <a:r>
              <a:rPr lang="en" sz="2100" i="1">
                <a:solidFill>
                  <a:schemeClr val="dk1"/>
                </a:solidFill>
              </a:rPr>
              <a:t>“who, although </a:t>
            </a:r>
            <a:r>
              <a:rPr lang="en" sz="2100" i="1" u="sng">
                <a:solidFill>
                  <a:schemeClr val="dk1"/>
                </a:solidFill>
              </a:rPr>
              <a:t>He</a:t>
            </a:r>
            <a:r>
              <a:rPr lang="en" sz="2100">
                <a:solidFill>
                  <a:srgbClr val="FFFF00"/>
                </a:solidFill>
              </a:rPr>
              <a:t> (Jesus) </a:t>
            </a:r>
            <a:r>
              <a:rPr lang="en" sz="2100" i="1" u="sng">
                <a:solidFill>
                  <a:schemeClr val="dk1"/>
                </a:solidFill>
              </a:rPr>
              <a:t>existed in the form of God</a:t>
            </a:r>
            <a:r>
              <a:rPr lang="en" sz="2100" i="1">
                <a:solidFill>
                  <a:schemeClr val="dk1"/>
                </a:solidFill>
              </a:rPr>
              <a:t>, did not regard </a:t>
            </a:r>
            <a:r>
              <a:rPr lang="en" sz="2100" i="1" u="sng">
                <a:solidFill>
                  <a:schemeClr val="dk1"/>
                </a:solidFill>
              </a:rPr>
              <a:t>equality with God</a:t>
            </a:r>
            <a:r>
              <a:rPr lang="en" sz="2100" i="1">
                <a:solidFill>
                  <a:schemeClr val="dk1"/>
                </a:solidFill>
              </a:rPr>
              <a:t> a thing to be grasped</a:t>
            </a:r>
            <a:r>
              <a:rPr lang="en" sz="2100">
                <a:solidFill>
                  <a:schemeClr val="dk1"/>
                </a:solidFill>
              </a:rPr>
              <a:t> </a:t>
            </a:r>
            <a:r>
              <a:rPr lang="en" sz="2100">
                <a:solidFill>
                  <a:srgbClr val="FFFF00"/>
                </a:solidFill>
              </a:rPr>
              <a:t>(held on to)</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Col.1:15</a:t>
            </a:r>
            <a:r>
              <a:rPr lang="en" sz="2100">
                <a:solidFill>
                  <a:schemeClr val="dk1"/>
                </a:solidFill>
              </a:rPr>
              <a:t> </a:t>
            </a:r>
            <a:r>
              <a:rPr lang="en" sz="2100" i="1">
                <a:solidFill>
                  <a:schemeClr val="dk1"/>
                </a:solidFill>
              </a:rPr>
              <a:t>“</a:t>
            </a:r>
            <a:r>
              <a:rPr lang="en" sz="2100" i="1" u="sng">
                <a:solidFill>
                  <a:schemeClr val="dk1"/>
                </a:solidFill>
              </a:rPr>
              <a:t>He is the image of the invisible God</a:t>
            </a:r>
            <a:r>
              <a:rPr lang="en" sz="2100" i="1">
                <a:solidFill>
                  <a:schemeClr val="dk1"/>
                </a:solidFill>
              </a:rPr>
              <a:t>, the firstborn of all creation.”</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Col.2:9</a:t>
            </a:r>
            <a:r>
              <a:rPr lang="en" sz="2100">
                <a:solidFill>
                  <a:schemeClr val="dk1"/>
                </a:solidFill>
              </a:rPr>
              <a:t> </a:t>
            </a:r>
            <a:r>
              <a:rPr lang="en" sz="2100" i="1">
                <a:solidFill>
                  <a:schemeClr val="dk1"/>
                </a:solidFill>
              </a:rPr>
              <a:t>“For </a:t>
            </a:r>
            <a:r>
              <a:rPr lang="en" sz="2100" i="1" u="sng">
                <a:solidFill>
                  <a:schemeClr val="dk1"/>
                </a:solidFill>
              </a:rPr>
              <a:t>in Him all the fullness of Deity dwells in bodily form</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Heb.1:3</a:t>
            </a:r>
            <a:r>
              <a:rPr lang="en" sz="2100">
                <a:solidFill>
                  <a:schemeClr val="dk1"/>
                </a:solidFill>
              </a:rPr>
              <a:t> </a:t>
            </a:r>
            <a:r>
              <a:rPr lang="en" sz="2100" i="1">
                <a:solidFill>
                  <a:schemeClr val="dk1"/>
                </a:solidFill>
              </a:rPr>
              <a:t>“</a:t>
            </a:r>
            <a:r>
              <a:rPr lang="en" sz="2100" i="1" u="sng">
                <a:solidFill>
                  <a:schemeClr val="dk1"/>
                </a:solidFill>
              </a:rPr>
              <a:t>And He is the radiance of His glory and the exact representation of His nature</a:t>
            </a:r>
            <a:r>
              <a:rPr lang="en" sz="2100" i="1">
                <a:solidFill>
                  <a:schemeClr val="dk1"/>
                </a:solidFill>
              </a:rPr>
              <a:t>, and upholds all things by the word of His power. When He had made purification of sins, He sat down at the right hand of the Majesty on high,”</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AND THAT’S JUST PART 1!</a:t>
            </a:r>
            <a:endParaRPr sz="5000" b="1">
              <a:solidFill>
                <a:srgbClr val="00FFFF"/>
              </a:solidFill>
            </a:endParaRPr>
          </a:p>
        </p:txBody>
      </p:sp>
      <p:sp>
        <p:nvSpPr>
          <p:cNvPr id="115" name="Google Shape;115;p23"/>
          <p:cNvSpPr txBox="1">
            <a:spLocks noGrp="1"/>
          </p:cNvSpPr>
          <p:nvPr>
            <p:ph type="subTitle" idx="1"/>
          </p:nvPr>
        </p:nvSpPr>
        <p:spPr>
          <a:xfrm>
            <a:off x="-178050" y="416750"/>
            <a:ext cx="9377100" cy="47271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dirty="0">
                <a:solidFill>
                  <a:srgbClr val="FFFF00"/>
                </a:solidFill>
              </a:rPr>
              <a:t>This is just the half-way point through this two-part study, but look at what we have already observed:</a:t>
            </a:r>
            <a:endParaRPr sz="2100" dirty="0">
              <a:solidFill>
                <a:srgbClr val="FFFF00"/>
              </a:solidFill>
            </a:endParaRPr>
          </a:p>
          <a:p>
            <a:pPr marL="457200" lvl="0" indent="-361950" algn="l" rtl="0">
              <a:lnSpc>
                <a:spcPct val="90000"/>
              </a:lnSpc>
              <a:spcBef>
                <a:spcPts val="0"/>
              </a:spcBef>
              <a:spcAft>
                <a:spcPts val="0"/>
              </a:spcAft>
              <a:buClr>
                <a:schemeClr val="dk1"/>
              </a:buClr>
              <a:buSzPts val="2100"/>
              <a:buChar char="●"/>
            </a:pPr>
            <a:r>
              <a:rPr lang="en" sz="2100" dirty="0">
                <a:solidFill>
                  <a:schemeClr val="dk1"/>
                </a:solidFill>
              </a:rPr>
              <a:t>Jesus is called “God” in the word of God.  In fact He IS the Word of God!</a:t>
            </a:r>
            <a:endParaRPr sz="2100" dirty="0">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dirty="0">
                <a:solidFill>
                  <a:srgbClr val="00FFFF"/>
                </a:solidFill>
              </a:rPr>
              <a:t>Multiple other scriptures clearly INFER Jesus is God.</a:t>
            </a:r>
            <a:endParaRPr sz="2100" dirty="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dirty="0">
                <a:solidFill>
                  <a:srgbClr val="FFFF00"/>
                </a:solidFill>
              </a:rPr>
              <a:t>Jesus is the I AM - YHWH - the personal name of God.</a:t>
            </a:r>
            <a:endParaRPr sz="2100" dirty="0">
              <a:solidFill>
                <a:srgbClr val="FFFF00"/>
              </a:solidFill>
            </a:endParaRPr>
          </a:p>
          <a:p>
            <a:pPr marL="457200" lvl="0" indent="-361950" algn="l" rtl="0">
              <a:lnSpc>
                <a:spcPct val="90000"/>
              </a:lnSpc>
              <a:spcBef>
                <a:spcPts val="0"/>
              </a:spcBef>
              <a:spcAft>
                <a:spcPts val="0"/>
              </a:spcAft>
              <a:buClr>
                <a:schemeClr val="dk1"/>
              </a:buClr>
              <a:buSzPts val="2100"/>
              <a:buChar char="●"/>
            </a:pPr>
            <a:r>
              <a:rPr lang="en" sz="2100" dirty="0">
                <a:solidFill>
                  <a:schemeClr val="dk1"/>
                </a:solidFill>
              </a:rPr>
              <a:t>Jesus is an eternal King, just as God is.</a:t>
            </a:r>
            <a:endParaRPr sz="2100" dirty="0">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dirty="0">
                <a:solidFill>
                  <a:srgbClr val="00FFFF"/>
                </a:solidFill>
              </a:rPr>
              <a:t>Jesus (God) created all things, visible AND invisible.</a:t>
            </a:r>
            <a:endParaRPr sz="2100" dirty="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dirty="0">
                <a:solidFill>
                  <a:srgbClr val="FFFF00"/>
                </a:solidFill>
              </a:rPr>
              <a:t>Scripture, and Jesus, teaches that He is equal to God.</a:t>
            </a:r>
            <a:endParaRPr sz="2100" dirty="0">
              <a:solidFill>
                <a:srgbClr val="FFFF00"/>
              </a:solidFill>
            </a:endParaRPr>
          </a:p>
          <a:p>
            <a:pPr marL="457200" lvl="0" indent="-361950" algn="l" rtl="0">
              <a:lnSpc>
                <a:spcPct val="90000"/>
              </a:lnSpc>
              <a:spcBef>
                <a:spcPts val="0"/>
              </a:spcBef>
              <a:spcAft>
                <a:spcPts val="0"/>
              </a:spcAft>
              <a:buClr>
                <a:srgbClr val="00FFFF"/>
              </a:buClr>
              <a:buSzPts val="2100"/>
              <a:buChar char="●"/>
            </a:pPr>
            <a:r>
              <a:rPr lang="en" sz="2100" dirty="0">
                <a:solidFill>
                  <a:srgbClr val="00FFFF"/>
                </a:solidFill>
              </a:rPr>
              <a:t>Dear friends, I know there are a LOT of things that we can understand incorrectly and still receive mercy from God on that last day.  THIS is NOT one of those things!  We can’t know everything, but we MUST know this!</a:t>
            </a:r>
            <a:endParaRPr sz="2100" dirty="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u="sng" dirty="0">
                <a:solidFill>
                  <a:srgbClr val="FFFF00"/>
                </a:solidFill>
              </a:rPr>
              <a:t>Jn.8:24</a:t>
            </a:r>
            <a:r>
              <a:rPr lang="en" sz="2100" dirty="0">
                <a:solidFill>
                  <a:srgbClr val="FFFF00"/>
                </a:solidFill>
              </a:rPr>
              <a:t> </a:t>
            </a:r>
            <a:r>
              <a:rPr lang="en" sz="2100" i="1" dirty="0">
                <a:solidFill>
                  <a:schemeClr val="dk1"/>
                </a:solidFill>
              </a:rPr>
              <a:t>“Therefore I said to you that you will die in your sins; </a:t>
            </a:r>
            <a:r>
              <a:rPr lang="en" sz="2100" i="1" u="sng" dirty="0">
                <a:solidFill>
                  <a:schemeClr val="dk1"/>
                </a:solidFill>
              </a:rPr>
              <a:t>for unless you believe that I AM, you will die in your sins</a:t>
            </a:r>
            <a:r>
              <a:rPr lang="en" sz="2100" i="1" dirty="0">
                <a:solidFill>
                  <a:schemeClr val="dk1"/>
                </a:solidFill>
              </a:rPr>
              <a:t>.”</a:t>
            </a:r>
            <a:r>
              <a:rPr lang="en" sz="2100" dirty="0">
                <a:solidFill>
                  <a:srgbClr val="FFFF00"/>
                </a:solidFill>
              </a:rPr>
              <a:t>  If you do NOT believe that Jesus, like His Father, is “the ever existing One”, you WILL perish!</a:t>
            </a:r>
            <a:endParaRPr sz="2100" dirty="0">
              <a:solidFill>
                <a:srgbClr val="FFFF00"/>
              </a:solidFill>
            </a:endParaRPr>
          </a:p>
          <a:p>
            <a:pPr marL="457200" lvl="0" indent="-361950" algn="l" rtl="0">
              <a:lnSpc>
                <a:spcPct val="90000"/>
              </a:lnSpc>
              <a:spcBef>
                <a:spcPts val="0"/>
              </a:spcBef>
              <a:spcAft>
                <a:spcPts val="0"/>
              </a:spcAft>
              <a:buClr>
                <a:srgbClr val="FFFF00"/>
              </a:buClr>
              <a:buSzPts val="2100"/>
              <a:buChar char="●"/>
            </a:pPr>
            <a:r>
              <a:rPr lang="en" sz="2100" u="sng" dirty="0">
                <a:solidFill>
                  <a:srgbClr val="FFFF00"/>
                </a:solidFill>
              </a:rPr>
              <a:t>Jn.14:6</a:t>
            </a:r>
            <a:r>
              <a:rPr lang="en" sz="2100" dirty="0">
                <a:solidFill>
                  <a:srgbClr val="FFFF00"/>
                </a:solidFill>
              </a:rPr>
              <a:t> </a:t>
            </a:r>
            <a:r>
              <a:rPr lang="en" sz="2100" i="1" dirty="0">
                <a:solidFill>
                  <a:schemeClr val="dk1"/>
                </a:solidFill>
              </a:rPr>
              <a:t>“Jesus said to him, “</a:t>
            </a:r>
            <a:r>
              <a:rPr lang="en" sz="2100" i="1" u="sng" dirty="0">
                <a:solidFill>
                  <a:schemeClr val="dk1"/>
                </a:solidFill>
              </a:rPr>
              <a:t>I AM the way</a:t>
            </a:r>
            <a:r>
              <a:rPr lang="en" sz="2100" i="1" dirty="0">
                <a:solidFill>
                  <a:schemeClr val="dk1"/>
                </a:solidFill>
              </a:rPr>
              <a:t>, and the truth, and the life; </a:t>
            </a:r>
            <a:r>
              <a:rPr lang="en" sz="2100" i="1" u="sng" dirty="0">
                <a:solidFill>
                  <a:schemeClr val="dk1"/>
                </a:solidFill>
              </a:rPr>
              <a:t>no one comes to the Father but through Me</a:t>
            </a:r>
            <a:r>
              <a:rPr lang="en" sz="2100" i="1" dirty="0">
                <a:solidFill>
                  <a:schemeClr val="dk1"/>
                </a:solidFill>
              </a:rPr>
              <a:t>.”</a:t>
            </a:r>
            <a:r>
              <a:rPr lang="en" sz="2100" dirty="0">
                <a:solidFill>
                  <a:schemeClr val="dk1"/>
                </a:solidFill>
              </a:rPr>
              <a:t> </a:t>
            </a:r>
            <a:r>
              <a:rPr lang="en" sz="2100" dirty="0">
                <a:solidFill>
                  <a:srgbClr val="FFFF00"/>
                </a:solidFill>
              </a:rPr>
              <a:t> </a:t>
            </a:r>
            <a:r>
              <a:rPr lang="en" sz="2100" dirty="0">
                <a:solidFill>
                  <a:srgbClr val="00FFFF"/>
                </a:solidFill>
              </a:rPr>
              <a:t>Are YOU ready to meet Him?</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30250" y="0"/>
            <a:ext cx="98514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WE ALL NEED THIS LESSON</a:t>
            </a:r>
            <a:endParaRPr sz="5000" b="1">
              <a:solidFill>
                <a:srgbClr val="00FFFF"/>
              </a:solidFill>
            </a:endParaRPr>
          </a:p>
        </p:txBody>
      </p:sp>
      <p:sp>
        <p:nvSpPr>
          <p:cNvPr id="61" name="Google Shape;61;p14"/>
          <p:cNvSpPr txBox="1">
            <a:spLocks noGrp="1"/>
          </p:cNvSpPr>
          <p:nvPr>
            <p:ph type="subTitle" idx="1"/>
          </p:nvPr>
        </p:nvSpPr>
        <p:spPr>
          <a:xfrm>
            <a:off x="-147550" y="393500"/>
            <a:ext cx="9291300" cy="47502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When I first considered teaching on this subject, I thought I could do it justice with just one lesson.  But there is just TOO MUCH scripture for that.  I could not in good conscience say that I had given you the </a:t>
            </a:r>
            <a:r>
              <a:rPr lang="en" sz="2000" i="1">
                <a:solidFill>
                  <a:schemeClr val="dk1"/>
                </a:solidFill>
              </a:rPr>
              <a:t>“WHOLE counsel of God”</a:t>
            </a:r>
            <a:r>
              <a:rPr lang="en" sz="2000">
                <a:solidFill>
                  <a:srgbClr val="FFFF00"/>
                </a:solidFill>
              </a:rPr>
              <a:t>, as Paul did in </a:t>
            </a:r>
            <a:r>
              <a:rPr lang="en" sz="2000" u="sng">
                <a:solidFill>
                  <a:srgbClr val="FFFF00"/>
                </a:solidFill>
              </a:rPr>
              <a:t>Acts 20:27</a:t>
            </a:r>
            <a:r>
              <a:rPr lang="en" sz="2000">
                <a:solidFill>
                  <a:srgbClr val="FFFF00"/>
                </a:solidFill>
              </a:rPr>
              <a:t> if we did not look at all these passages.</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The vast majority of Christians for the last 2000 years have believed Jesus to be God.  Obviously atheists never did, and still don’t.  But I hope this lesson might change their mind.</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Muslims, of whom there are over 2 billion now, believe Jesus to be a prophet, but certainly not God.</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Jews, 15 million people, do not believe that Jesus is God.</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And in the last 200 years a couple MAJOR “Christian” denominations have emerged, containing MILLIONS of well-intentioned members who believe Jesus to be a “lesser” God created by God the Father, or not even God at all.  Please pray that these individuals will repent of this false belief before it is too late.  I hope we can take these scriptures to them and convince them.</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And if you already DO believe Jesus to be God, that’s great - but is that just because someone told you that?  We need to see if the scriptures prove this.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369275" y="0"/>
            <a:ext cx="98904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1-THE WORD CALLS HIM GOD</a:t>
            </a:r>
            <a:endParaRPr sz="4900" b="1">
              <a:solidFill>
                <a:srgbClr val="00FFFF"/>
              </a:solidFill>
            </a:endParaRPr>
          </a:p>
        </p:txBody>
      </p:sp>
      <p:sp>
        <p:nvSpPr>
          <p:cNvPr id="67" name="Google Shape;67;p15"/>
          <p:cNvSpPr txBox="1">
            <a:spLocks noGrp="1"/>
          </p:cNvSpPr>
          <p:nvPr>
            <p:ph type="subTitle" idx="1"/>
          </p:nvPr>
        </p:nvSpPr>
        <p:spPr>
          <a:xfrm>
            <a:off x="-147550" y="439175"/>
            <a:ext cx="9291300" cy="4704600"/>
          </a:xfrm>
          <a:prstGeom prst="rect">
            <a:avLst/>
          </a:prstGeom>
        </p:spPr>
        <p:txBody>
          <a:bodyPr spcFirstLastPara="1" wrap="square" lIns="91425" tIns="91425" rIns="91425" bIns="91425" anchor="t" anchorCtr="0">
            <a:noAutofit/>
          </a:bodyPr>
          <a:lstStyle/>
          <a:p>
            <a:pPr marL="457200" lvl="0" indent="-381000" algn="l" rtl="0">
              <a:lnSpc>
                <a:spcPct val="90000"/>
              </a:lnSpc>
              <a:spcBef>
                <a:spcPts val="0"/>
              </a:spcBef>
              <a:spcAft>
                <a:spcPts val="0"/>
              </a:spcAft>
              <a:buClr>
                <a:srgbClr val="FFFF00"/>
              </a:buClr>
              <a:buSzPts val="2400"/>
              <a:buChar char="●"/>
            </a:pPr>
            <a:r>
              <a:rPr lang="en" sz="2400">
                <a:solidFill>
                  <a:srgbClr val="FFFF00"/>
                </a:solidFill>
              </a:rPr>
              <a:t>If someone tells you the bible does not call Jesus God, they are either lying or misinformed.</a:t>
            </a:r>
            <a:endParaRPr sz="2400">
              <a:solidFill>
                <a:srgbClr val="FFFF00"/>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Is.9:6</a:t>
            </a:r>
            <a:r>
              <a:rPr lang="en" sz="2400">
                <a:solidFill>
                  <a:srgbClr val="FFFF00"/>
                </a:solidFill>
              </a:rPr>
              <a:t> </a:t>
            </a:r>
            <a:r>
              <a:rPr lang="en" sz="2400" i="1">
                <a:solidFill>
                  <a:schemeClr val="dk1"/>
                </a:solidFill>
              </a:rPr>
              <a:t>“For a child will be born to us, a son will be given to us; And the government will rest on His shoulders; And His name will be called Wonderful Counselor, </a:t>
            </a:r>
            <a:r>
              <a:rPr lang="en" sz="2400" i="1" u="sng">
                <a:solidFill>
                  <a:schemeClr val="dk1"/>
                </a:solidFill>
              </a:rPr>
              <a:t>Mighty God</a:t>
            </a:r>
            <a:r>
              <a:rPr lang="en" sz="2400" i="1">
                <a:solidFill>
                  <a:schemeClr val="dk1"/>
                </a:solidFill>
              </a:rPr>
              <a:t>, </a:t>
            </a:r>
            <a:r>
              <a:rPr lang="en" sz="2400" i="1" u="sng">
                <a:solidFill>
                  <a:schemeClr val="dk1"/>
                </a:solidFill>
              </a:rPr>
              <a:t>Eternal Father</a:t>
            </a:r>
            <a:r>
              <a:rPr lang="en" sz="2400" i="1">
                <a:solidFill>
                  <a:schemeClr val="dk1"/>
                </a:solidFill>
              </a:rPr>
              <a:t>, Prince of Peace.”</a:t>
            </a:r>
            <a:endParaRPr sz="2400" i="1">
              <a:solidFill>
                <a:schemeClr val="dk1"/>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Matt.1:23</a:t>
            </a:r>
            <a:r>
              <a:rPr lang="en" sz="2400">
                <a:solidFill>
                  <a:srgbClr val="FFFF00"/>
                </a:solidFill>
              </a:rPr>
              <a:t> </a:t>
            </a:r>
            <a:r>
              <a:rPr lang="en" sz="2400" i="1">
                <a:solidFill>
                  <a:schemeClr val="dk1"/>
                </a:solidFill>
              </a:rPr>
              <a:t>“Behold, the virgin shall be with child and shall bear a Son, and they shall call His name Immanuel,” which translated means, “</a:t>
            </a:r>
            <a:r>
              <a:rPr lang="en" sz="2400" i="1" u="sng">
                <a:solidFill>
                  <a:schemeClr val="dk1"/>
                </a:solidFill>
              </a:rPr>
              <a:t>God with us</a:t>
            </a:r>
            <a:r>
              <a:rPr lang="en" sz="2400" i="1">
                <a:solidFill>
                  <a:schemeClr val="dk1"/>
                </a:solidFill>
              </a:rPr>
              <a:t>.”</a:t>
            </a:r>
            <a:endParaRPr sz="2400" i="1">
              <a:solidFill>
                <a:schemeClr val="dk1"/>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Jn.1:1-2,14</a:t>
            </a:r>
            <a:r>
              <a:rPr lang="en" sz="2400">
                <a:solidFill>
                  <a:srgbClr val="FFFF00"/>
                </a:solidFill>
              </a:rPr>
              <a:t> </a:t>
            </a:r>
            <a:r>
              <a:rPr lang="en" sz="2400" i="1">
                <a:solidFill>
                  <a:schemeClr val="dk1"/>
                </a:solidFill>
              </a:rPr>
              <a:t>“In the beginning was the Word, and the Word was with God, </a:t>
            </a:r>
            <a:r>
              <a:rPr lang="en" sz="2400" i="1" u="sng">
                <a:solidFill>
                  <a:schemeClr val="dk1"/>
                </a:solidFill>
              </a:rPr>
              <a:t>and the Word was God</a:t>
            </a:r>
            <a:r>
              <a:rPr lang="en" sz="2400" i="1">
                <a:solidFill>
                  <a:schemeClr val="dk1"/>
                </a:solidFill>
              </a:rPr>
              <a:t>. 2 </a:t>
            </a:r>
            <a:r>
              <a:rPr lang="en" sz="2400" i="1" u="sng">
                <a:solidFill>
                  <a:schemeClr val="dk1"/>
                </a:solidFill>
              </a:rPr>
              <a:t>He was in the beginning with God</a:t>
            </a:r>
            <a:r>
              <a:rPr lang="en" sz="2400" i="1">
                <a:solidFill>
                  <a:schemeClr val="dk1"/>
                </a:solidFill>
              </a:rPr>
              <a:t>.”…14 </a:t>
            </a:r>
            <a:r>
              <a:rPr lang="en" sz="2400" i="1" u="sng">
                <a:solidFill>
                  <a:schemeClr val="dk1"/>
                </a:solidFill>
              </a:rPr>
              <a:t>And the Word became flesh, and dwelt among us</a:t>
            </a:r>
            <a:r>
              <a:rPr lang="en" sz="2400" i="1">
                <a:solidFill>
                  <a:schemeClr val="dk1"/>
                </a:solidFill>
              </a:rPr>
              <a:t>, and we saw His glory, glory as of the only begotten from the Father, full of grace and truth.”</a:t>
            </a:r>
            <a:endParaRPr sz="24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369275" y="0"/>
            <a:ext cx="98904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JESUS IS CALLED GOD!</a:t>
            </a:r>
            <a:endParaRPr sz="4900" b="1" dirty="0">
              <a:solidFill>
                <a:srgbClr val="00FFFF"/>
              </a:solidFill>
            </a:endParaRPr>
          </a:p>
        </p:txBody>
      </p:sp>
      <p:sp>
        <p:nvSpPr>
          <p:cNvPr id="73" name="Google Shape;73;p16"/>
          <p:cNvSpPr txBox="1">
            <a:spLocks noGrp="1"/>
          </p:cNvSpPr>
          <p:nvPr>
            <p:ph type="subTitle" idx="1"/>
          </p:nvPr>
        </p:nvSpPr>
        <p:spPr>
          <a:xfrm>
            <a:off x="-147550" y="585575"/>
            <a:ext cx="9291300" cy="4558200"/>
          </a:xfrm>
          <a:prstGeom prst="rect">
            <a:avLst/>
          </a:prstGeom>
        </p:spPr>
        <p:txBody>
          <a:bodyPr spcFirstLastPara="1" wrap="square" lIns="91425" tIns="91425" rIns="91425" bIns="91425" anchor="t" anchorCtr="0">
            <a:noAutofit/>
          </a:bodyPr>
          <a:lstStyle/>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Tt.2:13</a:t>
            </a:r>
            <a:r>
              <a:rPr lang="en" sz="2600">
                <a:solidFill>
                  <a:srgbClr val="FFFF00"/>
                </a:solidFill>
              </a:rPr>
              <a:t> </a:t>
            </a:r>
            <a:r>
              <a:rPr lang="en" sz="2600" i="1">
                <a:solidFill>
                  <a:schemeClr val="dk1"/>
                </a:solidFill>
              </a:rPr>
              <a:t>“looking for the blessed hope and </a:t>
            </a:r>
            <a:r>
              <a:rPr lang="en" sz="2600" i="1" u="sng">
                <a:solidFill>
                  <a:schemeClr val="dk1"/>
                </a:solidFill>
              </a:rPr>
              <a:t>the appearing of the glory</a:t>
            </a:r>
            <a:r>
              <a:rPr lang="en" sz="2600" i="1">
                <a:solidFill>
                  <a:schemeClr val="dk1"/>
                </a:solidFill>
              </a:rPr>
              <a:t> of </a:t>
            </a:r>
            <a:r>
              <a:rPr lang="en" sz="2600" i="1" u="sng">
                <a:solidFill>
                  <a:schemeClr val="dk1"/>
                </a:solidFill>
              </a:rPr>
              <a:t>our great God and Savior</a:t>
            </a:r>
            <a:r>
              <a:rPr lang="en" sz="2600" i="1">
                <a:solidFill>
                  <a:schemeClr val="dk1"/>
                </a:solidFill>
              </a:rPr>
              <a:t>, Christ Jesus,”</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Heb.1:8,10</a:t>
            </a:r>
            <a:r>
              <a:rPr lang="en" sz="2600">
                <a:solidFill>
                  <a:srgbClr val="FFFF00"/>
                </a:solidFill>
              </a:rPr>
              <a:t> </a:t>
            </a:r>
            <a:r>
              <a:rPr lang="en" sz="2600" i="1">
                <a:solidFill>
                  <a:schemeClr val="dk1"/>
                </a:solidFill>
              </a:rPr>
              <a:t>“But of the Son He says, “Your throne, </a:t>
            </a:r>
            <a:r>
              <a:rPr lang="en" sz="2600" i="1" u="sng">
                <a:solidFill>
                  <a:schemeClr val="dk1"/>
                </a:solidFill>
              </a:rPr>
              <a:t>O GOD</a:t>
            </a:r>
            <a:r>
              <a:rPr lang="en" sz="2600" i="1">
                <a:solidFill>
                  <a:schemeClr val="dk1"/>
                </a:solidFill>
              </a:rPr>
              <a:t>, is forever and ever, and the righteous scepter is the scepter of His kingdom…10 And, “</a:t>
            </a:r>
            <a:r>
              <a:rPr lang="en" sz="2600" i="1" u="sng">
                <a:solidFill>
                  <a:schemeClr val="dk1"/>
                </a:solidFill>
              </a:rPr>
              <a:t>You, LORD</a:t>
            </a:r>
            <a:r>
              <a:rPr lang="en" sz="2600">
                <a:solidFill>
                  <a:srgbClr val="FFFF00"/>
                </a:solidFill>
              </a:rPr>
              <a:t> (YHWH - “to be, to exist” - the personal name of God)</a:t>
            </a:r>
            <a:r>
              <a:rPr lang="en" sz="2600" i="1">
                <a:solidFill>
                  <a:srgbClr val="FFFF00"/>
                </a:solidFill>
              </a:rPr>
              <a:t> </a:t>
            </a:r>
            <a:r>
              <a:rPr lang="en" sz="2600" i="1">
                <a:solidFill>
                  <a:schemeClr val="dk1"/>
                </a:solidFill>
              </a:rPr>
              <a:t>in the beginning laid the foundation of the earth, and </a:t>
            </a:r>
            <a:r>
              <a:rPr lang="en" sz="2600" i="1" u="sng">
                <a:solidFill>
                  <a:schemeClr val="dk1"/>
                </a:solidFill>
              </a:rPr>
              <a:t>the heavens are the works of Your hands</a:t>
            </a:r>
            <a:r>
              <a:rPr lang="en" sz="2600" i="1">
                <a:solidFill>
                  <a:schemeClr val="dk1"/>
                </a:solidFill>
              </a:rPr>
              <a:t>;”</a:t>
            </a:r>
            <a:endParaRPr sz="2600" i="1">
              <a:solidFill>
                <a:schemeClr val="dk1"/>
              </a:solidFill>
            </a:endParaRPr>
          </a:p>
          <a:p>
            <a:pPr marL="457200" lvl="0" indent="-393700" algn="l" rtl="0">
              <a:lnSpc>
                <a:spcPct val="90000"/>
              </a:lnSpc>
              <a:spcBef>
                <a:spcPts val="0"/>
              </a:spcBef>
              <a:spcAft>
                <a:spcPts val="0"/>
              </a:spcAft>
              <a:buClr>
                <a:srgbClr val="00FFFF"/>
              </a:buClr>
              <a:buSzPts val="2600"/>
              <a:buChar char="●"/>
            </a:pPr>
            <a:r>
              <a:rPr lang="en" sz="2600">
                <a:solidFill>
                  <a:srgbClr val="00FFFF"/>
                </a:solidFill>
              </a:rPr>
              <a:t>Someone has to go through some giant “hoops”, verbal gymnastics and workarounds to deny that all these passages teach that Jesus is God.  But there’s so much more evidence than this!</a:t>
            </a:r>
            <a:endParaRPr sz="26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2 - THE WORD INFERS IT</a:t>
            </a:r>
            <a:endParaRPr sz="5000" b="1" dirty="0">
              <a:solidFill>
                <a:srgbClr val="00FFFF"/>
              </a:solidFill>
            </a:endParaRPr>
          </a:p>
        </p:txBody>
      </p:sp>
      <p:sp>
        <p:nvSpPr>
          <p:cNvPr id="79" name="Google Shape;79;p17"/>
          <p:cNvSpPr txBox="1">
            <a:spLocks noGrp="1"/>
          </p:cNvSpPr>
          <p:nvPr>
            <p:ph type="subTitle" idx="1"/>
          </p:nvPr>
        </p:nvSpPr>
        <p:spPr>
          <a:xfrm>
            <a:off x="-147550" y="377200"/>
            <a:ext cx="9291300" cy="47667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Joel’s famous prophecy: </a:t>
            </a:r>
            <a:r>
              <a:rPr lang="en" sz="2000" i="1">
                <a:solidFill>
                  <a:schemeClr val="dk1"/>
                </a:solidFill>
              </a:rPr>
              <a:t>“And it will come about that </a:t>
            </a:r>
            <a:r>
              <a:rPr lang="en" sz="2000" i="1" u="sng">
                <a:solidFill>
                  <a:schemeClr val="dk1"/>
                </a:solidFill>
              </a:rPr>
              <a:t>whoever calls on the name of the LORD</a:t>
            </a:r>
            <a:r>
              <a:rPr lang="en" sz="2000">
                <a:solidFill>
                  <a:srgbClr val="FFFF00"/>
                </a:solidFill>
              </a:rPr>
              <a:t> (YHWH again) </a:t>
            </a:r>
            <a:r>
              <a:rPr lang="en" sz="2000" i="1">
                <a:solidFill>
                  <a:schemeClr val="dk1"/>
                </a:solidFill>
              </a:rPr>
              <a:t>will be delivered;”</a:t>
            </a:r>
            <a:r>
              <a:rPr lang="en" sz="2000">
                <a:solidFill>
                  <a:srgbClr val="FFFF00"/>
                </a:solidFill>
              </a:rPr>
              <a:t> (</a:t>
            </a:r>
            <a:r>
              <a:rPr lang="en" sz="2000" u="sng">
                <a:solidFill>
                  <a:srgbClr val="FFFF00"/>
                </a:solidFill>
              </a:rPr>
              <a:t>Joel 2:32</a:t>
            </a:r>
            <a:r>
              <a:rPr lang="en" sz="2000">
                <a:solidFill>
                  <a:srgbClr val="FFFF00"/>
                </a:solidFill>
              </a:rPr>
              <a:t>) This is quoted by Peter in </a:t>
            </a:r>
            <a:r>
              <a:rPr lang="en" sz="2000" u="sng">
                <a:solidFill>
                  <a:srgbClr val="FFFF00"/>
                </a:solidFill>
              </a:rPr>
              <a:t>Acts 2</a:t>
            </a:r>
            <a:r>
              <a:rPr lang="en" sz="2000">
                <a:solidFill>
                  <a:srgbClr val="FFFF00"/>
                </a:solidFill>
              </a:rPr>
              <a:t> and Paul in </a:t>
            </a:r>
            <a:r>
              <a:rPr lang="en" sz="2000" u="sng">
                <a:solidFill>
                  <a:srgbClr val="FFFF00"/>
                </a:solidFill>
              </a:rPr>
              <a:t>Romans 10</a:t>
            </a:r>
            <a:r>
              <a:rPr lang="en" sz="2000">
                <a:solidFill>
                  <a:srgbClr val="FFFF00"/>
                </a:solidFill>
              </a:rPr>
              <a:t>.)</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But Paul writes in </a:t>
            </a:r>
            <a:r>
              <a:rPr lang="en" sz="2000" u="sng">
                <a:solidFill>
                  <a:srgbClr val="FFFF00"/>
                </a:solidFill>
              </a:rPr>
              <a:t>1 Cor.1:2</a:t>
            </a:r>
            <a:r>
              <a:rPr lang="en" sz="2000">
                <a:solidFill>
                  <a:srgbClr val="FFFF00"/>
                </a:solidFill>
              </a:rPr>
              <a:t> </a:t>
            </a:r>
            <a:r>
              <a:rPr lang="en" sz="2000" i="1">
                <a:solidFill>
                  <a:schemeClr val="dk1"/>
                </a:solidFill>
              </a:rPr>
              <a:t>“To the church of God which is at Corinth, to those who have been sanctified in Christ Jesus, saints by calling, with </a:t>
            </a:r>
            <a:r>
              <a:rPr lang="en" sz="2000" i="1" u="sng">
                <a:solidFill>
                  <a:schemeClr val="dk1"/>
                </a:solidFill>
              </a:rPr>
              <a:t>all who in every place call on the name of our Lord Jesus Christ, their Lord and ours</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1 Tim.6:13-16</a:t>
            </a:r>
            <a:r>
              <a:rPr lang="en" sz="2000">
                <a:solidFill>
                  <a:schemeClr val="dk1"/>
                </a:solidFill>
              </a:rPr>
              <a:t> </a:t>
            </a:r>
            <a:r>
              <a:rPr lang="en" sz="2000" i="1">
                <a:solidFill>
                  <a:schemeClr val="dk1"/>
                </a:solidFill>
              </a:rPr>
              <a:t>“I charge you in the presence of </a:t>
            </a:r>
            <a:r>
              <a:rPr lang="en" sz="2000" i="1" u="sng">
                <a:solidFill>
                  <a:schemeClr val="dk1"/>
                </a:solidFill>
              </a:rPr>
              <a:t>God, who gives life to all things</a:t>
            </a:r>
            <a:r>
              <a:rPr lang="en" sz="2000" i="1">
                <a:solidFill>
                  <a:schemeClr val="dk1"/>
                </a:solidFill>
              </a:rPr>
              <a:t>, and of Christ Jesus, who testified the good confession before Pontius Pilate, 14 that you keep the commandment without stain or reproach until the appearing of our Lord Jesus Christ, 15 which He will bring about at the proper time - He who is the blessed and only Sovereign, </a:t>
            </a:r>
            <a:r>
              <a:rPr lang="en" sz="2000" i="1" u="sng">
                <a:solidFill>
                  <a:schemeClr val="dk1"/>
                </a:solidFill>
              </a:rPr>
              <a:t>the King of kings and Lord of lords</a:t>
            </a:r>
            <a:r>
              <a:rPr lang="en" sz="2000" i="1">
                <a:solidFill>
                  <a:schemeClr val="dk1"/>
                </a:solidFill>
              </a:rPr>
              <a:t>, 16 who </a:t>
            </a:r>
            <a:r>
              <a:rPr lang="en" sz="2000" i="1" u="sng">
                <a:solidFill>
                  <a:schemeClr val="dk1"/>
                </a:solidFill>
              </a:rPr>
              <a:t>alone possesses</a:t>
            </a:r>
            <a:r>
              <a:rPr lang="en" sz="2000" i="1">
                <a:solidFill>
                  <a:schemeClr val="dk1"/>
                </a:solidFill>
              </a:rPr>
              <a:t> immortality and dwells in unapproachable light, whom no man has seen or can see. To Him be honor and eternal dominion! Amen.”</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But </a:t>
            </a:r>
            <a:r>
              <a:rPr lang="en" sz="2000" u="sng">
                <a:solidFill>
                  <a:srgbClr val="FFFF00"/>
                </a:solidFill>
              </a:rPr>
              <a:t>Rev.19:16</a:t>
            </a:r>
            <a:r>
              <a:rPr lang="en" sz="2000">
                <a:solidFill>
                  <a:srgbClr val="FFFF00"/>
                </a:solidFill>
              </a:rPr>
              <a:t> says, of </a:t>
            </a:r>
            <a:r>
              <a:rPr lang="en" sz="2000" u="sng">
                <a:solidFill>
                  <a:srgbClr val="FFFF00"/>
                </a:solidFill>
              </a:rPr>
              <a:t>JESUS</a:t>
            </a:r>
            <a:r>
              <a:rPr lang="en" sz="2000">
                <a:solidFill>
                  <a:srgbClr val="FFFF00"/>
                </a:solidFill>
              </a:rPr>
              <a:t>,</a:t>
            </a:r>
            <a:r>
              <a:rPr lang="en" sz="2000">
                <a:solidFill>
                  <a:schemeClr val="dk1"/>
                </a:solidFill>
              </a:rPr>
              <a:t> </a:t>
            </a:r>
            <a:r>
              <a:rPr lang="en" sz="2000" i="1">
                <a:solidFill>
                  <a:schemeClr val="dk1"/>
                </a:solidFill>
              </a:rPr>
              <a:t>“And on His robe and on His thigh He has a name written, “</a:t>
            </a:r>
            <a:r>
              <a:rPr lang="en" sz="2000" i="1" u="sng">
                <a:solidFill>
                  <a:schemeClr val="dk1"/>
                </a:solidFill>
              </a:rPr>
              <a:t>KING OF KINGS, AND LORD OF LORDS</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THE WORD INFERS IT – cont.</a:t>
            </a:r>
            <a:endParaRPr sz="5000" b="1" dirty="0">
              <a:solidFill>
                <a:srgbClr val="00FFFF"/>
              </a:solidFill>
            </a:endParaRPr>
          </a:p>
        </p:txBody>
      </p:sp>
      <p:sp>
        <p:nvSpPr>
          <p:cNvPr id="85" name="Google Shape;85;p18"/>
          <p:cNvSpPr txBox="1">
            <a:spLocks noGrp="1"/>
          </p:cNvSpPr>
          <p:nvPr>
            <p:ph type="subTitle" idx="1"/>
          </p:nvPr>
        </p:nvSpPr>
        <p:spPr>
          <a:xfrm>
            <a:off x="-171450" y="377200"/>
            <a:ext cx="9370500" cy="47667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Acts 20:28</a:t>
            </a:r>
            <a:r>
              <a:rPr lang="en" sz="2100">
                <a:solidFill>
                  <a:schemeClr val="dk1"/>
                </a:solidFill>
              </a:rPr>
              <a:t> </a:t>
            </a:r>
            <a:r>
              <a:rPr lang="en" sz="2100" i="1">
                <a:solidFill>
                  <a:schemeClr val="dk1"/>
                </a:solidFill>
              </a:rPr>
              <a:t>“Be on guard for yourselves and for all the flock, among which the Holy Spirit has made you overseers, to shepherd the church of GOD which He purchased with </a:t>
            </a:r>
            <a:r>
              <a:rPr lang="en" sz="2100" i="1" u="sng">
                <a:solidFill>
                  <a:schemeClr val="dk1"/>
                </a:solidFill>
              </a:rPr>
              <a:t>His own blood</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Jn.10:30</a:t>
            </a:r>
            <a:r>
              <a:rPr lang="en" sz="2100">
                <a:solidFill>
                  <a:schemeClr val="dk1"/>
                </a:solidFill>
              </a:rPr>
              <a:t> </a:t>
            </a:r>
            <a:r>
              <a:rPr lang="en" sz="2100" i="1">
                <a:solidFill>
                  <a:schemeClr val="dk1"/>
                </a:solidFill>
              </a:rPr>
              <a:t>“I and the Father </a:t>
            </a:r>
            <a:r>
              <a:rPr lang="en" sz="2100" i="1" u="sng">
                <a:solidFill>
                  <a:schemeClr val="dk1"/>
                </a:solidFill>
              </a:rPr>
              <a:t>are one</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Jn.20:28</a:t>
            </a:r>
            <a:r>
              <a:rPr lang="en" sz="2100">
                <a:solidFill>
                  <a:schemeClr val="dk1"/>
                </a:solidFill>
              </a:rPr>
              <a:t> </a:t>
            </a:r>
            <a:r>
              <a:rPr lang="en" sz="2100" i="1">
                <a:solidFill>
                  <a:schemeClr val="dk1"/>
                </a:solidFill>
              </a:rPr>
              <a:t>“Thomas answered and said to Him, “My Lord </a:t>
            </a:r>
            <a:r>
              <a:rPr lang="en" sz="2100" i="1" u="sng">
                <a:solidFill>
                  <a:schemeClr val="dk1"/>
                </a:solidFill>
              </a:rPr>
              <a:t>and my GOD</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Acts 8:12</a:t>
            </a:r>
            <a:r>
              <a:rPr lang="en" sz="2100">
                <a:solidFill>
                  <a:schemeClr val="dk1"/>
                </a:solidFill>
              </a:rPr>
              <a:t> </a:t>
            </a:r>
            <a:r>
              <a:rPr lang="en" sz="2100" i="1">
                <a:solidFill>
                  <a:schemeClr val="dk1"/>
                </a:solidFill>
              </a:rPr>
              <a:t>“But when they believed Philip preaching the good news about </a:t>
            </a:r>
            <a:r>
              <a:rPr lang="en" sz="2100" i="1" u="sng">
                <a:solidFill>
                  <a:schemeClr val="dk1"/>
                </a:solidFill>
              </a:rPr>
              <a:t>the kingdom of GOD</a:t>
            </a:r>
            <a:r>
              <a:rPr lang="en" sz="2100" i="1">
                <a:solidFill>
                  <a:schemeClr val="dk1"/>
                </a:solidFill>
              </a:rPr>
              <a:t> and the name of Jesus Christ, they were being baptized, men and women alike.”</a:t>
            </a:r>
            <a:endParaRPr sz="2100" i="1">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a:solidFill>
                  <a:srgbClr val="00FFFF"/>
                </a:solidFill>
              </a:rPr>
              <a:t>Whose kingdom is it?</a:t>
            </a:r>
            <a:r>
              <a:rPr lang="en" sz="2100">
                <a:solidFill>
                  <a:schemeClr val="dk1"/>
                </a:solidFill>
              </a:rPr>
              <a:t>  </a:t>
            </a:r>
            <a:r>
              <a:rPr lang="en" sz="2100" u="sng">
                <a:solidFill>
                  <a:srgbClr val="FFFF00"/>
                </a:solidFill>
              </a:rPr>
              <a:t>Jn.18:36</a:t>
            </a:r>
            <a:r>
              <a:rPr lang="en" sz="2100">
                <a:solidFill>
                  <a:schemeClr val="dk1"/>
                </a:solidFill>
              </a:rPr>
              <a:t> </a:t>
            </a:r>
            <a:r>
              <a:rPr lang="en" sz="2100" i="1">
                <a:solidFill>
                  <a:schemeClr val="dk1"/>
                </a:solidFill>
              </a:rPr>
              <a:t>“Jesus answered, “</a:t>
            </a:r>
            <a:r>
              <a:rPr lang="en" sz="2100" i="1" u="sng">
                <a:solidFill>
                  <a:schemeClr val="dk1"/>
                </a:solidFill>
              </a:rPr>
              <a:t>MY kingdom</a:t>
            </a:r>
            <a:r>
              <a:rPr lang="en" sz="2100" i="1">
                <a:solidFill>
                  <a:schemeClr val="dk1"/>
                </a:solidFill>
              </a:rPr>
              <a:t> is not of this world. If </a:t>
            </a:r>
            <a:r>
              <a:rPr lang="en" sz="2100" i="1" u="sng">
                <a:solidFill>
                  <a:schemeClr val="dk1"/>
                </a:solidFill>
              </a:rPr>
              <a:t>MY kingdom</a:t>
            </a:r>
            <a:r>
              <a:rPr lang="en" sz="2100" i="1">
                <a:solidFill>
                  <a:schemeClr val="dk1"/>
                </a:solidFill>
              </a:rPr>
              <a:t> were of this world, then My servants would be fighting so that I would not be handed over to the Jews; but as it is, My kingdom is not of this realm.” </a:t>
            </a:r>
            <a:r>
              <a:rPr lang="en" sz="2100">
                <a:solidFill>
                  <a:srgbClr val="00FFFF"/>
                </a:solidFill>
              </a:rPr>
              <a:t>Are there two different kingdoms now?</a:t>
            </a:r>
            <a:endParaRPr sz="210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1 Tim.1:16-17</a:t>
            </a:r>
            <a:r>
              <a:rPr lang="en" sz="2100">
                <a:solidFill>
                  <a:schemeClr val="dk1"/>
                </a:solidFill>
              </a:rPr>
              <a:t> </a:t>
            </a:r>
            <a:r>
              <a:rPr lang="en" sz="2100" i="1">
                <a:solidFill>
                  <a:schemeClr val="dk1"/>
                </a:solidFill>
              </a:rPr>
              <a:t>“... so that in me as the foremost, </a:t>
            </a:r>
            <a:r>
              <a:rPr lang="en" sz="2100" i="1" u="sng">
                <a:solidFill>
                  <a:schemeClr val="dk1"/>
                </a:solidFill>
              </a:rPr>
              <a:t>Jesus Christ</a:t>
            </a:r>
            <a:r>
              <a:rPr lang="en" sz="2100" i="1">
                <a:solidFill>
                  <a:schemeClr val="dk1"/>
                </a:solidFill>
              </a:rPr>
              <a:t> might demonstrate His perfect patience as an example for those who would believe in Him for eternal life. 17 </a:t>
            </a:r>
            <a:r>
              <a:rPr lang="en" sz="2100" i="1" u="sng">
                <a:solidFill>
                  <a:schemeClr val="dk1"/>
                </a:solidFill>
              </a:rPr>
              <a:t>Now to the King eternal, immortal, invisible, the only God, be honor and glory forever and ever. Amen</a:t>
            </a:r>
            <a:r>
              <a:rPr lang="en" sz="2100" i="1">
                <a:solidFill>
                  <a:schemeClr val="dk1"/>
                </a:solidFill>
              </a:rPr>
              <a:t>.”</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3 - JESUS IS THE “I AM”!</a:t>
            </a:r>
            <a:endParaRPr sz="5000" b="1" dirty="0">
              <a:solidFill>
                <a:srgbClr val="00FFFF"/>
              </a:solidFill>
            </a:endParaRPr>
          </a:p>
        </p:txBody>
      </p:sp>
      <p:sp>
        <p:nvSpPr>
          <p:cNvPr id="91" name="Google Shape;91;p19"/>
          <p:cNvSpPr txBox="1">
            <a:spLocks noGrp="1"/>
          </p:cNvSpPr>
          <p:nvPr>
            <p:ph type="subTitle" idx="1"/>
          </p:nvPr>
        </p:nvSpPr>
        <p:spPr>
          <a:xfrm>
            <a:off x="-171450" y="377200"/>
            <a:ext cx="9370500" cy="47667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The name of God!  </a:t>
            </a:r>
            <a:r>
              <a:rPr lang="en" sz="2000" u="sng">
                <a:solidFill>
                  <a:srgbClr val="FFFF00"/>
                </a:solidFill>
              </a:rPr>
              <a:t>Ex.3:13-14</a:t>
            </a:r>
            <a:r>
              <a:rPr lang="en" sz="2000">
                <a:solidFill>
                  <a:schemeClr val="dk1"/>
                </a:solidFill>
              </a:rPr>
              <a:t> </a:t>
            </a:r>
            <a:r>
              <a:rPr lang="en" sz="2000" i="1">
                <a:solidFill>
                  <a:schemeClr val="dk1"/>
                </a:solidFill>
              </a:rPr>
              <a:t>“Then Moses said to God, “Behold, I am going to the sons of Israel, and I will say to them, ‘The God of your fathers has sent me to you.’ Now they may say to me, ‘</a:t>
            </a:r>
            <a:r>
              <a:rPr lang="en" sz="2000" i="1" u="sng">
                <a:solidFill>
                  <a:schemeClr val="dk1"/>
                </a:solidFill>
              </a:rPr>
              <a:t>What is His name</a:t>
            </a:r>
            <a:r>
              <a:rPr lang="en" sz="2000" i="1">
                <a:solidFill>
                  <a:schemeClr val="dk1"/>
                </a:solidFill>
              </a:rPr>
              <a:t>?’ What shall I say to them?” 14 God said to Moses, “</a:t>
            </a:r>
            <a:r>
              <a:rPr lang="en" sz="2000" i="1" u="sng">
                <a:solidFill>
                  <a:schemeClr val="dk1"/>
                </a:solidFill>
              </a:rPr>
              <a:t>I AM WHO I AM</a:t>
            </a:r>
            <a:r>
              <a:rPr lang="en" sz="2000" i="1">
                <a:solidFill>
                  <a:schemeClr val="dk1"/>
                </a:solidFill>
              </a:rPr>
              <a:t>”; and He said, “Thus you shall say to the sons of Israel, ‘</a:t>
            </a:r>
            <a:r>
              <a:rPr lang="en" sz="2000" i="1" u="sng">
                <a:solidFill>
                  <a:schemeClr val="dk1"/>
                </a:solidFill>
              </a:rPr>
              <a:t>I AM</a:t>
            </a:r>
            <a:r>
              <a:rPr lang="en" sz="2000" i="1">
                <a:solidFill>
                  <a:schemeClr val="dk1"/>
                </a:solidFill>
              </a:rPr>
              <a:t> </a:t>
            </a:r>
            <a:r>
              <a:rPr lang="en" sz="2000">
                <a:solidFill>
                  <a:srgbClr val="FFFF00"/>
                </a:solidFill>
              </a:rPr>
              <a:t>(YHWH)</a:t>
            </a:r>
            <a:r>
              <a:rPr lang="en" sz="2000" i="1">
                <a:solidFill>
                  <a:schemeClr val="dk1"/>
                </a:solidFill>
              </a:rPr>
              <a:t> </a:t>
            </a:r>
            <a:r>
              <a:rPr lang="en" sz="2000" i="1" u="sng">
                <a:solidFill>
                  <a:schemeClr val="dk1"/>
                </a:solidFill>
              </a:rPr>
              <a:t>has sent me to you</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In the book of John, our translators have done their readers a HUGE disservice by ADDING the word “he” to these statements of Jesus.  Read them as John actually wrote it - WITHOUT that extra word, and be amazed!</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Jn.8:24</a:t>
            </a:r>
            <a:r>
              <a:rPr lang="en" sz="2000">
                <a:solidFill>
                  <a:schemeClr val="dk1"/>
                </a:solidFill>
              </a:rPr>
              <a:t> </a:t>
            </a:r>
            <a:r>
              <a:rPr lang="en" sz="2000" i="1">
                <a:solidFill>
                  <a:schemeClr val="dk1"/>
                </a:solidFill>
              </a:rPr>
              <a:t>“Therefore I said to you that you will die in your sins; for </a:t>
            </a:r>
            <a:r>
              <a:rPr lang="en" sz="2000" i="1" u="sng">
                <a:solidFill>
                  <a:schemeClr val="dk1"/>
                </a:solidFill>
              </a:rPr>
              <a:t>unless you believe that I AM</a:t>
            </a:r>
            <a:r>
              <a:rPr lang="en" sz="2000">
                <a:solidFill>
                  <a:schemeClr val="dk1"/>
                </a:solidFill>
              </a:rPr>
              <a:t> </a:t>
            </a:r>
            <a:r>
              <a:rPr lang="en" sz="2000">
                <a:solidFill>
                  <a:srgbClr val="FFFF00"/>
                </a:solidFill>
              </a:rPr>
              <a:t>(He)</a:t>
            </a:r>
            <a:r>
              <a:rPr lang="en" sz="2000" i="1" u="sng">
                <a:solidFill>
                  <a:schemeClr val="dk1"/>
                </a:solidFill>
              </a:rPr>
              <a:t>, you will die in your sins</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Jn.8:58</a:t>
            </a:r>
            <a:r>
              <a:rPr lang="en" sz="2000">
                <a:solidFill>
                  <a:schemeClr val="dk1"/>
                </a:solidFill>
              </a:rPr>
              <a:t> </a:t>
            </a:r>
            <a:r>
              <a:rPr lang="en" sz="2000" i="1">
                <a:solidFill>
                  <a:schemeClr val="dk1"/>
                </a:solidFill>
              </a:rPr>
              <a:t>“Jesus said to them, “Truly, truly, I say to you, </a:t>
            </a:r>
            <a:r>
              <a:rPr lang="en" sz="2000" i="1" u="sng">
                <a:solidFill>
                  <a:schemeClr val="dk1"/>
                </a:solidFill>
              </a:rPr>
              <a:t>before Abraham was born, I AM</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Jn.13:19</a:t>
            </a:r>
            <a:r>
              <a:rPr lang="en" sz="2000">
                <a:solidFill>
                  <a:schemeClr val="dk1"/>
                </a:solidFill>
              </a:rPr>
              <a:t> </a:t>
            </a:r>
            <a:r>
              <a:rPr lang="en" sz="2000" i="1">
                <a:solidFill>
                  <a:schemeClr val="dk1"/>
                </a:solidFill>
              </a:rPr>
              <a:t>“From now on I am telling you before it comes to pass, so that when it does occur, </a:t>
            </a:r>
            <a:r>
              <a:rPr lang="en" sz="2000" i="1" u="sng">
                <a:solidFill>
                  <a:schemeClr val="dk1"/>
                </a:solidFill>
              </a:rPr>
              <a:t>you may believe that I AM</a:t>
            </a:r>
            <a:r>
              <a:rPr lang="en" sz="2000">
                <a:solidFill>
                  <a:schemeClr val="dk1"/>
                </a:solidFill>
              </a:rPr>
              <a:t> </a:t>
            </a:r>
            <a:r>
              <a:rPr lang="en" sz="2000">
                <a:solidFill>
                  <a:srgbClr val="FFFF00"/>
                </a:solidFill>
              </a:rPr>
              <a:t>(He)</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Jn.18:4-5</a:t>
            </a:r>
            <a:r>
              <a:rPr lang="en" sz="2000">
                <a:solidFill>
                  <a:schemeClr val="dk1"/>
                </a:solidFill>
              </a:rPr>
              <a:t> </a:t>
            </a:r>
            <a:r>
              <a:rPr lang="en" sz="2000" i="1">
                <a:solidFill>
                  <a:schemeClr val="dk1"/>
                </a:solidFill>
              </a:rPr>
              <a:t>“So Jesus, knowing all the things that were coming upon Him, went forth and said to them, “Whom do you seek?” 5 They answered Him, “Jesus the Nazarene.” </a:t>
            </a:r>
            <a:r>
              <a:rPr lang="en" sz="2000" i="1" u="sng">
                <a:solidFill>
                  <a:schemeClr val="dk1"/>
                </a:solidFill>
              </a:rPr>
              <a:t>He said to them, “I AM</a:t>
            </a:r>
            <a:r>
              <a:rPr lang="en" sz="2000">
                <a:solidFill>
                  <a:schemeClr val="dk1"/>
                </a:solidFill>
              </a:rPr>
              <a:t> </a:t>
            </a:r>
            <a:r>
              <a:rPr lang="en" sz="2000">
                <a:solidFill>
                  <a:srgbClr val="FFFF00"/>
                </a:solidFill>
              </a:rPr>
              <a:t>(He)</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4 - JESUS IS ETERNAL</a:t>
            </a:r>
            <a:endParaRPr sz="5000" b="1">
              <a:solidFill>
                <a:srgbClr val="00FFFF"/>
              </a:solidFill>
            </a:endParaRPr>
          </a:p>
        </p:txBody>
      </p:sp>
      <p:sp>
        <p:nvSpPr>
          <p:cNvPr id="97" name="Google Shape;97;p20"/>
          <p:cNvSpPr txBox="1">
            <a:spLocks noGrp="1"/>
          </p:cNvSpPr>
          <p:nvPr>
            <p:ph type="subTitle" idx="1"/>
          </p:nvPr>
        </p:nvSpPr>
        <p:spPr>
          <a:xfrm>
            <a:off x="-118700" y="416750"/>
            <a:ext cx="9317700" cy="4727100"/>
          </a:xfrm>
          <a:prstGeom prst="rect">
            <a:avLst/>
          </a:prstGeom>
        </p:spPr>
        <p:txBody>
          <a:bodyPr spcFirstLastPara="1" wrap="square" lIns="91425" tIns="91425" rIns="91425" bIns="91425" anchor="t" anchorCtr="0">
            <a:noAutofit/>
          </a:bodyPr>
          <a:lstStyle/>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Jn.1:15</a:t>
            </a:r>
            <a:r>
              <a:rPr lang="en" sz="2400">
                <a:solidFill>
                  <a:schemeClr val="dk1"/>
                </a:solidFill>
              </a:rPr>
              <a:t> </a:t>
            </a:r>
            <a:r>
              <a:rPr lang="en" sz="2400" i="1">
                <a:solidFill>
                  <a:schemeClr val="dk1"/>
                </a:solidFill>
              </a:rPr>
              <a:t>“John testified about Him and cried out, saying, “This was He of whom I said, ‘He who comes after me has a higher rank than I, for </a:t>
            </a:r>
            <a:r>
              <a:rPr lang="en" sz="2400" i="1" u="sng">
                <a:solidFill>
                  <a:schemeClr val="dk1"/>
                </a:solidFill>
              </a:rPr>
              <a:t>He existed before me</a:t>
            </a:r>
            <a:r>
              <a:rPr lang="en" sz="2400" i="1">
                <a:solidFill>
                  <a:schemeClr val="dk1"/>
                </a:solidFill>
              </a:rPr>
              <a:t>.’”</a:t>
            </a:r>
            <a:endParaRPr sz="2400" i="1">
              <a:solidFill>
                <a:schemeClr val="dk1"/>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Jn.17:5</a:t>
            </a:r>
            <a:r>
              <a:rPr lang="en" sz="2400">
                <a:solidFill>
                  <a:srgbClr val="FFFF00"/>
                </a:solidFill>
              </a:rPr>
              <a:t> (Jesus’ prayer to His Father)</a:t>
            </a:r>
            <a:r>
              <a:rPr lang="en" sz="2400">
                <a:solidFill>
                  <a:schemeClr val="dk1"/>
                </a:solidFill>
              </a:rPr>
              <a:t> </a:t>
            </a:r>
            <a:r>
              <a:rPr lang="en" sz="2400" i="1">
                <a:solidFill>
                  <a:schemeClr val="dk1"/>
                </a:solidFill>
              </a:rPr>
              <a:t>“Now, Father, glorify Me together with Yourself, with </a:t>
            </a:r>
            <a:r>
              <a:rPr lang="en" sz="2400" i="1" u="sng">
                <a:solidFill>
                  <a:schemeClr val="dk1"/>
                </a:solidFill>
              </a:rPr>
              <a:t>the glory which I had with You before the world was</a:t>
            </a:r>
            <a:r>
              <a:rPr lang="en" sz="2400" i="1">
                <a:solidFill>
                  <a:schemeClr val="dk1"/>
                </a:solidFill>
              </a:rPr>
              <a:t>.”</a:t>
            </a:r>
            <a:endParaRPr sz="2400" i="1">
              <a:solidFill>
                <a:schemeClr val="dk1"/>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Rev.1:8</a:t>
            </a:r>
            <a:r>
              <a:rPr lang="en" sz="2400">
                <a:solidFill>
                  <a:schemeClr val="dk1"/>
                </a:solidFill>
              </a:rPr>
              <a:t> </a:t>
            </a:r>
            <a:r>
              <a:rPr lang="en" sz="2400" i="1">
                <a:solidFill>
                  <a:schemeClr val="dk1"/>
                </a:solidFill>
              </a:rPr>
              <a:t>“I am the Alpha and the Omega,” says </a:t>
            </a:r>
            <a:r>
              <a:rPr lang="en" sz="2400" i="1" u="sng">
                <a:solidFill>
                  <a:schemeClr val="dk1"/>
                </a:solidFill>
              </a:rPr>
              <a:t>the Lord God</a:t>
            </a:r>
            <a:r>
              <a:rPr lang="en" sz="2400" i="1">
                <a:solidFill>
                  <a:schemeClr val="dk1"/>
                </a:solidFill>
              </a:rPr>
              <a:t>, “</a:t>
            </a:r>
            <a:r>
              <a:rPr lang="en" sz="2400" i="1" u="sng">
                <a:solidFill>
                  <a:schemeClr val="dk1"/>
                </a:solidFill>
              </a:rPr>
              <a:t>who is and who was and who is to come, the Almighty</a:t>
            </a:r>
            <a:r>
              <a:rPr lang="en" sz="2400" i="1">
                <a:solidFill>
                  <a:schemeClr val="dk1"/>
                </a:solidFill>
              </a:rPr>
              <a:t>.”</a:t>
            </a:r>
            <a:r>
              <a:rPr lang="en" sz="2400">
                <a:solidFill>
                  <a:schemeClr val="dk1"/>
                </a:solidFill>
              </a:rPr>
              <a:t>  </a:t>
            </a:r>
            <a:r>
              <a:rPr lang="en" sz="2400">
                <a:solidFill>
                  <a:srgbClr val="00FFFF"/>
                </a:solidFill>
              </a:rPr>
              <a:t>The “Lord God” is speaking here.</a:t>
            </a:r>
            <a:endParaRPr sz="2400">
              <a:solidFill>
                <a:srgbClr val="00FFFF"/>
              </a:solidFill>
            </a:endParaRPr>
          </a:p>
          <a:p>
            <a:pPr marL="457200" lvl="0" indent="-381000" algn="l" rtl="0">
              <a:lnSpc>
                <a:spcPct val="90000"/>
              </a:lnSpc>
              <a:spcBef>
                <a:spcPts val="0"/>
              </a:spcBef>
              <a:spcAft>
                <a:spcPts val="0"/>
              </a:spcAft>
              <a:buClr>
                <a:srgbClr val="FFFF00"/>
              </a:buClr>
              <a:buSzPts val="2400"/>
              <a:buChar char="●"/>
            </a:pPr>
            <a:r>
              <a:rPr lang="en" sz="2400" u="sng">
                <a:solidFill>
                  <a:srgbClr val="FFFF00"/>
                </a:solidFill>
              </a:rPr>
              <a:t>Rev.22:12-13</a:t>
            </a:r>
            <a:r>
              <a:rPr lang="en" sz="2400">
                <a:solidFill>
                  <a:schemeClr val="dk1"/>
                </a:solidFill>
              </a:rPr>
              <a:t> </a:t>
            </a:r>
            <a:r>
              <a:rPr lang="en" sz="2400" i="1">
                <a:solidFill>
                  <a:schemeClr val="dk1"/>
                </a:solidFill>
              </a:rPr>
              <a:t>“Behold, </a:t>
            </a:r>
            <a:r>
              <a:rPr lang="en" sz="2400" i="1" u="sng">
                <a:solidFill>
                  <a:schemeClr val="dk1"/>
                </a:solidFill>
              </a:rPr>
              <a:t>I am coming quickly</a:t>
            </a:r>
            <a:r>
              <a:rPr lang="en" sz="2400" i="1">
                <a:solidFill>
                  <a:schemeClr val="dk1"/>
                </a:solidFill>
              </a:rPr>
              <a:t>, and My reward is with Me, to render to every man according to what he has done. 13 </a:t>
            </a:r>
            <a:r>
              <a:rPr lang="en" sz="2400" i="1" u="sng">
                <a:solidFill>
                  <a:schemeClr val="dk1"/>
                </a:solidFill>
              </a:rPr>
              <a:t>I am the Alpha and the Omega, the first and the last, the beginning and the end</a:t>
            </a:r>
            <a:r>
              <a:rPr lang="en" sz="2400" i="1">
                <a:solidFill>
                  <a:schemeClr val="dk1"/>
                </a:solidFill>
              </a:rPr>
              <a:t>.”</a:t>
            </a:r>
            <a:r>
              <a:rPr lang="en" sz="2400">
                <a:solidFill>
                  <a:schemeClr val="dk1"/>
                </a:solidFill>
              </a:rPr>
              <a:t>  </a:t>
            </a:r>
            <a:r>
              <a:rPr lang="en" sz="2400">
                <a:solidFill>
                  <a:srgbClr val="00FFFF"/>
                </a:solidFill>
              </a:rPr>
              <a:t>WHO is coming quickly?  WHO is </a:t>
            </a:r>
            <a:r>
              <a:rPr lang="en" sz="2400" i="1">
                <a:solidFill>
                  <a:schemeClr val="dk1"/>
                </a:solidFill>
              </a:rPr>
              <a:t>“the Alpha and Omega”</a:t>
            </a:r>
            <a:r>
              <a:rPr lang="en" sz="2400">
                <a:solidFill>
                  <a:schemeClr val="dk1"/>
                </a:solidFill>
              </a:rPr>
              <a:t> </a:t>
            </a:r>
            <a:r>
              <a:rPr lang="en" sz="2400">
                <a:solidFill>
                  <a:srgbClr val="00FFFF"/>
                </a:solidFill>
              </a:rPr>
              <a:t>here?  JESUS!</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369275" y="0"/>
            <a:ext cx="9890400" cy="49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5 - JESUS IS THE CREATOR!</a:t>
            </a:r>
            <a:endParaRPr sz="5000" b="1">
              <a:solidFill>
                <a:srgbClr val="00FFFF"/>
              </a:solidFill>
            </a:endParaRPr>
          </a:p>
        </p:txBody>
      </p:sp>
      <p:sp>
        <p:nvSpPr>
          <p:cNvPr id="103" name="Google Shape;103;p21"/>
          <p:cNvSpPr txBox="1">
            <a:spLocks noGrp="1"/>
          </p:cNvSpPr>
          <p:nvPr>
            <p:ph type="subTitle" idx="1"/>
          </p:nvPr>
        </p:nvSpPr>
        <p:spPr>
          <a:xfrm>
            <a:off x="-158250" y="416750"/>
            <a:ext cx="9357300" cy="4727100"/>
          </a:xfrm>
          <a:prstGeom prst="rect">
            <a:avLst/>
          </a:prstGeom>
        </p:spPr>
        <p:txBody>
          <a:bodyPr spcFirstLastPara="1" wrap="square" lIns="91425" tIns="91425" rIns="91425" bIns="91425" anchor="t" anchorCtr="0">
            <a:noAutofit/>
          </a:bodyPr>
          <a:lstStyle/>
          <a:p>
            <a:pPr marL="457200" lvl="0" indent="-368300" algn="l" rtl="0">
              <a:lnSpc>
                <a:spcPct val="90000"/>
              </a:lnSpc>
              <a:spcBef>
                <a:spcPts val="0"/>
              </a:spcBef>
              <a:spcAft>
                <a:spcPts val="0"/>
              </a:spcAft>
              <a:buClr>
                <a:srgbClr val="FFFF00"/>
              </a:buClr>
              <a:buSzPts val="2200"/>
              <a:buChar char="●"/>
            </a:pPr>
            <a:r>
              <a:rPr lang="en" sz="2200">
                <a:solidFill>
                  <a:srgbClr val="FFFF00"/>
                </a:solidFill>
              </a:rPr>
              <a:t>What does the very FIRST verse in the bible say?  </a:t>
            </a:r>
            <a:r>
              <a:rPr lang="en" sz="2200" u="sng">
                <a:solidFill>
                  <a:srgbClr val="FFFF00"/>
                </a:solidFill>
              </a:rPr>
              <a:t>Gen.1:1</a:t>
            </a:r>
            <a:r>
              <a:rPr lang="en" sz="2200">
                <a:solidFill>
                  <a:srgbClr val="FFFF00"/>
                </a:solidFill>
              </a:rPr>
              <a:t> </a:t>
            </a:r>
            <a:r>
              <a:rPr lang="en" sz="2200" i="1">
                <a:solidFill>
                  <a:schemeClr val="dk1"/>
                </a:solidFill>
              </a:rPr>
              <a:t>“In the beginning </a:t>
            </a:r>
            <a:r>
              <a:rPr lang="en" sz="2200" i="1" u="sng">
                <a:solidFill>
                  <a:schemeClr val="dk1"/>
                </a:solidFill>
              </a:rPr>
              <a:t>GOD created the heavens and the earth</a:t>
            </a:r>
            <a:r>
              <a:rPr lang="en" sz="2200" i="1">
                <a:solidFill>
                  <a:schemeClr val="dk1"/>
                </a:solidFill>
              </a:rPr>
              <a:t>.”</a:t>
            </a:r>
            <a:endParaRPr sz="2200" i="1">
              <a:solidFill>
                <a:schemeClr val="dk1"/>
              </a:solidFill>
            </a:endParaRPr>
          </a:p>
          <a:p>
            <a:pPr marL="457200" lvl="0" indent="-368300" algn="l" rtl="0">
              <a:lnSpc>
                <a:spcPct val="90000"/>
              </a:lnSpc>
              <a:spcBef>
                <a:spcPts val="0"/>
              </a:spcBef>
              <a:spcAft>
                <a:spcPts val="0"/>
              </a:spcAft>
              <a:buClr>
                <a:srgbClr val="FFFF00"/>
              </a:buClr>
              <a:buSzPts val="2200"/>
              <a:buChar char="●"/>
            </a:pPr>
            <a:r>
              <a:rPr lang="en" sz="2200" u="sng">
                <a:solidFill>
                  <a:srgbClr val="FFFF00"/>
                </a:solidFill>
              </a:rPr>
              <a:t>Job 38:1,4</a:t>
            </a:r>
            <a:r>
              <a:rPr lang="en" sz="2200">
                <a:solidFill>
                  <a:schemeClr val="dk1"/>
                </a:solidFill>
              </a:rPr>
              <a:t> </a:t>
            </a:r>
            <a:r>
              <a:rPr lang="en" sz="2200" i="1">
                <a:solidFill>
                  <a:schemeClr val="dk1"/>
                </a:solidFill>
              </a:rPr>
              <a:t>“Then the LORD</a:t>
            </a:r>
            <a:r>
              <a:rPr lang="en" sz="2200">
                <a:solidFill>
                  <a:schemeClr val="dk1"/>
                </a:solidFill>
              </a:rPr>
              <a:t> </a:t>
            </a:r>
            <a:r>
              <a:rPr lang="en" sz="2200">
                <a:solidFill>
                  <a:srgbClr val="FFFF00"/>
                </a:solidFill>
              </a:rPr>
              <a:t>(YHWH - the name of God again)</a:t>
            </a:r>
            <a:r>
              <a:rPr lang="en" sz="2200">
                <a:solidFill>
                  <a:schemeClr val="dk1"/>
                </a:solidFill>
              </a:rPr>
              <a:t> </a:t>
            </a:r>
            <a:r>
              <a:rPr lang="en" sz="2200" i="1">
                <a:solidFill>
                  <a:schemeClr val="dk1"/>
                </a:solidFill>
              </a:rPr>
              <a:t>answered Job out of the whirlwind and said, …4 “</a:t>
            </a:r>
            <a:r>
              <a:rPr lang="en" sz="2200" i="1" u="sng">
                <a:solidFill>
                  <a:schemeClr val="dk1"/>
                </a:solidFill>
              </a:rPr>
              <a:t>Where were you when I</a:t>
            </a:r>
            <a:r>
              <a:rPr lang="en" sz="2200">
                <a:solidFill>
                  <a:srgbClr val="FFFF00"/>
                </a:solidFill>
              </a:rPr>
              <a:t> (God) </a:t>
            </a:r>
            <a:r>
              <a:rPr lang="en" sz="2200" i="1" u="sng">
                <a:solidFill>
                  <a:schemeClr val="dk1"/>
                </a:solidFill>
              </a:rPr>
              <a:t>laid the foundation of the earth</a:t>
            </a:r>
            <a:r>
              <a:rPr lang="en" sz="2200" i="1">
                <a:solidFill>
                  <a:schemeClr val="dk1"/>
                </a:solidFill>
              </a:rPr>
              <a:t>?” </a:t>
            </a:r>
            <a:r>
              <a:rPr lang="en" sz="2200">
                <a:solidFill>
                  <a:srgbClr val="FFFF00"/>
                </a:solidFill>
              </a:rPr>
              <a:t>(See </a:t>
            </a:r>
            <a:r>
              <a:rPr lang="en" sz="2200" u="sng">
                <a:solidFill>
                  <a:srgbClr val="FFFF00"/>
                </a:solidFill>
              </a:rPr>
              <a:t>Heb.1:10</a:t>
            </a:r>
            <a:r>
              <a:rPr lang="en" sz="2200">
                <a:solidFill>
                  <a:srgbClr val="FFFF00"/>
                </a:solidFill>
              </a:rPr>
              <a:t> again.)</a:t>
            </a:r>
            <a:endParaRPr sz="2200">
              <a:solidFill>
                <a:srgbClr val="FFFF00"/>
              </a:solidFill>
            </a:endParaRPr>
          </a:p>
          <a:p>
            <a:pPr marL="457200" lvl="0" indent="-368300" algn="l" rtl="0">
              <a:lnSpc>
                <a:spcPct val="90000"/>
              </a:lnSpc>
              <a:spcBef>
                <a:spcPts val="0"/>
              </a:spcBef>
              <a:spcAft>
                <a:spcPts val="0"/>
              </a:spcAft>
              <a:buClr>
                <a:srgbClr val="FFFF00"/>
              </a:buClr>
              <a:buSzPts val="2200"/>
              <a:buChar char="●"/>
            </a:pPr>
            <a:r>
              <a:rPr lang="en" sz="2200" u="sng">
                <a:solidFill>
                  <a:srgbClr val="FFFF00"/>
                </a:solidFill>
              </a:rPr>
              <a:t>Jn.1:3</a:t>
            </a:r>
            <a:r>
              <a:rPr lang="en" sz="2200">
                <a:solidFill>
                  <a:schemeClr val="dk1"/>
                </a:solidFill>
              </a:rPr>
              <a:t> </a:t>
            </a:r>
            <a:r>
              <a:rPr lang="en" sz="2200" i="1">
                <a:solidFill>
                  <a:schemeClr val="dk1"/>
                </a:solidFill>
              </a:rPr>
              <a:t>“</a:t>
            </a:r>
            <a:r>
              <a:rPr lang="en" sz="2200" i="1" u="sng">
                <a:solidFill>
                  <a:schemeClr val="dk1"/>
                </a:solidFill>
              </a:rPr>
              <a:t>All things came into being through Him</a:t>
            </a:r>
            <a:r>
              <a:rPr lang="en" sz="2200">
                <a:solidFill>
                  <a:srgbClr val="FFFF00"/>
                </a:solidFill>
              </a:rPr>
              <a:t> (Jesus!)</a:t>
            </a:r>
            <a:r>
              <a:rPr lang="en" sz="2200" i="1">
                <a:solidFill>
                  <a:schemeClr val="dk1"/>
                </a:solidFill>
              </a:rPr>
              <a:t>, and apart from Him nothing came into being that has come into being.”</a:t>
            </a:r>
            <a:endParaRPr sz="2200" i="1">
              <a:solidFill>
                <a:schemeClr val="dk1"/>
              </a:solidFill>
            </a:endParaRPr>
          </a:p>
          <a:p>
            <a:pPr marL="457200" lvl="0" indent="-368300" algn="l" rtl="0">
              <a:lnSpc>
                <a:spcPct val="90000"/>
              </a:lnSpc>
              <a:spcBef>
                <a:spcPts val="0"/>
              </a:spcBef>
              <a:spcAft>
                <a:spcPts val="0"/>
              </a:spcAft>
              <a:buClr>
                <a:srgbClr val="FFFF00"/>
              </a:buClr>
              <a:buSzPts val="2200"/>
              <a:buChar char="●"/>
            </a:pPr>
            <a:r>
              <a:rPr lang="en" sz="2200" u="sng">
                <a:solidFill>
                  <a:srgbClr val="FFFF00"/>
                </a:solidFill>
              </a:rPr>
              <a:t>Col.1:16-17</a:t>
            </a:r>
            <a:r>
              <a:rPr lang="en" sz="2200">
                <a:solidFill>
                  <a:schemeClr val="dk1"/>
                </a:solidFill>
              </a:rPr>
              <a:t> </a:t>
            </a:r>
            <a:r>
              <a:rPr lang="en" sz="2200" i="1">
                <a:solidFill>
                  <a:schemeClr val="dk1"/>
                </a:solidFill>
              </a:rPr>
              <a:t>“For by Him all things were created, </a:t>
            </a:r>
            <a:r>
              <a:rPr lang="en" sz="2200" i="1" u="sng">
                <a:solidFill>
                  <a:schemeClr val="dk1"/>
                </a:solidFill>
              </a:rPr>
              <a:t>both in the heavens and on earth, visible and invisible</a:t>
            </a:r>
            <a:r>
              <a:rPr lang="en" sz="2200" i="1">
                <a:solidFill>
                  <a:schemeClr val="dk1"/>
                </a:solidFill>
              </a:rPr>
              <a:t>, whether thrones or dominions or rulers or authorities - </a:t>
            </a:r>
            <a:r>
              <a:rPr lang="en" sz="2200" i="1" u="sng">
                <a:solidFill>
                  <a:schemeClr val="dk1"/>
                </a:solidFill>
              </a:rPr>
              <a:t>all things have been created through Him and for Him. 17 He is before all things, and in Him all things hold together</a:t>
            </a:r>
            <a:r>
              <a:rPr lang="en" sz="2200" i="1">
                <a:solidFill>
                  <a:schemeClr val="dk1"/>
                </a:solidFill>
              </a:rPr>
              <a:t>.”</a:t>
            </a:r>
            <a:endParaRPr sz="2200" i="1">
              <a:solidFill>
                <a:schemeClr val="dk1"/>
              </a:solidFill>
            </a:endParaRPr>
          </a:p>
          <a:p>
            <a:pPr marL="457200" lvl="0" indent="-368300" algn="l" rtl="0">
              <a:lnSpc>
                <a:spcPct val="90000"/>
              </a:lnSpc>
              <a:spcBef>
                <a:spcPts val="0"/>
              </a:spcBef>
              <a:spcAft>
                <a:spcPts val="0"/>
              </a:spcAft>
              <a:buClr>
                <a:srgbClr val="FFFF00"/>
              </a:buClr>
              <a:buSzPts val="2200"/>
              <a:buChar char="●"/>
            </a:pPr>
            <a:r>
              <a:rPr lang="en" sz="2200" u="sng">
                <a:solidFill>
                  <a:srgbClr val="FFFF00"/>
                </a:solidFill>
              </a:rPr>
              <a:t>Heb.1:2</a:t>
            </a:r>
            <a:r>
              <a:rPr lang="en" sz="2200">
                <a:solidFill>
                  <a:schemeClr val="dk1"/>
                </a:solidFill>
              </a:rPr>
              <a:t> </a:t>
            </a:r>
            <a:r>
              <a:rPr lang="en" sz="2200" i="1">
                <a:solidFill>
                  <a:schemeClr val="dk1"/>
                </a:solidFill>
              </a:rPr>
              <a:t>“in these last days has spoken to us in His Son, whom He appointed heir of all things, </a:t>
            </a:r>
            <a:r>
              <a:rPr lang="en" sz="2200" i="1" u="sng">
                <a:solidFill>
                  <a:schemeClr val="dk1"/>
                </a:solidFill>
              </a:rPr>
              <a:t>through whom also He made the world</a:t>
            </a:r>
            <a:r>
              <a:rPr lang="en" sz="2200" i="1">
                <a:solidFill>
                  <a:schemeClr val="dk1"/>
                </a:solidFill>
              </a:rPr>
              <a:t>.”</a:t>
            </a:r>
            <a:endParaRPr sz="2200" i="1">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a:solidFill>
                  <a:srgbClr val="00FFFF"/>
                </a:solidFill>
              </a:rPr>
              <a:t>Scripture cannot be more clear on this.  God created all things.  JESUS created all things.  Jesus is GOD!</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2540</Words>
  <Application>Microsoft Office PowerPoint</Application>
  <PresentationFormat>On-screen Show (16:9)</PresentationFormat>
  <Paragraphs>67</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Jesus is GOD - Part 1</vt:lpstr>
      <vt:lpstr>WE ALL NEED THIS LESSON</vt:lpstr>
      <vt:lpstr>1-THE WORD CALLS HIM GOD</vt:lpstr>
      <vt:lpstr>JESUS IS CALLED GOD!</vt:lpstr>
      <vt:lpstr>2 - THE WORD INFERS IT</vt:lpstr>
      <vt:lpstr>THE WORD INFERS IT – cont.</vt:lpstr>
      <vt:lpstr>3 - JESUS IS THE “I AM”!</vt:lpstr>
      <vt:lpstr>4 - JESUS IS ETERNAL</vt:lpstr>
      <vt:lpstr>5 - JESUS IS THE CREATOR!</vt:lpstr>
      <vt:lpstr>6 - JESUS IS EQUAL TO GOD</vt:lpstr>
      <vt:lpstr>AND THAT’S JUST PART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2026-04-27T22:24:07Z</dcterms:modified>
</cp:coreProperties>
</file>