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73f23b7b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d73f23b7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73f23b7b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d73f23b7b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6dc5e7af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d6dc5e7af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d72818a3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d72818a3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72818a3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72818a3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d72818a3a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d72818a3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d72818a3a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d72818a3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73f23b7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d73f23b7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73f23b7b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d73f23b7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d73f23b7b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d73f23b7b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91350" y="0"/>
            <a:ext cx="9352500" cy="1370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000" b="1">
                <a:solidFill>
                  <a:srgbClr val="00FFFF"/>
                </a:solidFill>
              </a:rPr>
              <a:t>CHRISTIANS AND GOVERNMENT - Part Two</a:t>
            </a:r>
            <a:endParaRPr sz="6000" b="1">
              <a:solidFill>
                <a:srgbClr val="00FFFF"/>
              </a:solidFill>
            </a:endParaRPr>
          </a:p>
        </p:txBody>
      </p:sp>
      <p:sp>
        <p:nvSpPr>
          <p:cNvPr id="55" name="Google Shape;55;p13"/>
          <p:cNvSpPr txBox="1">
            <a:spLocks noGrp="1"/>
          </p:cNvSpPr>
          <p:nvPr>
            <p:ph type="subTitle" idx="1"/>
          </p:nvPr>
        </p:nvSpPr>
        <p:spPr>
          <a:xfrm>
            <a:off x="-91350" y="1370100"/>
            <a:ext cx="9235800" cy="37734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500" u="sng">
                <a:solidFill>
                  <a:srgbClr val="FFFF00"/>
                </a:solidFill>
              </a:rPr>
              <a:t>REVIEWING PART ONE</a:t>
            </a:r>
            <a:r>
              <a:rPr lang="en" sz="2500">
                <a:solidFill>
                  <a:srgbClr val="FFFF00"/>
                </a:solidFill>
              </a:rPr>
              <a:t>:</a:t>
            </a:r>
            <a:endParaRPr sz="2500">
              <a:solidFill>
                <a:srgbClr val="FFFF00"/>
              </a:solidFill>
            </a:endParaRPr>
          </a:p>
          <a:p>
            <a:pPr marL="457200" lvl="0" indent="-375444" algn="l" rtl="0">
              <a:spcBef>
                <a:spcPts val="0"/>
              </a:spcBef>
              <a:spcAft>
                <a:spcPts val="0"/>
              </a:spcAft>
              <a:buClr>
                <a:schemeClr val="dk1"/>
              </a:buClr>
              <a:buSzPct val="100000"/>
              <a:buChar char="●"/>
            </a:pPr>
            <a:r>
              <a:rPr lang="en" sz="2500">
                <a:solidFill>
                  <a:schemeClr val="dk1"/>
                </a:solidFill>
              </a:rPr>
              <a:t>Christians were commanded to submit to EVERY ordinance of man, even wicked governments.</a:t>
            </a:r>
            <a:endParaRPr sz="2500">
              <a:solidFill>
                <a:schemeClr val="dk1"/>
              </a:solidFill>
            </a:endParaRPr>
          </a:p>
          <a:p>
            <a:pPr marL="457200" lvl="0" indent="-375444" algn="l" rtl="0">
              <a:spcBef>
                <a:spcPts val="0"/>
              </a:spcBef>
              <a:spcAft>
                <a:spcPts val="0"/>
              </a:spcAft>
              <a:buClr>
                <a:srgbClr val="00FFFF"/>
              </a:buClr>
              <a:buSzPct val="100000"/>
              <a:buChar char="●"/>
            </a:pPr>
            <a:r>
              <a:rPr lang="en" sz="2500">
                <a:solidFill>
                  <a:srgbClr val="00FFFF"/>
                </a:solidFill>
              </a:rPr>
              <a:t>God is the source of all authority, including human government.</a:t>
            </a:r>
            <a:endParaRPr sz="2500">
              <a:solidFill>
                <a:srgbClr val="00FFFF"/>
              </a:solidFill>
            </a:endParaRPr>
          </a:p>
          <a:p>
            <a:pPr marL="457200" lvl="0" indent="-375444" algn="l" rtl="0">
              <a:spcBef>
                <a:spcPts val="0"/>
              </a:spcBef>
              <a:spcAft>
                <a:spcPts val="0"/>
              </a:spcAft>
              <a:buClr>
                <a:srgbClr val="FFFF00"/>
              </a:buClr>
              <a:buSzPct val="100000"/>
              <a:buChar char="●"/>
            </a:pPr>
            <a:r>
              <a:rPr lang="en" sz="2500">
                <a:solidFill>
                  <a:srgbClr val="FFFF00"/>
                </a:solidFill>
              </a:rPr>
              <a:t>We must be cautious regarding how we speak publicly about our human leaders.</a:t>
            </a:r>
            <a:endParaRPr sz="2500">
              <a:solidFill>
                <a:srgbClr val="FFFF00"/>
              </a:solidFill>
            </a:endParaRPr>
          </a:p>
          <a:p>
            <a:pPr marL="457200" lvl="0" indent="-375444" algn="l" rtl="0">
              <a:spcBef>
                <a:spcPts val="0"/>
              </a:spcBef>
              <a:spcAft>
                <a:spcPts val="0"/>
              </a:spcAft>
              <a:buClr>
                <a:schemeClr val="dk1"/>
              </a:buClr>
              <a:buSzPct val="100000"/>
              <a:buChar char="●"/>
            </a:pPr>
            <a:r>
              <a:rPr lang="en" sz="2500">
                <a:solidFill>
                  <a:schemeClr val="dk1"/>
                </a:solidFill>
              </a:rPr>
              <a:t>Christians MUST disobey when the government commands Christians to violate God’s commands.</a:t>
            </a:r>
            <a:endParaRPr sz="2500">
              <a:solidFill>
                <a:schemeClr val="dk1"/>
              </a:solidFill>
            </a:endParaRPr>
          </a:p>
          <a:p>
            <a:pPr marL="457200" lvl="0" indent="-375444" algn="l" rtl="0">
              <a:spcBef>
                <a:spcPts val="0"/>
              </a:spcBef>
              <a:spcAft>
                <a:spcPts val="0"/>
              </a:spcAft>
              <a:buClr>
                <a:srgbClr val="00FFFF"/>
              </a:buClr>
              <a:buSzPct val="100000"/>
              <a:buChar char="●"/>
            </a:pPr>
            <a:r>
              <a:rPr lang="en" sz="2500">
                <a:solidFill>
                  <a:srgbClr val="00FFFF"/>
                </a:solidFill>
              </a:rPr>
              <a:t>Christians should not use violence in resisting their government.</a:t>
            </a:r>
            <a:endParaRPr sz="2500">
              <a:solidFill>
                <a:srgbClr val="00FFFF"/>
              </a:solidFill>
            </a:endParaRPr>
          </a:p>
          <a:p>
            <a:pPr marL="457200" lvl="0" indent="-375444" algn="l" rtl="0">
              <a:spcBef>
                <a:spcPts val="0"/>
              </a:spcBef>
              <a:spcAft>
                <a:spcPts val="0"/>
              </a:spcAft>
              <a:buClr>
                <a:srgbClr val="FFFF00"/>
              </a:buClr>
              <a:buSzPct val="100000"/>
              <a:buChar char="●"/>
            </a:pPr>
            <a:r>
              <a:rPr lang="en" sz="2500">
                <a:solidFill>
                  <a:srgbClr val="FFFF00"/>
                </a:solidFill>
              </a:rPr>
              <a:t>We made multiple modern applications of these teachings.</a:t>
            </a:r>
            <a:endParaRPr sz="250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00" b="1">
                <a:solidFill>
                  <a:srgbClr val="00FFFF"/>
                </a:solidFill>
              </a:rPr>
              <a:t>IS THIS “TRANSCENDING”?</a:t>
            </a:r>
            <a:endParaRPr sz="4500" b="1">
              <a:solidFill>
                <a:srgbClr val="00FFFF"/>
              </a:solidFill>
            </a:endParaRPr>
          </a:p>
        </p:txBody>
      </p:sp>
      <p:sp>
        <p:nvSpPr>
          <p:cNvPr id="109" name="Google Shape;109;p22"/>
          <p:cNvSpPr txBox="1">
            <a:spLocks noGrp="1"/>
          </p:cNvSpPr>
          <p:nvPr>
            <p:ph type="subTitle" idx="1"/>
          </p:nvPr>
        </p:nvSpPr>
        <p:spPr>
          <a:xfrm>
            <a:off x="-168675" y="381900"/>
            <a:ext cx="9352500" cy="4761600"/>
          </a:xfrm>
          <a:prstGeom prst="rect">
            <a:avLst/>
          </a:prstGeom>
        </p:spPr>
        <p:txBody>
          <a:bodyPr spcFirstLastPara="1" wrap="square" lIns="91425" tIns="91425" rIns="91425" bIns="91425" anchor="t" anchorCtr="0">
            <a:noAutofit/>
          </a:bodyPr>
          <a:lstStyle/>
          <a:p>
            <a:pPr marL="457200" lvl="0" indent="0" algn="l" rtl="0">
              <a:lnSpc>
                <a:spcPct val="80000"/>
              </a:lnSpc>
              <a:spcBef>
                <a:spcPts val="0"/>
              </a:spcBef>
              <a:spcAft>
                <a:spcPts val="0"/>
              </a:spcAft>
              <a:buNone/>
            </a:pPr>
            <a:endParaRPr sz="2000">
              <a:solidFill>
                <a:schemeClr val="dk1"/>
              </a:solidFill>
            </a:endParaRPr>
          </a:p>
        </p:txBody>
      </p:sp>
      <p:pic>
        <p:nvPicPr>
          <p:cNvPr id="110" name="Google Shape;110;p22"/>
          <p:cNvPicPr preferRelativeResize="0"/>
          <p:nvPr/>
        </p:nvPicPr>
        <p:blipFill>
          <a:blip r:embed="rId3">
            <a:alphaModFix/>
          </a:blip>
          <a:stretch>
            <a:fillRect/>
          </a:stretch>
        </p:blipFill>
        <p:spPr>
          <a:xfrm>
            <a:off x="0" y="499200"/>
            <a:ext cx="3035875" cy="4586424"/>
          </a:xfrm>
          <a:prstGeom prst="rect">
            <a:avLst/>
          </a:prstGeom>
          <a:noFill/>
          <a:ln>
            <a:noFill/>
          </a:ln>
        </p:spPr>
      </p:pic>
      <p:pic>
        <p:nvPicPr>
          <p:cNvPr id="111" name="Google Shape;111;p22"/>
          <p:cNvPicPr preferRelativeResize="0"/>
          <p:nvPr/>
        </p:nvPicPr>
        <p:blipFill>
          <a:blip r:embed="rId4">
            <a:alphaModFix/>
          </a:blip>
          <a:stretch>
            <a:fillRect/>
          </a:stretch>
        </p:blipFill>
        <p:spPr>
          <a:xfrm>
            <a:off x="3035875" y="499200"/>
            <a:ext cx="3035876" cy="4586425"/>
          </a:xfrm>
          <a:prstGeom prst="rect">
            <a:avLst/>
          </a:prstGeom>
          <a:noFill/>
          <a:ln>
            <a:noFill/>
          </a:ln>
        </p:spPr>
      </p:pic>
      <p:pic>
        <p:nvPicPr>
          <p:cNvPr id="112" name="Google Shape;112;p22"/>
          <p:cNvPicPr preferRelativeResize="0"/>
          <p:nvPr/>
        </p:nvPicPr>
        <p:blipFill>
          <a:blip r:embed="rId5">
            <a:alphaModFix/>
          </a:blip>
          <a:stretch>
            <a:fillRect/>
          </a:stretch>
        </p:blipFill>
        <p:spPr>
          <a:xfrm>
            <a:off x="6140250" y="512950"/>
            <a:ext cx="2952175" cy="4586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DO WE SEE THE DANGER?</a:t>
            </a:r>
            <a:endParaRPr sz="5000" b="1">
              <a:solidFill>
                <a:srgbClr val="00FFFF"/>
              </a:solidFill>
            </a:endParaRPr>
          </a:p>
        </p:txBody>
      </p:sp>
      <p:sp>
        <p:nvSpPr>
          <p:cNvPr id="118" name="Google Shape;118;p23"/>
          <p:cNvSpPr txBox="1">
            <a:spLocks noGrp="1"/>
          </p:cNvSpPr>
          <p:nvPr>
            <p:ph type="subTitle" idx="1"/>
          </p:nvPr>
        </p:nvSpPr>
        <p:spPr>
          <a:xfrm>
            <a:off x="-168825" y="410875"/>
            <a:ext cx="9352500" cy="47325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FFFF00"/>
              </a:buClr>
              <a:buSzPts val="2000"/>
              <a:buChar char="●"/>
            </a:pPr>
            <a:r>
              <a:rPr lang="en" sz="2000">
                <a:solidFill>
                  <a:srgbClr val="FFFF00"/>
                </a:solidFill>
              </a:rPr>
              <a:t>At what point does “national pride” and “patriotism” become blasphemy and worship and idolatry?  I don’t know for certain, but GOD DOES.  Be on guard!</a:t>
            </a:r>
            <a:endParaRPr sz="2000">
              <a:solidFill>
                <a:srgbClr val="FFFF00"/>
              </a:solidFill>
            </a:endParaRPr>
          </a:p>
          <a:p>
            <a:pPr marL="457200" lvl="0" indent="-355600" algn="l" rtl="0">
              <a:lnSpc>
                <a:spcPct val="80000"/>
              </a:lnSpc>
              <a:spcBef>
                <a:spcPts val="0"/>
              </a:spcBef>
              <a:spcAft>
                <a:spcPts val="0"/>
              </a:spcAft>
              <a:buClr>
                <a:schemeClr val="dk1"/>
              </a:buClr>
              <a:buSzPts val="2000"/>
              <a:buChar char="●"/>
            </a:pPr>
            <a:r>
              <a:rPr lang="en" sz="2000">
                <a:solidFill>
                  <a:schemeClr val="dk1"/>
                </a:solidFill>
              </a:rPr>
              <a:t>I do not obey whomever our president or governor is because of who they are, what they believe, or what they are doing.  I obey them because I obey JESUS CHRIST, and He tells me to obey these people.  Big difference!</a:t>
            </a:r>
            <a:endParaRPr sz="2000">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Have we become like Israel of old and we want an earthly leader </a:t>
            </a:r>
            <a:r>
              <a:rPr lang="en" sz="2000" i="1">
                <a:solidFill>
                  <a:schemeClr val="dk1"/>
                </a:solidFill>
              </a:rPr>
              <a:t>“that we also may be like all the nations, and that our king may judge us </a:t>
            </a:r>
            <a:r>
              <a:rPr lang="en" sz="2000" i="1" u="sng">
                <a:solidFill>
                  <a:schemeClr val="dk1"/>
                </a:solidFill>
              </a:rPr>
              <a:t>and go out before us and fight OUR battles</a:t>
            </a:r>
            <a:r>
              <a:rPr lang="en" sz="2000" i="1">
                <a:solidFill>
                  <a:schemeClr val="dk1"/>
                </a:solidFill>
              </a:rPr>
              <a:t>.”</a:t>
            </a:r>
            <a:r>
              <a:rPr lang="en" sz="2000">
                <a:solidFill>
                  <a:srgbClr val="00FFFF"/>
                </a:solidFill>
              </a:rPr>
              <a:t> </a:t>
            </a:r>
            <a:r>
              <a:rPr lang="en" sz="2000">
                <a:solidFill>
                  <a:srgbClr val="FFFF00"/>
                </a:solidFill>
              </a:rPr>
              <a:t>(</a:t>
            </a:r>
            <a:r>
              <a:rPr lang="en" sz="2000" u="sng">
                <a:solidFill>
                  <a:srgbClr val="FFFF00"/>
                </a:solidFill>
              </a:rPr>
              <a:t>1 Sam.8:20</a:t>
            </a:r>
            <a:r>
              <a:rPr lang="en" sz="2000">
                <a:solidFill>
                  <a:srgbClr val="FFFF00"/>
                </a:solidFill>
              </a:rPr>
              <a:t>)</a:t>
            </a:r>
            <a:r>
              <a:rPr lang="en" sz="2000">
                <a:solidFill>
                  <a:srgbClr val="00FFFF"/>
                </a:solidFill>
              </a:rPr>
              <a:t>  Sometimes I think that the reasons some Christians are so zealous for earthly leaders is so that THEY can do the hard work, fight the hard battles, that WE are called upon to do!</a:t>
            </a:r>
            <a:endParaRPr sz="2000">
              <a:solidFill>
                <a:srgbClr val="00FFFF"/>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2 Cor.10:3-5</a:t>
            </a:r>
            <a:r>
              <a:rPr lang="en" sz="2000">
                <a:solidFill>
                  <a:srgbClr val="00FFFF"/>
                </a:solidFill>
              </a:rPr>
              <a:t> </a:t>
            </a:r>
            <a:r>
              <a:rPr lang="en" sz="2000" i="1">
                <a:solidFill>
                  <a:schemeClr val="dk1"/>
                </a:solidFill>
              </a:rPr>
              <a:t>“For though we walk in the flesh, we do not war according to the flesh. 4 For the weapons of our warfare </a:t>
            </a:r>
            <a:r>
              <a:rPr lang="en" sz="2000" i="1" u="sng">
                <a:solidFill>
                  <a:schemeClr val="dk1"/>
                </a:solidFill>
              </a:rPr>
              <a:t>are not carnal</a:t>
            </a:r>
            <a:r>
              <a:rPr lang="en" sz="2000" i="1">
                <a:solidFill>
                  <a:schemeClr val="dk1"/>
                </a:solidFill>
              </a:rPr>
              <a:t> but mighty in God </a:t>
            </a:r>
            <a:r>
              <a:rPr lang="en" sz="2000" i="1" u="sng">
                <a:solidFill>
                  <a:schemeClr val="dk1"/>
                </a:solidFill>
              </a:rPr>
              <a:t>for pulling down strongholds</a:t>
            </a:r>
            <a:r>
              <a:rPr lang="en" sz="2000" i="1">
                <a:solidFill>
                  <a:schemeClr val="dk1"/>
                </a:solidFill>
              </a:rPr>
              <a:t>, 5 </a:t>
            </a:r>
            <a:r>
              <a:rPr lang="en" sz="2000" i="1" u="sng">
                <a:solidFill>
                  <a:schemeClr val="dk1"/>
                </a:solidFill>
              </a:rPr>
              <a:t>casting down arguments</a:t>
            </a:r>
            <a:r>
              <a:rPr lang="en" sz="2000" i="1">
                <a:solidFill>
                  <a:schemeClr val="dk1"/>
                </a:solidFill>
              </a:rPr>
              <a:t> and every high thing that exalts itself against the knowledge of God, </a:t>
            </a:r>
            <a:r>
              <a:rPr lang="en" sz="2000" i="1" u="sng">
                <a:solidFill>
                  <a:schemeClr val="dk1"/>
                </a:solidFill>
              </a:rPr>
              <a:t>bringing every thought into captivity</a:t>
            </a:r>
            <a:r>
              <a:rPr lang="en" sz="2000" i="1">
                <a:solidFill>
                  <a:schemeClr val="dk1"/>
                </a:solidFill>
              </a:rPr>
              <a:t> to the obedience of Christ,”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a:solidFill>
                  <a:srgbClr val="FFFF00"/>
                </a:solidFill>
              </a:rPr>
              <a:t>Brothers and sisters, THAT is how WE change the very nations of this world - one soul at a time, telling them about King Jesus.</a:t>
            </a:r>
            <a:endParaRPr sz="2000">
              <a:solidFill>
                <a:srgbClr val="FFFF00"/>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Obey them.  Vote for them, campaign for them, donate to them, run for office yourself, as you deem best.  But NEVER worship them.  King Jesus FIRST. </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91350" y="0"/>
            <a:ext cx="9352500" cy="50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GOD’S PEOPLE INFLUENCE!</a:t>
            </a:r>
            <a:endParaRPr sz="5000" b="1">
              <a:solidFill>
                <a:srgbClr val="00FFFF"/>
              </a:solidFill>
            </a:endParaRPr>
          </a:p>
        </p:txBody>
      </p:sp>
      <p:sp>
        <p:nvSpPr>
          <p:cNvPr id="61" name="Google Shape;61;p14"/>
          <p:cNvSpPr txBox="1">
            <a:spLocks noGrp="1"/>
          </p:cNvSpPr>
          <p:nvPr>
            <p:ph type="subTitle" idx="1"/>
          </p:nvPr>
        </p:nvSpPr>
        <p:spPr>
          <a:xfrm>
            <a:off x="-159775" y="374350"/>
            <a:ext cx="9389100" cy="476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Where God’s people are brave enough to practice God’s righteousness, their neighbors WILL notice!</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Job being a positive influence on those surrounding him in the east.</a:t>
            </a:r>
            <a:endParaRPr sz="1800">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Abraham, a pilgrim, positively influencing the Canaanites around him in the land.</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Think about Joseph, sold as a slave, falsely accused and imprisoned, and then becoming second only to Pharaoh in Egypt!  (</a:t>
            </a:r>
            <a:r>
              <a:rPr lang="en" sz="1800" u="sng">
                <a:solidFill>
                  <a:srgbClr val="FFFF00"/>
                </a:solidFill>
              </a:rPr>
              <a:t>Gen.41:38-41</a:t>
            </a:r>
            <a:r>
              <a:rPr lang="en" sz="1800">
                <a:solidFill>
                  <a:srgbClr val="FFFF00"/>
                </a:solidFill>
              </a:rPr>
              <a:t>)</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Think about all the GENTILE kings and queens, princes and princesses, wise men and other leaders who came to hear the wisdom that God had given to Solomon!  </a:t>
            </a:r>
            <a:r>
              <a:rPr lang="en" sz="1800" u="sng">
                <a:solidFill>
                  <a:srgbClr val="FFFF00"/>
                </a:solidFill>
              </a:rPr>
              <a:t>1 Ki.10:24</a:t>
            </a:r>
            <a:r>
              <a:rPr lang="en" sz="1800">
                <a:solidFill>
                  <a:schemeClr val="dk1"/>
                </a:solidFill>
              </a:rPr>
              <a:t> </a:t>
            </a:r>
            <a:r>
              <a:rPr lang="en" sz="1800">
                <a:solidFill>
                  <a:srgbClr val="00FFFF"/>
                </a:solidFill>
              </a:rPr>
              <a:t>(NKJV)</a:t>
            </a:r>
            <a:r>
              <a:rPr lang="en" sz="1800">
                <a:solidFill>
                  <a:schemeClr val="dk1"/>
                </a:solidFill>
              </a:rPr>
              <a:t> </a:t>
            </a:r>
            <a:r>
              <a:rPr lang="en" sz="1800" i="1">
                <a:solidFill>
                  <a:schemeClr val="dk1"/>
                </a:solidFill>
              </a:rPr>
              <a:t>“Now </a:t>
            </a:r>
            <a:r>
              <a:rPr lang="en" sz="1800" i="1" u="sng">
                <a:solidFill>
                  <a:schemeClr val="dk1"/>
                </a:solidFill>
              </a:rPr>
              <a:t>all the earth sought</a:t>
            </a:r>
            <a:r>
              <a:rPr lang="en" sz="1800" i="1">
                <a:solidFill>
                  <a:schemeClr val="dk1"/>
                </a:solidFill>
              </a:rPr>
              <a:t> the presence of Solomon to hear his wisdom, which God had put in his heart.”</a:t>
            </a:r>
            <a:endParaRPr sz="1800" i="1">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Or Nehemiah, a pagan king’s Jewish cupbearer, being made GOVERNOR of Judea, to rebuild Jerusalem’s walls! </a:t>
            </a:r>
            <a:r>
              <a:rPr lang="en" sz="1800">
                <a:solidFill>
                  <a:schemeClr val="dk1"/>
                </a:solidFill>
              </a:rPr>
              <a:t> </a:t>
            </a:r>
            <a:r>
              <a:rPr lang="en" sz="1800">
                <a:solidFill>
                  <a:srgbClr val="FFFF00"/>
                </a:solidFill>
              </a:rPr>
              <a:t>(</a:t>
            </a:r>
            <a:r>
              <a:rPr lang="en" sz="1800" u="sng">
                <a:solidFill>
                  <a:srgbClr val="FFFF00"/>
                </a:solidFill>
              </a:rPr>
              <a:t>Neh.2:1-6</a:t>
            </a:r>
            <a:r>
              <a:rPr lang="en" sz="1800">
                <a:solidFill>
                  <a:srgbClr val="FFFF00"/>
                </a:solidFill>
              </a:rPr>
              <a:t>)</a:t>
            </a:r>
            <a:endParaRPr sz="1800">
              <a:solidFill>
                <a:srgbClr val="FFFF00"/>
              </a:solidFill>
            </a:endParaRPr>
          </a:p>
          <a:p>
            <a:pPr marL="457200" lvl="0" indent="-342900" algn="l" rtl="0">
              <a:spcBef>
                <a:spcPts val="0"/>
              </a:spcBef>
              <a:spcAft>
                <a:spcPts val="0"/>
              </a:spcAft>
              <a:buClr>
                <a:srgbClr val="FFFF00"/>
              </a:buClr>
              <a:buSzPts val="1800"/>
              <a:buChar char="●"/>
            </a:pPr>
            <a:r>
              <a:rPr lang="en" sz="1800">
                <a:solidFill>
                  <a:srgbClr val="FFFF00"/>
                </a:solidFill>
              </a:rPr>
              <a:t>Or Daniel and his friends, slaves in Babylon, taking a stand for their beliefs and being exalted for it.</a:t>
            </a:r>
            <a:r>
              <a:rPr lang="en" sz="1800">
                <a:solidFill>
                  <a:schemeClr val="dk1"/>
                </a:solidFill>
              </a:rPr>
              <a:t>  </a:t>
            </a:r>
            <a:r>
              <a:rPr lang="en" sz="1800">
                <a:solidFill>
                  <a:srgbClr val="FFFF00"/>
                </a:solidFill>
              </a:rPr>
              <a:t>(</a:t>
            </a:r>
            <a:r>
              <a:rPr lang="en" sz="1800" u="sng">
                <a:solidFill>
                  <a:srgbClr val="FFFF00"/>
                </a:solidFill>
              </a:rPr>
              <a:t>Dan.1:8-9</a:t>
            </a:r>
            <a:r>
              <a:rPr lang="en" sz="1800">
                <a:solidFill>
                  <a:srgbClr val="FFFF00"/>
                </a:solidFill>
              </a:rPr>
              <a:t>, </a:t>
            </a:r>
            <a:r>
              <a:rPr lang="en" sz="1800" u="sng">
                <a:solidFill>
                  <a:srgbClr val="FFFF00"/>
                </a:solidFill>
              </a:rPr>
              <a:t>Dan.3:28-30</a:t>
            </a:r>
            <a:r>
              <a:rPr lang="en" sz="1800">
                <a:solidFill>
                  <a:srgbClr val="FFFF00"/>
                </a:solidFill>
              </a:rPr>
              <a:t>, </a:t>
            </a:r>
            <a:r>
              <a:rPr lang="en" sz="1800" u="sng">
                <a:solidFill>
                  <a:srgbClr val="FFFF00"/>
                </a:solidFill>
              </a:rPr>
              <a:t>Dan.6:26-28</a:t>
            </a:r>
            <a:r>
              <a:rPr lang="en" sz="1800">
                <a:solidFill>
                  <a:srgbClr val="FFFF00"/>
                </a:solidFill>
              </a:rPr>
              <a:t>)</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Or Esther, a slave who became Queen of Persia.  </a:t>
            </a:r>
            <a:r>
              <a:rPr lang="en" sz="1800">
                <a:solidFill>
                  <a:srgbClr val="FFFF00"/>
                </a:solidFill>
              </a:rPr>
              <a:t>(</a:t>
            </a:r>
            <a:r>
              <a:rPr lang="en" sz="1800" u="sng">
                <a:solidFill>
                  <a:srgbClr val="FFFF00"/>
                </a:solidFill>
              </a:rPr>
              <a:t>Est.2:15</a:t>
            </a:r>
            <a:r>
              <a:rPr lang="en" sz="1800">
                <a:solidFill>
                  <a:srgbClr val="FFFF00"/>
                </a:solidFill>
              </a:rPr>
              <a:t>)</a:t>
            </a:r>
            <a:endParaRPr sz="1800">
              <a:solidFill>
                <a:srgbClr val="FFFF00"/>
              </a:solidFill>
            </a:endParaRPr>
          </a:p>
          <a:p>
            <a:pPr marL="457200" lvl="0" indent="-342900" algn="l" rtl="0">
              <a:spcBef>
                <a:spcPts val="0"/>
              </a:spcBef>
              <a:spcAft>
                <a:spcPts val="0"/>
              </a:spcAft>
              <a:buClr>
                <a:srgbClr val="00FFFF"/>
              </a:buClr>
              <a:buSzPts val="1800"/>
              <a:buChar char="●"/>
            </a:pPr>
            <a:r>
              <a:rPr lang="en" sz="1800">
                <a:solidFill>
                  <a:srgbClr val="00FFFF"/>
                </a:solidFill>
              </a:rPr>
              <a:t>The influence of prophets like Elijah, Isaiah, Jeremiah, Ezekiel, Jonah - on KINGS!</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Or righteous leaders like Moses, Joshua, Samuel, David, Josiah, Hezekiah, etc.</a:t>
            </a:r>
            <a:endParaRPr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91350" y="0"/>
            <a:ext cx="9352500" cy="50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CHRISTIANS INFLUENCE!</a:t>
            </a:r>
            <a:endParaRPr sz="5000" b="1">
              <a:solidFill>
                <a:srgbClr val="00FFFF"/>
              </a:solidFill>
            </a:endParaRPr>
          </a:p>
        </p:txBody>
      </p:sp>
      <p:sp>
        <p:nvSpPr>
          <p:cNvPr id="67" name="Google Shape;67;p15"/>
          <p:cNvSpPr txBox="1">
            <a:spLocks noGrp="1"/>
          </p:cNvSpPr>
          <p:nvPr>
            <p:ph type="subTitle" idx="1"/>
          </p:nvPr>
        </p:nvSpPr>
        <p:spPr>
          <a:xfrm>
            <a:off x="-175000" y="509700"/>
            <a:ext cx="9396900" cy="46338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0"/>
              </a:spcBef>
              <a:spcAft>
                <a:spcPts val="0"/>
              </a:spcAft>
              <a:buClr>
                <a:srgbClr val="FFFF00"/>
              </a:buClr>
              <a:buSzPts val="1900"/>
              <a:buChar char="●"/>
            </a:pPr>
            <a:r>
              <a:rPr lang="en" sz="1900" u="sng" dirty="0">
                <a:solidFill>
                  <a:srgbClr val="FFFF00"/>
                </a:solidFill>
              </a:rPr>
              <a:t>Matt.5:16</a:t>
            </a:r>
            <a:r>
              <a:rPr lang="en" sz="1900" dirty="0">
                <a:solidFill>
                  <a:schemeClr val="dk1"/>
                </a:solidFill>
              </a:rPr>
              <a:t> </a:t>
            </a:r>
            <a:r>
              <a:rPr lang="en" sz="1900" i="1" dirty="0">
                <a:solidFill>
                  <a:schemeClr val="dk1"/>
                </a:solidFill>
              </a:rPr>
              <a:t>“Let your light so shine before men, that they may see your good works </a:t>
            </a:r>
            <a:r>
              <a:rPr lang="en" sz="1900" i="1" u="sng" dirty="0">
                <a:solidFill>
                  <a:schemeClr val="dk1"/>
                </a:solidFill>
              </a:rPr>
              <a:t>and glorify your Father in heaven</a:t>
            </a:r>
            <a:r>
              <a:rPr lang="en" sz="1900" i="1" dirty="0">
                <a:solidFill>
                  <a:schemeClr val="dk1"/>
                </a:solidFill>
              </a:rPr>
              <a:t>.”</a:t>
            </a:r>
            <a:r>
              <a:rPr lang="en" sz="1900" dirty="0">
                <a:solidFill>
                  <a:schemeClr val="dk1"/>
                </a:solidFill>
              </a:rPr>
              <a:t>  </a:t>
            </a:r>
            <a:r>
              <a:rPr lang="en" sz="1900" dirty="0">
                <a:solidFill>
                  <a:srgbClr val="FFFF00"/>
                </a:solidFill>
              </a:rPr>
              <a:t>Do Christians realize how much their conduct and teachings can actually INFLUENCE their governments toward the will of God?  </a:t>
            </a:r>
            <a:r>
              <a:rPr lang="en" sz="1900">
                <a:solidFill>
                  <a:srgbClr val="FFFF00"/>
                </a:solidFill>
              </a:rPr>
              <a:t>What was the impact of Jesus’ earlier conversation with Nicodemus, a ruler in the Sanhedrin Council?  </a:t>
            </a:r>
            <a:r>
              <a:rPr lang="en" sz="1900" u="sng" dirty="0">
                <a:solidFill>
                  <a:srgbClr val="FFFF00"/>
                </a:solidFill>
              </a:rPr>
              <a:t>Jn.7:50-51</a:t>
            </a:r>
            <a:r>
              <a:rPr lang="en" sz="1900" dirty="0">
                <a:solidFill>
                  <a:schemeClr val="dk1"/>
                </a:solidFill>
              </a:rPr>
              <a:t> </a:t>
            </a:r>
            <a:r>
              <a:rPr lang="en" sz="1900" i="1" dirty="0">
                <a:solidFill>
                  <a:schemeClr val="dk1"/>
                </a:solidFill>
              </a:rPr>
              <a:t>“Nicodemus (he who came to Jesus by night, being one of them) said to them, 51 “Does our law judge a man before it hears him and knows what he is doing?”</a:t>
            </a:r>
            <a:endParaRPr sz="1900" i="1" dirty="0">
              <a:solidFill>
                <a:schemeClr val="dk1"/>
              </a:solidFill>
            </a:endParaRPr>
          </a:p>
          <a:p>
            <a:pPr marL="457200" lvl="0" indent="-349250" algn="l" rtl="0">
              <a:lnSpc>
                <a:spcPct val="90000"/>
              </a:lnSpc>
              <a:spcBef>
                <a:spcPts val="0"/>
              </a:spcBef>
              <a:spcAft>
                <a:spcPts val="0"/>
              </a:spcAft>
              <a:buClr>
                <a:srgbClr val="FFFF00"/>
              </a:buClr>
              <a:buSzPts val="1900"/>
              <a:buChar char="●"/>
            </a:pPr>
            <a:r>
              <a:rPr lang="en" sz="1900" dirty="0">
                <a:solidFill>
                  <a:srgbClr val="FFFF00"/>
                </a:solidFill>
              </a:rPr>
              <a:t>Or Jesus’ influence on a Roman centurion!</a:t>
            </a:r>
            <a:r>
              <a:rPr lang="en" sz="1900" dirty="0">
                <a:solidFill>
                  <a:schemeClr val="dk1"/>
                </a:solidFill>
              </a:rPr>
              <a:t>  </a:t>
            </a:r>
            <a:r>
              <a:rPr lang="en" sz="1900" dirty="0">
                <a:solidFill>
                  <a:srgbClr val="FFFF00"/>
                </a:solidFill>
              </a:rPr>
              <a:t>(</a:t>
            </a:r>
            <a:r>
              <a:rPr lang="en" sz="1900" u="sng" dirty="0">
                <a:solidFill>
                  <a:srgbClr val="FFFF00"/>
                </a:solidFill>
              </a:rPr>
              <a:t>Matt.8:5-13</a:t>
            </a:r>
            <a:r>
              <a:rPr lang="en" sz="1900" dirty="0">
                <a:solidFill>
                  <a:srgbClr val="FFFF00"/>
                </a:solidFill>
              </a:rPr>
              <a:t>)</a:t>
            </a:r>
            <a:endParaRPr sz="1900" dirty="0">
              <a:solidFill>
                <a:srgbClr val="FFFF00"/>
              </a:solidFill>
            </a:endParaRPr>
          </a:p>
          <a:p>
            <a:pPr marL="457200" lvl="0" indent="-349250" algn="l" rtl="0">
              <a:lnSpc>
                <a:spcPct val="90000"/>
              </a:lnSpc>
              <a:spcBef>
                <a:spcPts val="0"/>
              </a:spcBef>
              <a:spcAft>
                <a:spcPts val="0"/>
              </a:spcAft>
              <a:buClr>
                <a:srgbClr val="00FFFF"/>
              </a:buClr>
              <a:buSzPts val="1900"/>
              <a:buChar char="●"/>
            </a:pPr>
            <a:r>
              <a:rPr lang="en" sz="1900" dirty="0">
                <a:solidFill>
                  <a:srgbClr val="00FFFF"/>
                </a:solidFill>
              </a:rPr>
              <a:t>Or John the baptist teaching soldiers about repentance. </a:t>
            </a:r>
            <a:r>
              <a:rPr lang="en" sz="1900" dirty="0">
                <a:solidFill>
                  <a:schemeClr val="dk1"/>
                </a:solidFill>
              </a:rPr>
              <a:t> </a:t>
            </a:r>
            <a:r>
              <a:rPr lang="en" sz="1900" dirty="0">
                <a:solidFill>
                  <a:srgbClr val="FFFF00"/>
                </a:solidFill>
              </a:rPr>
              <a:t>(</a:t>
            </a:r>
            <a:r>
              <a:rPr lang="en" sz="1900" u="sng" dirty="0">
                <a:solidFill>
                  <a:srgbClr val="FFFF00"/>
                </a:solidFill>
              </a:rPr>
              <a:t>Lk.3:14</a:t>
            </a:r>
            <a:r>
              <a:rPr lang="en" sz="1900" dirty="0">
                <a:solidFill>
                  <a:srgbClr val="FFFF00"/>
                </a:solidFill>
              </a:rPr>
              <a:t>)</a:t>
            </a:r>
            <a:endParaRPr sz="1900" dirty="0">
              <a:solidFill>
                <a:srgbClr val="FFFF00"/>
              </a:solidFill>
            </a:endParaRPr>
          </a:p>
          <a:p>
            <a:pPr marL="457200" lvl="0" indent="-349250" algn="l" rtl="0">
              <a:lnSpc>
                <a:spcPct val="90000"/>
              </a:lnSpc>
              <a:spcBef>
                <a:spcPts val="0"/>
              </a:spcBef>
              <a:spcAft>
                <a:spcPts val="0"/>
              </a:spcAft>
              <a:buClr>
                <a:srgbClr val="FFFF00"/>
              </a:buClr>
              <a:buSzPts val="1900"/>
              <a:buChar char="●"/>
            </a:pPr>
            <a:r>
              <a:rPr lang="en" sz="1900" dirty="0">
                <a:solidFill>
                  <a:srgbClr val="FFFF00"/>
                </a:solidFill>
              </a:rPr>
              <a:t>Or how John the baptist influenced Herod even after he was arrested. </a:t>
            </a:r>
            <a:r>
              <a:rPr lang="en" sz="1900" dirty="0">
                <a:solidFill>
                  <a:schemeClr val="dk1"/>
                </a:solidFill>
              </a:rPr>
              <a:t> </a:t>
            </a:r>
            <a:r>
              <a:rPr lang="en" sz="1900" u="sng" dirty="0">
                <a:solidFill>
                  <a:srgbClr val="FFFF00"/>
                </a:solidFill>
              </a:rPr>
              <a:t>Mk.6:19-20</a:t>
            </a:r>
            <a:r>
              <a:rPr lang="en" sz="1900" dirty="0">
                <a:solidFill>
                  <a:srgbClr val="FFFF00"/>
                </a:solidFill>
              </a:rPr>
              <a:t> </a:t>
            </a:r>
            <a:r>
              <a:rPr lang="en" sz="1900" i="1" dirty="0">
                <a:solidFill>
                  <a:schemeClr val="dk1"/>
                </a:solidFill>
              </a:rPr>
              <a:t>“Therefore Herodias held it against him and wanted to kill him, but she could not; 20 for Herod feared John, </a:t>
            </a:r>
            <a:r>
              <a:rPr lang="en" sz="1900" i="1" u="sng" dirty="0">
                <a:solidFill>
                  <a:schemeClr val="dk1"/>
                </a:solidFill>
              </a:rPr>
              <a:t>knowing that he was a just and holy man</a:t>
            </a:r>
            <a:r>
              <a:rPr lang="en" sz="1900" i="1" dirty="0">
                <a:solidFill>
                  <a:schemeClr val="dk1"/>
                </a:solidFill>
              </a:rPr>
              <a:t>, and he protected him. And when he heard him, he did many things, and heard him gladly.”</a:t>
            </a:r>
            <a:endParaRPr sz="19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1900" dirty="0">
                <a:solidFill>
                  <a:srgbClr val="00FFFF"/>
                </a:solidFill>
              </a:rPr>
              <a:t>Or how Paul also influenced a Roman centurion.</a:t>
            </a:r>
            <a:r>
              <a:rPr lang="en" sz="1900" dirty="0">
                <a:solidFill>
                  <a:schemeClr val="dk1"/>
                </a:solidFill>
              </a:rPr>
              <a:t> </a:t>
            </a:r>
            <a:r>
              <a:rPr lang="en" sz="1900" u="sng" dirty="0">
                <a:solidFill>
                  <a:srgbClr val="FFFF00"/>
                </a:solidFill>
              </a:rPr>
              <a:t>Acts 27:43</a:t>
            </a:r>
            <a:r>
              <a:rPr lang="en" sz="1900" dirty="0">
                <a:solidFill>
                  <a:schemeClr val="dk1"/>
                </a:solidFill>
              </a:rPr>
              <a:t> </a:t>
            </a:r>
            <a:r>
              <a:rPr lang="en" sz="1900" i="1" dirty="0">
                <a:solidFill>
                  <a:schemeClr val="dk1"/>
                </a:solidFill>
              </a:rPr>
              <a:t>“</a:t>
            </a:r>
            <a:r>
              <a:rPr lang="en" sz="1900" i="1" u="sng" dirty="0">
                <a:solidFill>
                  <a:schemeClr val="dk1"/>
                </a:solidFill>
              </a:rPr>
              <a:t>But the centurion, wanting to save Paul, kept them from their purpose</a:t>
            </a:r>
            <a:r>
              <a:rPr lang="en" sz="1900" i="1" dirty="0">
                <a:solidFill>
                  <a:schemeClr val="dk1"/>
                </a:solidFill>
              </a:rPr>
              <a:t>, and commanded that those who could swim should jump overboard first and get to land,”</a:t>
            </a:r>
            <a:r>
              <a:rPr lang="en" sz="2000" i="1" dirty="0">
                <a:solidFill>
                  <a:schemeClr val="dk1"/>
                </a:solidFill>
              </a:rPr>
              <a:t> </a:t>
            </a:r>
            <a:endParaRPr sz="20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CHRISTIANS’ INFLUENCE!  2</a:t>
            </a:r>
            <a:endParaRPr sz="5000" b="1">
              <a:solidFill>
                <a:srgbClr val="00FFFF"/>
              </a:solidFill>
            </a:endParaRPr>
          </a:p>
        </p:txBody>
      </p:sp>
      <p:sp>
        <p:nvSpPr>
          <p:cNvPr id="73" name="Google Shape;73;p16"/>
          <p:cNvSpPr txBox="1">
            <a:spLocks noGrp="1"/>
          </p:cNvSpPr>
          <p:nvPr>
            <p:ph type="subTitle" idx="1"/>
          </p:nvPr>
        </p:nvSpPr>
        <p:spPr>
          <a:xfrm>
            <a:off x="-152175" y="420000"/>
            <a:ext cx="9296100" cy="47235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FFFF00"/>
              </a:buClr>
              <a:buSzPts val="2000"/>
              <a:buChar char="●"/>
            </a:pPr>
            <a:r>
              <a:rPr lang="en" sz="2000">
                <a:solidFill>
                  <a:srgbClr val="FFFF00"/>
                </a:solidFill>
              </a:rPr>
              <a:t>Or how Paul influenced governor Felix.</a:t>
            </a:r>
            <a:r>
              <a:rPr lang="en" sz="2000">
                <a:solidFill>
                  <a:schemeClr val="dk1"/>
                </a:solidFill>
              </a:rPr>
              <a:t>  </a:t>
            </a:r>
            <a:r>
              <a:rPr lang="en" sz="2000" u="sng">
                <a:solidFill>
                  <a:srgbClr val="FFFF00"/>
                </a:solidFill>
              </a:rPr>
              <a:t>Acts 24:24</a:t>
            </a:r>
            <a:r>
              <a:rPr lang="en" sz="2000">
                <a:solidFill>
                  <a:schemeClr val="dk1"/>
                </a:solidFill>
              </a:rPr>
              <a:t> </a:t>
            </a:r>
            <a:r>
              <a:rPr lang="en" sz="2000" i="1">
                <a:solidFill>
                  <a:schemeClr val="dk1"/>
                </a:solidFill>
              </a:rPr>
              <a:t>“And after some days, when Felix came with his wife Drusilla, who was Jewish, </a:t>
            </a:r>
            <a:r>
              <a:rPr lang="en" sz="2000" i="1" u="sng">
                <a:solidFill>
                  <a:schemeClr val="dk1"/>
                </a:solidFill>
              </a:rPr>
              <a:t>he sent for Paul and heard him concerning the faith in Christ</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Or Paul influencing the household of Caesar in Rome.</a:t>
            </a:r>
            <a:r>
              <a:rPr lang="en" sz="2000">
                <a:solidFill>
                  <a:schemeClr val="dk1"/>
                </a:solidFill>
              </a:rPr>
              <a:t>  </a:t>
            </a:r>
            <a:r>
              <a:rPr lang="en" sz="2000" u="sng">
                <a:solidFill>
                  <a:srgbClr val="FFFF00"/>
                </a:solidFill>
              </a:rPr>
              <a:t>Phil.4:22</a:t>
            </a:r>
            <a:r>
              <a:rPr lang="en" sz="2000">
                <a:solidFill>
                  <a:schemeClr val="dk1"/>
                </a:solidFill>
              </a:rPr>
              <a:t> </a:t>
            </a:r>
            <a:r>
              <a:rPr lang="en" sz="2000" i="1">
                <a:solidFill>
                  <a:schemeClr val="dk1"/>
                </a:solidFill>
              </a:rPr>
              <a:t>“All the saints greet you, </a:t>
            </a:r>
            <a:r>
              <a:rPr lang="en" sz="2000" i="1" u="sng">
                <a:solidFill>
                  <a:schemeClr val="dk1"/>
                </a:solidFill>
              </a:rPr>
              <a:t>but especially those who are of Caesar’s household</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a:solidFill>
                  <a:srgbClr val="FFFF00"/>
                </a:solidFill>
              </a:rPr>
              <a:t>Or how Christians influenced many Jewish priests.</a:t>
            </a:r>
            <a:r>
              <a:rPr lang="en" sz="2000">
                <a:solidFill>
                  <a:schemeClr val="dk1"/>
                </a:solidFill>
              </a:rPr>
              <a:t> </a:t>
            </a:r>
            <a:r>
              <a:rPr lang="en" sz="2000">
                <a:solidFill>
                  <a:srgbClr val="FFFF00"/>
                </a:solidFill>
              </a:rPr>
              <a:t> </a:t>
            </a:r>
            <a:r>
              <a:rPr lang="en" sz="2000" u="sng">
                <a:solidFill>
                  <a:srgbClr val="FFFF00"/>
                </a:solidFill>
              </a:rPr>
              <a:t>Acts 6:7</a:t>
            </a:r>
            <a:r>
              <a:rPr lang="en" sz="2000">
                <a:solidFill>
                  <a:schemeClr val="dk1"/>
                </a:solidFill>
              </a:rPr>
              <a:t> </a:t>
            </a:r>
            <a:r>
              <a:rPr lang="en" sz="2000" i="1">
                <a:solidFill>
                  <a:schemeClr val="dk1"/>
                </a:solidFill>
              </a:rPr>
              <a:t>“Then the word of God spread, and the number of the disciples multiplied greatly in Jerusalem, </a:t>
            </a:r>
            <a:r>
              <a:rPr lang="en" sz="2000" i="1" u="sng">
                <a:solidFill>
                  <a:schemeClr val="dk1"/>
                </a:solidFill>
              </a:rPr>
              <a:t>and a great many of the priests were obedient to the faith</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Someone taught the gospel to Erastus.</a:t>
            </a:r>
            <a:r>
              <a:rPr lang="en" sz="2000">
                <a:solidFill>
                  <a:schemeClr val="dk1"/>
                </a:solidFill>
              </a:rPr>
              <a:t>  </a:t>
            </a:r>
            <a:r>
              <a:rPr lang="en" sz="2000" u="sng">
                <a:solidFill>
                  <a:srgbClr val="FFFF00"/>
                </a:solidFill>
              </a:rPr>
              <a:t>Rom.16:23</a:t>
            </a:r>
            <a:r>
              <a:rPr lang="en" sz="2000">
                <a:solidFill>
                  <a:schemeClr val="dk1"/>
                </a:solidFill>
              </a:rPr>
              <a:t> </a:t>
            </a:r>
            <a:r>
              <a:rPr lang="en" sz="2000" i="1">
                <a:solidFill>
                  <a:schemeClr val="dk1"/>
                </a:solidFill>
              </a:rPr>
              <a:t>“Gaius, my host and the host of the whole church, greets you. </a:t>
            </a:r>
            <a:r>
              <a:rPr lang="en" sz="2000" i="1" u="sng">
                <a:solidFill>
                  <a:schemeClr val="dk1"/>
                </a:solidFill>
              </a:rPr>
              <a:t>Erastus, the treasurer of the city</a:t>
            </a:r>
            <a:r>
              <a:rPr lang="en" sz="2000" i="1">
                <a:solidFill>
                  <a:schemeClr val="dk1"/>
                </a:solidFill>
              </a:rPr>
              <a:t>, greets you, and Quartus, a brother.”</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1 Pet.2:11-12</a:t>
            </a:r>
            <a:r>
              <a:rPr lang="en" sz="2000">
                <a:solidFill>
                  <a:schemeClr val="dk1"/>
                </a:solidFill>
              </a:rPr>
              <a:t> </a:t>
            </a:r>
            <a:r>
              <a:rPr lang="en" sz="2000" i="1">
                <a:solidFill>
                  <a:schemeClr val="dk1"/>
                </a:solidFill>
              </a:rPr>
              <a:t>“Beloved, I beg you as sojourners and pilgrims, abstain from fleshly lusts which war against the soul, 12 </a:t>
            </a:r>
            <a:r>
              <a:rPr lang="en" sz="2000" i="1" u="sng">
                <a:solidFill>
                  <a:schemeClr val="dk1"/>
                </a:solidFill>
              </a:rPr>
              <a:t>having your conduct honorable among the Gentiles</a:t>
            </a:r>
            <a:r>
              <a:rPr lang="en" sz="2000" i="1">
                <a:solidFill>
                  <a:schemeClr val="dk1"/>
                </a:solidFill>
              </a:rPr>
              <a:t>, that when they speak against you as evildoers, they may, </a:t>
            </a:r>
            <a:r>
              <a:rPr lang="en" sz="2000" i="1" u="sng">
                <a:solidFill>
                  <a:schemeClr val="dk1"/>
                </a:solidFill>
              </a:rPr>
              <a:t>by your good works which they observe, glorify God in the day of visitation</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By observing our good works, our leaders will, hopefully, become our BRETHREN!  Do we want that for them?  Or are they just “the enemy”?</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SERVING </a:t>
            </a:r>
            <a:r>
              <a:rPr lang="en" sz="5000" b="1" u="sng">
                <a:solidFill>
                  <a:srgbClr val="00FFFF"/>
                </a:solidFill>
              </a:rPr>
              <a:t>THEIR</a:t>
            </a:r>
            <a:r>
              <a:rPr lang="en" sz="5000" b="1">
                <a:solidFill>
                  <a:srgbClr val="00FFFF"/>
                </a:solidFill>
              </a:rPr>
              <a:t> NEEDS</a:t>
            </a:r>
            <a:endParaRPr sz="5000" b="1">
              <a:solidFill>
                <a:srgbClr val="00FFFF"/>
              </a:solidFill>
            </a:endParaRPr>
          </a:p>
        </p:txBody>
      </p:sp>
      <p:sp>
        <p:nvSpPr>
          <p:cNvPr id="79" name="Google Shape;79;p17"/>
          <p:cNvSpPr txBox="1">
            <a:spLocks noGrp="1"/>
          </p:cNvSpPr>
          <p:nvPr>
            <p:ph type="subTitle" idx="1"/>
          </p:nvPr>
        </p:nvSpPr>
        <p:spPr>
          <a:xfrm>
            <a:off x="-152175" y="563050"/>
            <a:ext cx="9296100" cy="4580400"/>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rgbClr val="FFFF00"/>
              </a:buClr>
              <a:buSzPts val="1900"/>
              <a:buChar char="●"/>
            </a:pPr>
            <a:r>
              <a:rPr lang="en" sz="1900">
                <a:solidFill>
                  <a:srgbClr val="FFFF00"/>
                </a:solidFill>
              </a:rPr>
              <a:t>We think of leaders being all fun and games, caring nothing for their people, like Nero playing his fiddle while Rome burned, or Marie Antoinette telling her people to “eat cake” when they were starving.  But today, our politicians, military commanders, police officers and other government officials have a very difficult, serious job to do.  I certainly wouldn’t want to do it!</a:t>
            </a:r>
            <a:endParaRPr sz="1900">
              <a:solidFill>
                <a:srgbClr val="FFFF00"/>
              </a:solidFill>
            </a:endParaRPr>
          </a:p>
          <a:p>
            <a:pPr marL="457200" lvl="0" indent="-349250" algn="l" rtl="0">
              <a:lnSpc>
                <a:spcPct val="80000"/>
              </a:lnSpc>
              <a:spcBef>
                <a:spcPts val="0"/>
              </a:spcBef>
              <a:spcAft>
                <a:spcPts val="0"/>
              </a:spcAft>
              <a:buClr>
                <a:srgbClr val="00FFFF"/>
              </a:buClr>
              <a:buSzPts val="1900"/>
              <a:buChar char="●"/>
            </a:pPr>
            <a:r>
              <a:rPr lang="en" sz="1900">
                <a:solidFill>
                  <a:srgbClr val="00FFFF"/>
                </a:solidFill>
              </a:rPr>
              <a:t>And when we are serving their greatest need, by teaching them and SHOWING them the love of Jesus Christ, we are ALSO helping ourselves!</a:t>
            </a:r>
            <a:endParaRPr sz="1900">
              <a:solidFill>
                <a:srgbClr val="00FFFF"/>
              </a:solidFill>
            </a:endParaRPr>
          </a:p>
          <a:p>
            <a:pPr marL="457200" lvl="0" indent="-349250" algn="l" rtl="0">
              <a:lnSpc>
                <a:spcPct val="80000"/>
              </a:lnSpc>
              <a:spcBef>
                <a:spcPts val="0"/>
              </a:spcBef>
              <a:spcAft>
                <a:spcPts val="0"/>
              </a:spcAft>
              <a:buClr>
                <a:srgbClr val="FFFF00"/>
              </a:buClr>
              <a:buSzPts val="1900"/>
              <a:buChar char="●"/>
            </a:pPr>
            <a:r>
              <a:rPr lang="en" sz="1900" u="sng">
                <a:solidFill>
                  <a:srgbClr val="FFFF00"/>
                </a:solidFill>
              </a:rPr>
              <a:t>1 Tim.2:1-4</a:t>
            </a:r>
            <a:r>
              <a:rPr lang="en" sz="1900">
                <a:solidFill>
                  <a:schemeClr val="dk1"/>
                </a:solidFill>
              </a:rPr>
              <a:t> </a:t>
            </a:r>
            <a:r>
              <a:rPr lang="en" sz="1900" i="1">
                <a:solidFill>
                  <a:schemeClr val="dk1"/>
                </a:solidFill>
              </a:rPr>
              <a:t>“Therefore I exhort first of all that supplications, prayers, intercessions, and giving of thanks be made for all men, 2 for kings and </a:t>
            </a:r>
            <a:r>
              <a:rPr lang="en" sz="1900" i="1" u="sng">
                <a:solidFill>
                  <a:schemeClr val="dk1"/>
                </a:solidFill>
              </a:rPr>
              <a:t>all who are in authority</a:t>
            </a:r>
            <a:r>
              <a:rPr lang="en" sz="1900" i="1">
                <a:solidFill>
                  <a:schemeClr val="dk1"/>
                </a:solidFill>
              </a:rPr>
              <a:t>, </a:t>
            </a:r>
            <a:r>
              <a:rPr lang="en" sz="1900" i="1" u="sng">
                <a:solidFill>
                  <a:schemeClr val="dk1"/>
                </a:solidFill>
              </a:rPr>
              <a:t>that we may lead a quiet and peaceable life in all godliness and reverence</a:t>
            </a:r>
            <a:r>
              <a:rPr lang="en" sz="1900" i="1">
                <a:solidFill>
                  <a:schemeClr val="dk1"/>
                </a:solidFill>
              </a:rPr>
              <a:t>. 3 For this is good and acceptable in the sight of God our Savior, 4 </a:t>
            </a:r>
            <a:r>
              <a:rPr lang="en" sz="1900" i="1" u="sng">
                <a:solidFill>
                  <a:schemeClr val="dk1"/>
                </a:solidFill>
              </a:rPr>
              <a:t>who desires all men to be saved</a:t>
            </a:r>
            <a:r>
              <a:rPr lang="en" sz="1900" i="1">
                <a:solidFill>
                  <a:schemeClr val="dk1"/>
                </a:solidFill>
              </a:rPr>
              <a:t> and to come to the knowledge of the truth.”</a:t>
            </a:r>
            <a:endParaRPr sz="1900" i="1">
              <a:solidFill>
                <a:schemeClr val="dk1"/>
              </a:solidFill>
            </a:endParaRPr>
          </a:p>
          <a:p>
            <a:pPr marL="457200" lvl="0" indent="-349250" algn="l" rtl="0">
              <a:lnSpc>
                <a:spcPct val="80000"/>
              </a:lnSpc>
              <a:spcBef>
                <a:spcPts val="0"/>
              </a:spcBef>
              <a:spcAft>
                <a:spcPts val="0"/>
              </a:spcAft>
              <a:buClr>
                <a:srgbClr val="FFFF00"/>
              </a:buClr>
              <a:buSzPts val="1900"/>
              <a:buChar char="●"/>
            </a:pPr>
            <a:r>
              <a:rPr lang="en" sz="1900">
                <a:solidFill>
                  <a:srgbClr val="FFFF00"/>
                </a:solidFill>
              </a:rPr>
              <a:t>Are you praying for our leaders, for our soldiers, for our police officers, and other government employees in positions of authority?  Do you realize we are COMMANDED by God to do this?</a:t>
            </a:r>
            <a:endParaRPr sz="1900">
              <a:solidFill>
                <a:srgbClr val="FFFF00"/>
              </a:solidFill>
            </a:endParaRPr>
          </a:p>
          <a:p>
            <a:pPr marL="457200" lvl="0" indent="-349250" algn="l" rtl="0">
              <a:lnSpc>
                <a:spcPct val="80000"/>
              </a:lnSpc>
              <a:spcBef>
                <a:spcPts val="0"/>
              </a:spcBef>
              <a:spcAft>
                <a:spcPts val="0"/>
              </a:spcAft>
              <a:buClr>
                <a:srgbClr val="00FFFF"/>
              </a:buClr>
              <a:buSzPts val="1900"/>
              <a:buChar char="●"/>
            </a:pPr>
            <a:r>
              <a:rPr lang="en" sz="1900">
                <a:solidFill>
                  <a:srgbClr val="00FFFF"/>
                </a:solidFill>
              </a:rPr>
              <a:t>And in how we respond to suffering, and persecution.</a:t>
            </a:r>
            <a:r>
              <a:rPr lang="en" sz="1900">
                <a:solidFill>
                  <a:schemeClr val="dk1"/>
                </a:solidFill>
              </a:rPr>
              <a:t>  </a:t>
            </a:r>
            <a:r>
              <a:rPr lang="en" sz="1900" u="sng">
                <a:solidFill>
                  <a:srgbClr val="FFFF00"/>
                </a:solidFill>
              </a:rPr>
              <a:t>1 Pet.4:15-16</a:t>
            </a:r>
            <a:r>
              <a:rPr lang="en" sz="1900">
                <a:solidFill>
                  <a:schemeClr val="dk1"/>
                </a:solidFill>
              </a:rPr>
              <a:t> </a:t>
            </a:r>
            <a:r>
              <a:rPr lang="en" sz="1900" i="1">
                <a:solidFill>
                  <a:schemeClr val="dk1"/>
                </a:solidFill>
              </a:rPr>
              <a:t>“But let none of you suffer as a murderer, a thief, an evildoer, or as a busybody in other people’s matters. 16 </a:t>
            </a:r>
            <a:r>
              <a:rPr lang="en" sz="1900" i="1" u="sng">
                <a:solidFill>
                  <a:schemeClr val="dk1"/>
                </a:solidFill>
              </a:rPr>
              <a:t>Yet if anyone suffers as a Christian</a:t>
            </a:r>
            <a:r>
              <a:rPr lang="en" sz="1900" i="1">
                <a:solidFill>
                  <a:schemeClr val="dk1"/>
                </a:solidFill>
              </a:rPr>
              <a:t>, let him not be ashamed, but </a:t>
            </a:r>
            <a:r>
              <a:rPr lang="en" sz="1900" i="1" u="sng">
                <a:solidFill>
                  <a:schemeClr val="dk1"/>
                </a:solidFill>
              </a:rPr>
              <a:t>let him glorify God in this matter</a:t>
            </a:r>
            <a:r>
              <a:rPr lang="en" sz="1900" i="1">
                <a:solidFill>
                  <a:schemeClr val="dk1"/>
                </a:solidFill>
              </a:rPr>
              <a:t>.”</a:t>
            </a:r>
            <a:r>
              <a:rPr lang="en" sz="1900">
                <a:solidFill>
                  <a:schemeClr val="dk1"/>
                </a:solidFill>
              </a:rPr>
              <a:t>  </a:t>
            </a:r>
            <a:r>
              <a:rPr lang="en" sz="1900">
                <a:solidFill>
                  <a:srgbClr val="00FFFF"/>
                </a:solidFill>
              </a:rPr>
              <a:t>Some of them WILL notice this!</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AND LASTLY - </a:t>
            </a:r>
            <a:r>
              <a:rPr lang="en" sz="5000" b="1" u="sng">
                <a:solidFill>
                  <a:srgbClr val="00FFFF"/>
                </a:solidFill>
              </a:rPr>
              <a:t>TRANSCEND</a:t>
            </a:r>
            <a:r>
              <a:rPr lang="en" sz="5000" b="1">
                <a:solidFill>
                  <a:srgbClr val="00FFFF"/>
                </a:solidFill>
              </a:rPr>
              <a:t>!</a:t>
            </a:r>
            <a:endParaRPr sz="5000" b="1">
              <a:solidFill>
                <a:srgbClr val="00FFFF"/>
              </a:solidFill>
            </a:endParaRPr>
          </a:p>
        </p:txBody>
      </p:sp>
      <p:sp>
        <p:nvSpPr>
          <p:cNvPr id="85" name="Google Shape;85;p18"/>
          <p:cNvSpPr txBox="1">
            <a:spLocks noGrp="1"/>
          </p:cNvSpPr>
          <p:nvPr>
            <p:ph type="subTitle" idx="1"/>
          </p:nvPr>
        </p:nvSpPr>
        <p:spPr>
          <a:xfrm>
            <a:off x="-152175" y="595000"/>
            <a:ext cx="9296100" cy="45486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FFFF00"/>
              </a:buClr>
              <a:buSzPts val="2000"/>
              <a:buChar char="●"/>
            </a:pPr>
            <a:r>
              <a:rPr lang="en" sz="2100">
                <a:solidFill>
                  <a:srgbClr val="FFFF00"/>
                </a:solidFill>
              </a:rPr>
              <a:t>One of our biggest challenges in the USA, as Christians, is keeping our priorities straight when it comes to civil government and our political preferences and allegiances.</a:t>
            </a:r>
            <a:endParaRPr sz="2100">
              <a:solidFill>
                <a:srgbClr val="FFFF00"/>
              </a:solidFill>
            </a:endParaRPr>
          </a:p>
          <a:p>
            <a:pPr marL="457200" lvl="0" indent="-361950" algn="l" rtl="0">
              <a:lnSpc>
                <a:spcPct val="80000"/>
              </a:lnSpc>
              <a:spcBef>
                <a:spcPts val="0"/>
              </a:spcBef>
              <a:spcAft>
                <a:spcPts val="0"/>
              </a:spcAft>
              <a:buClr>
                <a:schemeClr val="dk1"/>
              </a:buClr>
              <a:buSzPts val="2100"/>
              <a:buChar char="●"/>
            </a:pPr>
            <a:r>
              <a:rPr lang="en" sz="2100">
                <a:solidFill>
                  <a:schemeClr val="dk1"/>
                </a:solidFill>
              </a:rPr>
              <a:t>“Transcend” means “to rise above, to exceed and go beyond normal limits, boundaries, or expectations.”  For Christians, “transcending” is the deliberate, and difficult, pursuit of lifting ourselves OUT of this world while still living within it.  And this is what we are told to do when it comes to our political affiliations.</a:t>
            </a:r>
            <a:endParaRPr sz="2100">
              <a:solidFill>
                <a:schemeClr val="dk1"/>
              </a:solidFill>
            </a:endParaRPr>
          </a:p>
          <a:p>
            <a:pPr marL="457200" lvl="0" indent="-361950" algn="l" rtl="0">
              <a:lnSpc>
                <a:spcPct val="80000"/>
              </a:lnSpc>
              <a:spcBef>
                <a:spcPts val="0"/>
              </a:spcBef>
              <a:spcAft>
                <a:spcPts val="0"/>
              </a:spcAft>
              <a:buClr>
                <a:srgbClr val="00FFFF"/>
              </a:buClr>
              <a:buSzPts val="2100"/>
              <a:buChar char="●"/>
            </a:pPr>
            <a:r>
              <a:rPr lang="en" sz="2100">
                <a:solidFill>
                  <a:srgbClr val="00FFFF"/>
                </a:solidFill>
              </a:rPr>
              <a:t>Jesus with Pilate, the governor. </a:t>
            </a:r>
            <a:r>
              <a:rPr lang="en" sz="2100">
                <a:solidFill>
                  <a:schemeClr val="dk1"/>
                </a:solidFill>
              </a:rPr>
              <a:t> </a:t>
            </a:r>
            <a:r>
              <a:rPr lang="en" sz="2100" u="sng">
                <a:solidFill>
                  <a:srgbClr val="FFFF00"/>
                </a:solidFill>
              </a:rPr>
              <a:t>Jn. 18:36</a:t>
            </a:r>
            <a:r>
              <a:rPr lang="en" sz="2100">
                <a:solidFill>
                  <a:schemeClr val="dk1"/>
                </a:solidFill>
              </a:rPr>
              <a:t> </a:t>
            </a:r>
            <a:r>
              <a:rPr lang="en" sz="2100" i="1">
                <a:solidFill>
                  <a:schemeClr val="dk1"/>
                </a:solidFill>
              </a:rPr>
              <a:t>“Jesus answered, “</a:t>
            </a:r>
            <a:r>
              <a:rPr lang="en" sz="2100" i="1" u="sng">
                <a:solidFill>
                  <a:schemeClr val="dk1"/>
                </a:solidFill>
              </a:rPr>
              <a:t>My kingdom is not of this world</a:t>
            </a:r>
            <a:r>
              <a:rPr lang="en" sz="2100" i="1">
                <a:solidFill>
                  <a:schemeClr val="dk1"/>
                </a:solidFill>
              </a:rPr>
              <a:t>. If My kingdom were of this world, My servants would fight, so that I should not be delivered to the Jews; but now </a:t>
            </a:r>
            <a:r>
              <a:rPr lang="en" sz="2100" i="1" u="sng">
                <a:solidFill>
                  <a:schemeClr val="dk1"/>
                </a:solidFill>
              </a:rPr>
              <a:t>My kingdom is not from here</a:t>
            </a:r>
            <a:r>
              <a:rPr lang="en" sz="2100" i="1">
                <a:solidFill>
                  <a:schemeClr val="dk1"/>
                </a:solidFill>
              </a:rPr>
              <a:t>.”</a:t>
            </a:r>
            <a:endParaRPr sz="2100" i="1">
              <a:solidFill>
                <a:schemeClr val="dk1"/>
              </a:solidFill>
            </a:endParaRPr>
          </a:p>
          <a:p>
            <a:pPr marL="457200" lvl="0" indent="-361950" algn="l" rtl="0">
              <a:lnSpc>
                <a:spcPct val="80000"/>
              </a:lnSpc>
              <a:spcBef>
                <a:spcPts val="0"/>
              </a:spcBef>
              <a:spcAft>
                <a:spcPts val="0"/>
              </a:spcAft>
              <a:buClr>
                <a:srgbClr val="FFFF00"/>
              </a:buClr>
              <a:buSzPts val="2100"/>
              <a:buChar char="●"/>
            </a:pPr>
            <a:r>
              <a:rPr lang="en" sz="2100">
                <a:solidFill>
                  <a:srgbClr val="FFFF00"/>
                </a:solidFill>
              </a:rPr>
              <a:t>Jesus, praying for His apostles. </a:t>
            </a:r>
            <a:r>
              <a:rPr lang="en" sz="2100">
                <a:solidFill>
                  <a:schemeClr val="dk1"/>
                </a:solidFill>
              </a:rPr>
              <a:t> </a:t>
            </a:r>
            <a:r>
              <a:rPr lang="en" sz="2100" u="sng">
                <a:solidFill>
                  <a:srgbClr val="FFFF00"/>
                </a:solidFill>
              </a:rPr>
              <a:t>Jn.17:16</a:t>
            </a:r>
            <a:r>
              <a:rPr lang="en" sz="2100">
                <a:solidFill>
                  <a:schemeClr val="dk1"/>
                </a:solidFill>
              </a:rPr>
              <a:t> </a:t>
            </a:r>
            <a:r>
              <a:rPr lang="en" sz="2100" i="1">
                <a:solidFill>
                  <a:schemeClr val="dk1"/>
                </a:solidFill>
              </a:rPr>
              <a:t>“</a:t>
            </a:r>
            <a:r>
              <a:rPr lang="en" sz="2100" i="1" u="sng">
                <a:solidFill>
                  <a:schemeClr val="dk1"/>
                </a:solidFill>
              </a:rPr>
              <a:t>They are not of the world</a:t>
            </a:r>
            <a:r>
              <a:rPr lang="en" sz="2100" i="1">
                <a:solidFill>
                  <a:schemeClr val="dk1"/>
                </a:solidFill>
              </a:rPr>
              <a:t>, just as I am not of the world.”</a:t>
            </a:r>
            <a:endParaRPr sz="2100" i="1">
              <a:solidFill>
                <a:schemeClr val="dk1"/>
              </a:solidFill>
            </a:endParaRPr>
          </a:p>
          <a:p>
            <a:pPr marL="457200" lvl="0" indent="-361950" algn="l" rtl="0">
              <a:lnSpc>
                <a:spcPct val="80000"/>
              </a:lnSpc>
              <a:spcBef>
                <a:spcPts val="0"/>
              </a:spcBef>
              <a:spcAft>
                <a:spcPts val="0"/>
              </a:spcAft>
              <a:buClr>
                <a:srgbClr val="00FFFF"/>
              </a:buClr>
              <a:buSzPts val="2100"/>
              <a:buChar char="●"/>
            </a:pPr>
            <a:r>
              <a:rPr lang="en" sz="2100">
                <a:solidFill>
                  <a:srgbClr val="00FFFF"/>
                </a:solidFill>
              </a:rPr>
              <a:t>Paul to Christians IN ROME!</a:t>
            </a:r>
            <a:r>
              <a:rPr lang="en" sz="2100">
                <a:solidFill>
                  <a:schemeClr val="dk1"/>
                </a:solidFill>
              </a:rPr>
              <a:t>  </a:t>
            </a:r>
            <a:r>
              <a:rPr lang="en" sz="2100" u="sng">
                <a:solidFill>
                  <a:srgbClr val="FFFF00"/>
                </a:solidFill>
              </a:rPr>
              <a:t>Rom.12:2</a:t>
            </a:r>
            <a:r>
              <a:rPr lang="en" sz="2100">
                <a:solidFill>
                  <a:schemeClr val="dk1"/>
                </a:solidFill>
              </a:rPr>
              <a:t> </a:t>
            </a:r>
            <a:r>
              <a:rPr lang="en" sz="2100" i="1">
                <a:solidFill>
                  <a:schemeClr val="dk1"/>
                </a:solidFill>
              </a:rPr>
              <a:t>“And </a:t>
            </a:r>
            <a:r>
              <a:rPr lang="en" sz="2100" i="1" u="sng">
                <a:solidFill>
                  <a:schemeClr val="dk1"/>
                </a:solidFill>
              </a:rPr>
              <a:t>do not be conformed to this world</a:t>
            </a:r>
            <a:r>
              <a:rPr lang="en" sz="2100" i="1">
                <a:solidFill>
                  <a:schemeClr val="dk1"/>
                </a:solidFill>
              </a:rPr>
              <a:t>, but be transformed by the renewing of your mind, that you may prove what is that good and acceptable and perfect will of God.”</a:t>
            </a:r>
            <a:endParaRPr sz="21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CITIZENS OF WHAT NATION?</a:t>
            </a:r>
            <a:endParaRPr sz="5000" b="1">
              <a:solidFill>
                <a:srgbClr val="00FFFF"/>
              </a:solidFill>
            </a:endParaRPr>
          </a:p>
        </p:txBody>
      </p:sp>
      <p:sp>
        <p:nvSpPr>
          <p:cNvPr id="91" name="Google Shape;91;p19"/>
          <p:cNvSpPr txBox="1">
            <a:spLocks noGrp="1"/>
          </p:cNvSpPr>
          <p:nvPr>
            <p:ph type="subTitle" idx="1"/>
          </p:nvPr>
        </p:nvSpPr>
        <p:spPr>
          <a:xfrm>
            <a:off x="-168675" y="404775"/>
            <a:ext cx="9352500" cy="4738800"/>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rgbClr val="FFFF00"/>
              </a:buClr>
              <a:buSzPts val="1900"/>
              <a:buChar char="●"/>
            </a:pPr>
            <a:r>
              <a:rPr lang="en" sz="1900">
                <a:solidFill>
                  <a:srgbClr val="FFFF00"/>
                </a:solidFill>
              </a:rPr>
              <a:t>Of just the United States?  Don’t get me wrong - it is indeed a great blessing to be a citizen of such a prosperous and free nation as this.  But is the USA where our true and most treasured citizenship lies?</a:t>
            </a:r>
            <a:endParaRPr sz="1900">
              <a:solidFill>
                <a:srgbClr val="FFFF00"/>
              </a:solidFill>
            </a:endParaRPr>
          </a:p>
          <a:p>
            <a:pPr marL="457200" lvl="0" indent="-349250" algn="l" rtl="0">
              <a:lnSpc>
                <a:spcPct val="80000"/>
              </a:lnSpc>
              <a:spcBef>
                <a:spcPts val="0"/>
              </a:spcBef>
              <a:spcAft>
                <a:spcPts val="0"/>
              </a:spcAft>
              <a:buClr>
                <a:srgbClr val="FFFF00"/>
              </a:buClr>
              <a:buSzPts val="1900"/>
              <a:buChar char="●"/>
            </a:pPr>
            <a:r>
              <a:rPr lang="en" sz="1900" u="sng">
                <a:solidFill>
                  <a:srgbClr val="FFFF00"/>
                </a:solidFill>
              </a:rPr>
              <a:t>Phil.3:18-21</a:t>
            </a:r>
            <a:r>
              <a:rPr lang="en" sz="1900">
                <a:solidFill>
                  <a:schemeClr val="dk1"/>
                </a:solidFill>
              </a:rPr>
              <a:t> </a:t>
            </a:r>
            <a:r>
              <a:rPr lang="en" sz="1900" i="1">
                <a:solidFill>
                  <a:schemeClr val="dk1"/>
                </a:solidFill>
              </a:rPr>
              <a:t>“For many walk, of whom I have told you often, and now tell you even weeping, that they are the enemies of the cross of Christ: 19 whose end is destruction, whose god is their belly, and whose glory is in their shame - </a:t>
            </a:r>
            <a:r>
              <a:rPr lang="en" sz="1900" i="1" u="sng">
                <a:solidFill>
                  <a:schemeClr val="dk1"/>
                </a:solidFill>
              </a:rPr>
              <a:t>who set their mind on earthly things</a:t>
            </a:r>
            <a:r>
              <a:rPr lang="en" sz="1900" i="1">
                <a:solidFill>
                  <a:schemeClr val="dk1"/>
                </a:solidFill>
              </a:rPr>
              <a:t>. 20 For </a:t>
            </a:r>
            <a:r>
              <a:rPr lang="en" sz="1900" i="1" u="sng">
                <a:solidFill>
                  <a:srgbClr val="FFFF00"/>
                </a:solidFill>
              </a:rPr>
              <a:t>our citizenship is in heaven</a:t>
            </a:r>
            <a:r>
              <a:rPr lang="en" sz="1900" i="1">
                <a:solidFill>
                  <a:schemeClr val="dk1"/>
                </a:solidFill>
              </a:rPr>
              <a:t>, from which we also eagerly wait for the Savior, the Lord Jesus Christ, 21 </a:t>
            </a:r>
            <a:r>
              <a:rPr lang="en" sz="1900" i="1" u="sng">
                <a:solidFill>
                  <a:schemeClr val="dk1"/>
                </a:solidFill>
              </a:rPr>
              <a:t>who will transform our lowly body that it may be conformed to His glorious body</a:t>
            </a:r>
            <a:r>
              <a:rPr lang="en" sz="1900" i="1">
                <a:solidFill>
                  <a:schemeClr val="dk1"/>
                </a:solidFill>
              </a:rPr>
              <a:t>, according to the working by which He is able even to subdue all things to Himself.”</a:t>
            </a:r>
            <a:endParaRPr sz="1900" i="1">
              <a:solidFill>
                <a:schemeClr val="dk1"/>
              </a:solidFill>
            </a:endParaRPr>
          </a:p>
          <a:p>
            <a:pPr marL="457200" lvl="0" indent="-349250" algn="l" rtl="0">
              <a:lnSpc>
                <a:spcPct val="80000"/>
              </a:lnSpc>
              <a:spcBef>
                <a:spcPts val="0"/>
              </a:spcBef>
              <a:spcAft>
                <a:spcPts val="0"/>
              </a:spcAft>
              <a:buClr>
                <a:srgbClr val="FFFF00"/>
              </a:buClr>
              <a:buSzPts val="1900"/>
              <a:buChar char="●"/>
            </a:pPr>
            <a:r>
              <a:rPr lang="en" sz="1900" u="sng">
                <a:solidFill>
                  <a:srgbClr val="FFFF00"/>
                </a:solidFill>
              </a:rPr>
              <a:t>Eph.2:18-19</a:t>
            </a:r>
            <a:r>
              <a:rPr lang="en" sz="1900">
                <a:solidFill>
                  <a:schemeClr val="dk1"/>
                </a:solidFill>
              </a:rPr>
              <a:t> </a:t>
            </a:r>
            <a:r>
              <a:rPr lang="en" sz="1900" i="1">
                <a:solidFill>
                  <a:schemeClr val="dk1"/>
                </a:solidFill>
              </a:rPr>
              <a:t>“For through Him we both have access by one Spirit to the Father. 19 Now, therefore, you are no longer strangers and foreigners, </a:t>
            </a:r>
            <a:r>
              <a:rPr lang="en" sz="1900" i="1" u="sng">
                <a:solidFill>
                  <a:schemeClr val="dk1"/>
                </a:solidFill>
              </a:rPr>
              <a:t>but fellow citizens with the saints and members of the household of God</a:t>
            </a:r>
            <a:r>
              <a:rPr lang="en" sz="1900" i="1">
                <a:solidFill>
                  <a:schemeClr val="dk1"/>
                </a:solidFill>
              </a:rPr>
              <a:t>,”</a:t>
            </a:r>
            <a:endParaRPr sz="1900" i="1">
              <a:solidFill>
                <a:schemeClr val="dk1"/>
              </a:solidFill>
            </a:endParaRPr>
          </a:p>
          <a:p>
            <a:pPr marL="457200" lvl="0" indent="-349250" algn="l" rtl="0">
              <a:lnSpc>
                <a:spcPct val="80000"/>
              </a:lnSpc>
              <a:spcBef>
                <a:spcPts val="0"/>
              </a:spcBef>
              <a:spcAft>
                <a:spcPts val="0"/>
              </a:spcAft>
              <a:buClr>
                <a:srgbClr val="FFFF00"/>
              </a:buClr>
              <a:buSzPts val="1900"/>
              <a:buChar char="●"/>
            </a:pPr>
            <a:r>
              <a:rPr lang="en" sz="1900" u="sng">
                <a:solidFill>
                  <a:srgbClr val="FFFF00"/>
                </a:solidFill>
              </a:rPr>
              <a:t>Rev.1:5-6</a:t>
            </a:r>
            <a:r>
              <a:rPr lang="en" sz="1900">
                <a:solidFill>
                  <a:schemeClr val="dk1"/>
                </a:solidFill>
              </a:rPr>
              <a:t> </a:t>
            </a:r>
            <a:r>
              <a:rPr lang="en" sz="1900" i="1">
                <a:solidFill>
                  <a:schemeClr val="dk1"/>
                </a:solidFill>
              </a:rPr>
              <a:t>“and from Jesus Christ, the faithful witness, the firstborn from the dead, and </a:t>
            </a:r>
            <a:r>
              <a:rPr lang="en" sz="1900" i="1" u="sng">
                <a:solidFill>
                  <a:schemeClr val="dk1"/>
                </a:solidFill>
              </a:rPr>
              <a:t>the ruler over the kings of the earth</a:t>
            </a:r>
            <a:r>
              <a:rPr lang="en" sz="1900" i="1">
                <a:solidFill>
                  <a:schemeClr val="dk1"/>
                </a:solidFill>
              </a:rPr>
              <a:t>. To Him who loved us and washed us from our sins in His own blood, 6 </a:t>
            </a:r>
            <a:r>
              <a:rPr lang="en" sz="1900" i="1" u="sng">
                <a:solidFill>
                  <a:schemeClr val="dk1"/>
                </a:solidFill>
              </a:rPr>
              <a:t>and has made US kings and priests to His God and Father</a:t>
            </a:r>
            <a:r>
              <a:rPr lang="en" sz="1900" i="1">
                <a:solidFill>
                  <a:schemeClr val="dk1"/>
                </a:solidFill>
              </a:rPr>
              <a:t>, to Him be glory and dominion forever and ever. Amen.”</a:t>
            </a:r>
            <a:endParaRPr sz="1900" i="1">
              <a:solidFill>
                <a:schemeClr val="dk1"/>
              </a:solidFill>
            </a:endParaRPr>
          </a:p>
          <a:p>
            <a:pPr marL="457200" lvl="0" indent="-349250" algn="l" rtl="0">
              <a:lnSpc>
                <a:spcPct val="80000"/>
              </a:lnSpc>
              <a:spcBef>
                <a:spcPts val="0"/>
              </a:spcBef>
              <a:spcAft>
                <a:spcPts val="0"/>
              </a:spcAft>
              <a:buClr>
                <a:srgbClr val="FFFF00"/>
              </a:buClr>
              <a:buSzPts val="1900"/>
              <a:buChar char="●"/>
            </a:pPr>
            <a:r>
              <a:rPr lang="en" sz="1900" u="sng">
                <a:solidFill>
                  <a:srgbClr val="FFFF00"/>
                </a:solidFill>
              </a:rPr>
              <a:t>Rev.17:14</a:t>
            </a:r>
            <a:r>
              <a:rPr lang="en" sz="1900">
                <a:solidFill>
                  <a:schemeClr val="dk1"/>
                </a:solidFill>
              </a:rPr>
              <a:t> </a:t>
            </a:r>
            <a:r>
              <a:rPr lang="en" sz="1900" i="1">
                <a:solidFill>
                  <a:schemeClr val="dk1"/>
                </a:solidFill>
              </a:rPr>
              <a:t>“These will make war with the Lamb, and the Lamb will overcome them, for </a:t>
            </a:r>
            <a:r>
              <a:rPr lang="en" sz="1900" i="1" u="sng">
                <a:solidFill>
                  <a:schemeClr val="dk1"/>
                </a:solidFill>
              </a:rPr>
              <a:t>He is Lord of lords and King of kings</a:t>
            </a:r>
            <a:r>
              <a:rPr lang="en" sz="1900" i="1">
                <a:solidFill>
                  <a:schemeClr val="dk1"/>
                </a:solidFill>
              </a:rPr>
              <a:t>; and those who are with Him are called, chosen, and faithful.”</a:t>
            </a:r>
            <a:endParaRPr sz="19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GOD IS IN CONTROL</a:t>
            </a:r>
            <a:endParaRPr sz="5000" b="1">
              <a:solidFill>
                <a:srgbClr val="00FFFF"/>
              </a:solidFill>
            </a:endParaRPr>
          </a:p>
        </p:txBody>
      </p:sp>
      <p:sp>
        <p:nvSpPr>
          <p:cNvPr id="97" name="Google Shape;97;p20"/>
          <p:cNvSpPr txBox="1">
            <a:spLocks noGrp="1"/>
          </p:cNvSpPr>
          <p:nvPr>
            <p:ph type="subTitle" idx="1"/>
          </p:nvPr>
        </p:nvSpPr>
        <p:spPr>
          <a:xfrm>
            <a:off x="-168675" y="404775"/>
            <a:ext cx="9352500" cy="47388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Is.40:15-18</a:t>
            </a:r>
            <a:r>
              <a:rPr lang="en" sz="2000">
                <a:solidFill>
                  <a:schemeClr val="dk1"/>
                </a:solidFill>
              </a:rPr>
              <a:t> </a:t>
            </a:r>
            <a:r>
              <a:rPr lang="en" sz="2000" i="1">
                <a:solidFill>
                  <a:schemeClr val="dk1"/>
                </a:solidFill>
              </a:rPr>
              <a:t>“Behold, </a:t>
            </a:r>
            <a:r>
              <a:rPr lang="en" sz="2000" i="1" u="sng">
                <a:solidFill>
                  <a:schemeClr val="dk1"/>
                </a:solidFill>
              </a:rPr>
              <a:t>the nations are as a drop in a bucket</a:t>
            </a:r>
            <a:r>
              <a:rPr lang="en" sz="2000" i="1">
                <a:solidFill>
                  <a:schemeClr val="dk1"/>
                </a:solidFill>
              </a:rPr>
              <a:t>, and are counted as the small dust on the scales; Look, He lifts up the isles as a very little thing. 16 And Lebanon is not sufficient to burn, nor its beasts sufficient for a burnt offering. 17 </a:t>
            </a:r>
            <a:r>
              <a:rPr lang="en" sz="2000" i="1" u="sng">
                <a:solidFill>
                  <a:schemeClr val="dk1"/>
                </a:solidFill>
              </a:rPr>
              <a:t>All nations before Him are as nothing, and they are counted by Him less than nothing and worthless</a:t>
            </a:r>
            <a:r>
              <a:rPr lang="en" sz="2000" i="1">
                <a:solidFill>
                  <a:schemeClr val="dk1"/>
                </a:solidFill>
              </a:rPr>
              <a:t>. 18 To whom then will you liken God? Or what likeness will you compare to Him?”</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Ps.118:8-9</a:t>
            </a:r>
            <a:r>
              <a:rPr lang="en" sz="2000">
                <a:solidFill>
                  <a:schemeClr val="dk1"/>
                </a:solidFill>
              </a:rPr>
              <a:t> </a:t>
            </a:r>
            <a:r>
              <a:rPr lang="en" sz="2000" i="1">
                <a:solidFill>
                  <a:schemeClr val="dk1"/>
                </a:solidFill>
              </a:rPr>
              <a:t>“It is better to trust in the Lord than to put confidence in man. 9 </a:t>
            </a:r>
            <a:r>
              <a:rPr lang="en" sz="2000" i="1" u="sng">
                <a:solidFill>
                  <a:schemeClr val="dk1"/>
                </a:solidFill>
              </a:rPr>
              <a:t>It is better to trust in the Lord than to put confidence in princes</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Ps.146:3-5</a:t>
            </a:r>
            <a:r>
              <a:rPr lang="en" sz="2000">
                <a:solidFill>
                  <a:schemeClr val="dk1"/>
                </a:solidFill>
              </a:rPr>
              <a:t> </a:t>
            </a:r>
            <a:r>
              <a:rPr lang="en" sz="2000" i="1">
                <a:solidFill>
                  <a:schemeClr val="dk1"/>
                </a:solidFill>
              </a:rPr>
              <a:t>“Do not put your trust in princes, nor in a son of man, </a:t>
            </a:r>
            <a:r>
              <a:rPr lang="en" sz="2000" i="1" u="sng">
                <a:solidFill>
                  <a:schemeClr val="dk1"/>
                </a:solidFill>
              </a:rPr>
              <a:t>in whom there is no help</a:t>
            </a:r>
            <a:r>
              <a:rPr lang="en" sz="2000" i="1">
                <a:solidFill>
                  <a:schemeClr val="dk1"/>
                </a:solidFill>
              </a:rPr>
              <a:t>. 4 </a:t>
            </a:r>
            <a:r>
              <a:rPr lang="en" sz="2000" i="1" u="sng">
                <a:solidFill>
                  <a:schemeClr val="dk1"/>
                </a:solidFill>
              </a:rPr>
              <a:t>His spirit departs, he returns to his earth; In that very day his plans perish</a:t>
            </a:r>
            <a:r>
              <a:rPr lang="en" sz="2000" i="1">
                <a:solidFill>
                  <a:schemeClr val="dk1"/>
                </a:solidFill>
              </a:rPr>
              <a:t>. 5 Happy is he who has the God of Jacob for his help, whose hope is in the Lord his God,”</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Rev.12:5</a:t>
            </a:r>
            <a:r>
              <a:rPr lang="en" sz="2000">
                <a:solidFill>
                  <a:schemeClr val="dk1"/>
                </a:solidFill>
              </a:rPr>
              <a:t> </a:t>
            </a:r>
            <a:r>
              <a:rPr lang="en" sz="2000" i="1">
                <a:solidFill>
                  <a:schemeClr val="dk1"/>
                </a:solidFill>
              </a:rPr>
              <a:t>“She bore a male Child </a:t>
            </a:r>
            <a:r>
              <a:rPr lang="en" sz="2000" i="1" u="sng">
                <a:solidFill>
                  <a:schemeClr val="dk1"/>
                </a:solidFill>
              </a:rPr>
              <a:t>who was to rule all nations with a rod of iron</a:t>
            </a:r>
            <a:r>
              <a:rPr lang="en" sz="2000" i="1">
                <a:solidFill>
                  <a:schemeClr val="dk1"/>
                </a:solidFill>
              </a:rPr>
              <a:t>. And her Child was caught up to God and His throne.”</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John Lennon, of the Beatles, once said “We’re more popular than Jesus now.”  He caught a lot of flack for that from Christians.  But the sad truth is that he might have been right about society in general.  Today, the following and loyalty that certain politicians have among CHRISTIANS is more zealous than for their heavenly ruler, at the right hand of God Almighty, King Jesus!</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91350" y="0"/>
            <a:ext cx="9352500" cy="4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“CHRISTIAN NATIONALISM”</a:t>
            </a:r>
            <a:endParaRPr sz="5000" b="1">
              <a:solidFill>
                <a:srgbClr val="00FFFF"/>
              </a:solidFill>
            </a:endParaRPr>
          </a:p>
        </p:txBody>
      </p:sp>
      <p:sp>
        <p:nvSpPr>
          <p:cNvPr id="103" name="Google Shape;103;p21"/>
          <p:cNvSpPr txBox="1">
            <a:spLocks noGrp="1"/>
          </p:cNvSpPr>
          <p:nvPr>
            <p:ph type="subTitle" idx="1"/>
          </p:nvPr>
        </p:nvSpPr>
        <p:spPr>
          <a:xfrm>
            <a:off x="-205860" y="381950"/>
            <a:ext cx="9389535" cy="4761600"/>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rgbClr val="FFFF00"/>
              </a:buClr>
              <a:buSzPts val="1900"/>
              <a:buChar char="●"/>
            </a:pPr>
            <a:r>
              <a:rPr lang="en" sz="1900" dirty="0">
                <a:solidFill>
                  <a:srgbClr val="FFFF00"/>
                </a:solidFill>
              </a:rPr>
              <a:t>I feel the need to say a few words about this subject before we close this lesson.  There is a popular notion that the United States has always been a “Christian Nation”, and must always be.  Our nation’s founders were “Deists”. There is a BIG difference in a Christian Nation and a nation that contains many Christians.</a:t>
            </a:r>
            <a:endParaRPr sz="1900" dirty="0">
              <a:solidFill>
                <a:srgbClr val="FFFF00"/>
              </a:solidFill>
            </a:endParaRPr>
          </a:p>
          <a:p>
            <a:pPr marL="457200" lvl="0" indent="-349250" algn="l" rtl="0">
              <a:lnSpc>
                <a:spcPct val="80000"/>
              </a:lnSpc>
              <a:spcBef>
                <a:spcPts val="0"/>
              </a:spcBef>
              <a:spcAft>
                <a:spcPts val="0"/>
              </a:spcAft>
              <a:buClr>
                <a:srgbClr val="00FFFF"/>
              </a:buClr>
              <a:buSzPts val="1900"/>
              <a:buChar char="●"/>
            </a:pPr>
            <a:r>
              <a:rPr lang="en" sz="1900" dirty="0">
                <a:solidFill>
                  <a:srgbClr val="00FFFF"/>
                </a:solidFill>
              </a:rPr>
              <a:t>In the bible you can read of ONE earthly nation that, for a designated time, had GOD as the head of that nation.  That was the nation of Israel, whose laws God personally gave to them at Mt. Sinai.  Do you remember what path that nation eventually chose?  Given time, every earthly “Christian Nation” does the same.</a:t>
            </a:r>
            <a:endParaRPr sz="1900" dirty="0">
              <a:solidFill>
                <a:srgbClr val="00FFFF"/>
              </a:solidFill>
            </a:endParaRPr>
          </a:p>
          <a:p>
            <a:pPr marL="457200" lvl="0" indent="-349250" algn="l" rtl="0">
              <a:lnSpc>
                <a:spcPct val="80000"/>
              </a:lnSpc>
              <a:spcBef>
                <a:spcPts val="0"/>
              </a:spcBef>
              <a:spcAft>
                <a:spcPts val="0"/>
              </a:spcAft>
              <a:buClr>
                <a:srgbClr val="FFFF00"/>
              </a:buClr>
              <a:buSzPts val="1900"/>
              <a:buChar char="●"/>
            </a:pPr>
            <a:r>
              <a:rPr lang="en" sz="1900" u="sng" dirty="0">
                <a:solidFill>
                  <a:srgbClr val="FFFF00"/>
                </a:solidFill>
              </a:rPr>
              <a:t>1 Sam.8:4-9</a:t>
            </a:r>
            <a:r>
              <a:rPr lang="en" sz="1900" dirty="0">
                <a:solidFill>
                  <a:schemeClr val="dk1"/>
                </a:solidFill>
              </a:rPr>
              <a:t> </a:t>
            </a:r>
            <a:r>
              <a:rPr lang="en" sz="1900" i="1" dirty="0">
                <a:solidFill>
                  <a:schemeClr val="dk1"/>
                </a:solidFill>
              </a:rPr>
              <a:t>“Then all the elders of Israel gathered together and came to Samuel at Ramah, 5 and said to him, “Look, you are old, and your sons do not walk in your ways. Now make us a king to judge us like all the nations.” 6 But the thing displeased Samuel when they said, “Give us a king to judge us.” So Samuel prayed to the Lord. 7 And the Lord said to Samuel, “Heed the voice of the people in all that they say to you; </a:t>
            </a:r>
            <a:r>
              <a:rPr lang="en" sz="1900" i="1" u="sng" dirty="0">
                <a:solidFill>
                  <a:srgbClr val="FFFF00"/>
                </a:solidFill>
              </a:rPr>
              <a:t>for they have not rejected you, but they have rejected Me, that I should not reign over them</a:t>
            </a:r>
            <a:r>
              <a:rPr lang="en" sz="1900" i="1" dirty="0">
                <a:solidFill>
                  <a:schemeClr val="dk1"/>
                </a:solidFill>
              </a:rPr>
              <a:t>. 8 According to all the works which they have done since the day that I brought them up out of Egypt, even to this day - with which they have forsaken Me and served other gods - so they are doing to you also. 9 Now therefore, heed their voice. </a:t>
            </a:r>
            <a:r>
              <a:rPr lang="en" sz="1900" i="1" u="sng" dirty="0">
                <a:solidFill>
                  <a:schemeClr val="dk1"/>
                </a:solidFill>
              </a:rPr>
              <a:t>However, you shall solemnly forewarn them, and show them the behavior of the king who will reign over them</a:t>
            </a:r>
            <a:r>
              <a:rPr lang="en" sz="1900" i="1" dirty="0">
                <a:solidFill>
                  <a:schemeClr val="dk1"/>
                </a:solidFill>
              </a:rPr>
              <a:t>.”</a:t>
            </a:r>
            <a:endParaRPr sz="1900" i="1" dirty="0">
              <a:solidFill>
                <a:schemeClr val="dk1"/>
              </a:solidFill>
            </a:endParaRPr>
          </a:p>
          <a:p>
            <a:pPr marL="457200" lvl="0" indent="-349250" algn="l" rtl="0">
              <a:lnSpc>
                <a:spcPct val="80000"/>
              </a:lnSpc>
              <a:spcBef>
                <a:spcPts val="0"/>
              </a:spcBef>
              <a:spcAft>
                <a:spcPts val="0"/>
              </a:spcAft>
              <a:buClr>
                <a:srgbClr val="00FFFF"/>
              </a:buClr>
              <a:buSzPts val="1900"/>
              <a:buChar char="●"/>
            </a:pPr>
            <a:r>
              <a:rPr lang="en" sz="1900" dirty="0">
                <a:solidFill>
                  <a:srgbClr val="00FFFF"/>
                </a:solidFill>
              </a:rPr>
              <a:t>Was it any different under the “Holy Roman Empire”?  Men mess it up </a:t>
            </a:r>
            <a:r>
              <a:rPr lang="en" sz="1900" u="sng" dirty="0">
                <a:solidFill>
                  <a:srgbClr val="00FFFF"/>
                </a:solidFill>
              </a:rPr>
              <a:t>every</a:t>
            </a:r>
            <a:r>
              <a:rPr lang="en" sz="1900" dirty="0">
                <a:solidFill>
                  <a:srgbClr val="00FFFF"/>
                </a:solidFill>
              </a:rPr>
              <a:t> time!</a:t>
            </a:r>
            <a:endParaRPr sz="19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2668</Words>
  <Application>Microsoft Office PowerPoint</Application>
  <PresentationFormat>On-screen Show (16:9)</PresentationFormat>
  <Paragraphs>69</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Dark</vt:lpstr>
      <vt:lpstr>CHRISTIANS AND GOVERNMENT - Part Two</vt:lpstr>
      <vt:lpstr>GOD’S PEOPLE INFLUENCE!</vt:lpstr>
      <vt:lpstr>CHRISTIANS INFLUENCE!</vt:lpstr>
      <vt:lpstr>CHRISTIANS’ INFLUENCE!  2</vt:lpstr>
      <vt:lpstr>SERVING THEIR NEEDS</vt:lpstr>
      <vt:lpstr>AND LASTLY - TRANSCEND!</vt:lpstr>
      <vt:lpstr>CITIZENS OF WHAT NATION?</vt:lpstr>
      <vt:lpstr>GOD IS IN CONTROL</vt:lpstr>
      <vt:lpstr>“CHRISTIAN NATIONALISM”</vt:lpstr>
      <vt:lpstr>IS THIS “TRANSCENDING”?</vt:lpstr>
      <vt:lpstr>DO WE SEE THE DANGER?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2</cp:revision>
  <dcterms:modified xsi:type="dcterms:W3CDTF">2026-04-20T21:00:24Z</dcterms:modified>
</cp:coreProperties>
</file>