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582283cd4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582283cd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d582283cd4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d582283cd4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d582283cd4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d582283cd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d582283cd4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d582283cd4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d57f99a05d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d57f99a05d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57f99a05d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d57f99a05d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57f99a05d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57f99a05d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d57f99a05d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d57f99a05d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d57f99a05d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d57f99a05d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57f99a05d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57f99a05d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582283cd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582283cd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d582283cd4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d582283cd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89725" y="0"/>
            <a:ext cx="9500100" cy="151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900" b="1">
                <a:solidFill>
                  <a:srgbClr val="00FFFF"/>
                </a:solidFill>
              </a:rPr>
              <a:t>CHRISTIANS AND GOVERNMENT - Part One</a:t>
            </a:r>
            <a:endParaRPr sz="5900" b="1">
              <a:solidFill>
                <a:srgbClr val="00FFFF"/>
              </a:solidFill>
            </a:endParaRPr>
          </a:p>
        </p:txBody>
      </p:sp>
      <p:sp>
        <p:nvSpPr>
          <p:cNvPr id="55" name="Google Shape;55;p13"/>
          <p:cNvSpPr txBox="1">
            <a:spLocks noGrp="1"/>
          </p:cNvSpPr>
          <p:nvPr>
            <p:ph type="subTitle" idx="1"/>
          </p:nvPr>
        </p:nvSpPr>
        <p:spPr>
          <a:xfrm>
            <a:off x="-35125" y="1519200"/>
            <a:ext cx="9254100" cy="3624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500" b="1" u="sng">
                <a:solidFill>
                  <a:srgbClr val="FFFF00"/>
                </a:solidFill>
              </a:rPr>
              <a:t>1 Pet.2:13-17</a:t>
            </a:r>
            <a:r>
              <a:rPr lang="en" sz="2500"/>
              <a:t>  </a:t>
            </a:r>
            <a:r>
              <a:rPr lang="en" sz="2500">
                <a:solidFill>
                  <a:srgbClr val="00FFFF"/>
                </a:solidFill>
              </a:rPr>
              <a:t>(NKJV)</a:t>
            </a:r>
            <a:r>
              <a:rPr lang="en" sz="2500"/>
              <a:t> </a:t>
            </a:r>
            <a:r>
              <a:rPr lang="en" sz="2500" i="1">
                <a:solidFill>
                  <a:schemeClr val="dk1"/>
                </a:solidFill>
              </a:rPr>
              <a:t>“Therefore </a:t>
            </a:r>
            <a:r>
              <a:rPr lang="en" sz="2500" i="1" u="sng">
                <a:solidFill>
                  <a:schemeClr val="dk1"/>
                </a:solidFill>
              </a:rPr>
              <a:t>submit yourselves to every ordinance of man</a:t>
            </a:r>
            <a:r>
              <a:rPr lang="en" sz="2500" i="1">
                <a:solidFill>
                  <a:schemeClr val="dk1"/>
                </a:solidFill>
              </a:rPr>
              <a:t> for the Lord’s sake, whether to the king as supreme, 14 or to governors, as to those who are sent by him for the punishment of evildoers and for the praise of those who do good. 15 For </a:t>
            </a:r>
            <a:r>
              <a:rPr lang="en" sz="2500" i="1" u="sng">
                <a:solidFill>
                  <a:schemeClr val="dk1"/>
                </a:solidFill>
              </a:rPr>
              <a:t>this is the will of God</a:t>
            </a:r>
            <a:r>
              <a:rPr lang="en" sz="2500" i="1">
                <a:solidFill>
                  <a:schemeClr val="dk1"/>
                </a:solidFill>
              </a:rPr>
              <a:t>, that by doing good you may put to silence the ignorance of foolish men - 16 </a:t>
            </a:r>
            <a:r>
              <a:rPr lang="en" sz="2500" i="1" u="sng">
                <a:solidFill>
                  <a:schemeClr val="dk1"/>
                </a:solidFill>
              </a:rPr>
              <a:t>as free, yet not using liberty as a cloak for vice, but as bondservants of God</a:t>
            </a:r>
            <a:r>
              <a:rPr lang="en" sz="2500" i="1">
                <a:solidFill>
                  <a:schemeClr val="dk1"/>
                </a:solidFill>
              </a:rPr>
              <a:t>. 17 </a:t>
            </a:r>
            <a:r>
              <a:rPr lang="en" sz="2500" i="1" u="sng">
                <a:solidFill>
                  <a:schemeClr val="dk1"/>
                </a:solidFill>
              </a:rPr>
              <a:t>Honor all people</a:t>
            </a:r>
            <a:r>
              <a:rPr lang="en" sz="2500" i="1">
                <a:solidFill>
                  <a:schemeClr val="dk1"/>
                </a:solidFill>
              </a:rPr>
              <a:t>. Love the brotherhood. Fear God. </a:t>
            </a:r>
            <a:r>
              <a:rPr lang="en" sz="2500" i="1" u="sng">
                <a:solidFill>
                  <a:schemeClr val="dk1"/>
                </a:solidFill>
              </a:rPr>
              <a:t>Honor the king</a:t>
            </a:r>
            <a:r>
              <a:rPr lang="en" sz="2500" i="1">
                <a:solidFill>
                  <a:schemeClr val="dk1"/>
                </a:solidFill>
              </a:rPr>
              <a:t>.”</a:t>
            </a:r>
            <a:endParaRPr sz="25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WHEN SHOULD WE RESIST?</a:t>
            </a:r>
            <a:endParaRPr sz="5000" b="1">
              <a:solidFill>
                <a:srgbClr val="00FFFF"/>
              </a:solidFill>
            </a:endParaRPr>
          </a:p>
        </p:txBody>
      </p:sp>
      <p:sp>
        <p:nvSpPr>
          <p:cNvPr id="109" name="Google Shape;109;p22"/>
          <p:cNvSpPr txBox="1">
            <a:spLocks noGrp="1"/>
          </p:cNvSpPr>
          <p:nvPr>
            <p:ph type="subTitle" idx="1"/>
          </p:nvPr>
        </p:nvSpPr>
        <p:spPr>
          <a:xfrm>
            <a:off x="-189725" y="376625"/>
            <a:ext cx="9415800" cy="4767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The bible is very clear on this point.  We not only may, but MUST disobey the laws of men in ONE circumstance - When, in order to obey the law of men, we are asked to DISOBEY a law of God!</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b="1" u="sng">
                <a:solidFill>
                  <a:srgbClr val="FFFF00"/>
                </a:solidFill>
              </a:rPr>
              <a:t>Acts 5:26-32</a:t>
            </a:r>
            <a:r>
              <a:rPr lang="en" sz="2000">
                <a:solidFill>
                  <a:srgbClr val="FFFF00"/>
                </a:solidFill>
              </a:rPr>
              <a:t> </a:t>
            </a:r>
            <a:r>
              <a:rPr lang="en" sz="2000" i="1">
                <a:solidFill>
                  <a:schemeClr val="dk1"/>
                </a:solidFill>
              </a:rPr>
              <a:t>“Then the captain went with the officers and brought them without violence, for they feared the people, lest they should be stoned. 27 And when they had brought them, they set them before the council. And the high priest asked them, 28 saying, “</a:t>
            </a:r>
            <a:r>
              <a:rPr lang="en" sz="2000" i="1" u="sng">
                <a:solidFill>
                  <a:schemeClr val="dk1"/>
                </a:solidFill>
              </a:rPr>
              <a:t>Did we not strictly command you not to teach in this name</a:t>
            </a:r>
            <a:r>
              <a:rPr lang="en" sz="2000" i="1">
                <a:solidFill>
                  <a:schemeClr val="dk1"/>
                </a:solidFill>
              </a:rPr>
              <a:t>? And look, you have filled Jerusalem with your doctrine, and intend to bring this Man’s blood on us!” 29 </a:t>
            </a:r>
            <a:r>
              <a:rPr lang="en" sz="2000" i="1" u="sng">
                <a:solidFill>
                  <a:schemeClr val="dk1"/>
                </a:solidFill>
              </a:rPr>
              <a:t>But Peter and the other apostles answered and said: “We ought to obey God rather than men</a:t>
            </a:r>
            <a:r>
              <a:rPr lang="en" sz="2000" i="1">
                <a:solidFill>
                  <a:schemeClr val="dk1"/>
                </a:solidFill>
              </a:rPr>
              <a:t>. 30 The God of our fathers raised up Jesus whom you murdered by hanging on a tree. 31 Him God has exalted to His right hand to be Prince and Savior, to give repentance to Israel and forgiveness of sins. 32 And we are His witnesses to these things, and so also is the Holy Spirit whom God has given to </a:t>
            </a:r>
            <a:r>
              <a:rPr lang="en" sz="2000" i="1" u="sng">
                <a:solidFill>
                  <a:schemeClr val="dk1"/>
                </a:solidFill>
              </a:rPr>
              <a:t>those who obey Him</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This, fortunately, does not happen here (yet) that often.  While our current government ALLOWS much sin, they do not often REQUIRE us all to sin.</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OTHER BIBLE EXAMPLES</a:t>
            </a:r>
            <a:endParaRPr sz="5000" b="1">
              <a:solidFill>
                <a:srgbClr val="00FFFF"/>
              </a:solidFill>
            </a:endParaRPr>
          </a:p>
        </p:txBody>
      </p:sp>
      <p:sp>
        <p:nvSpPr>
          <p:cNvPr id="115" name="Google Shape;115;p23"/>
          <p:cNvSpPr txBox="1">
            <a:spLocks noGrp="1"/>
          </p:cNvSpPr>
          <p:nvPr>
            <p:ph type="subTitle" idx="1"/>
          </p:nvPr>
        </p:nvSpPr>
        <p:spPr>
          <a:xfrm>
            <a:off x="-229798" y="501600"/>
            <a:ext cx="9445609" cy="4642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b="1" u="sng" dirty="0">
                <a:solidFill>
                  <a:srgbClr val="FFFF00"/>
                </a:solidFill>
              </a:rPr>
              <a:t>Dan.3:16-18</a:t>
            </a:r>
            <a:r>
              <a:rPr lang="en" sz="1900" dirty="0">
                <a:solidFill>
                  <a:srgbClr val="FFFF00"/>
                </a:solidFill>
              </a:rPr>
              <a:t> </a:t>
            </a:r>
            <a:r>
              <a:rPr lang="en" sz="1900" i="1" dirty="0">
                <a:solidFill>
                  <a:schemeClr val="dk1"/>
                </a:solidFill>
              </a:rPr>
              <a:t>“Shadrach, Meshach, and Abed-Nego answered and said to the king, “O Nebuchadnezzar, we have no need to answer you in this matter. 17 If that is the case, our God whom we serve is able to deliver us from the burning fiery furnace, and He will deliver us from your hand, O king. 18 But if not, let it be known to you, O king, that we do not serve your gods, nor will we worship the gold image which you have set up.”</a:t>
            </a:r>
            <a:endParaRPr sz="1900" i="1" dirty="0">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b="1" u="sng" dirty="0">
                <a:solidFill>
                  <a:srgbClr val="FFFF00"/>
                </a:solidFill>
              </a:rPr>
              <a:t>Dan.6:6-10</a:t>
            </a:r>
            <a:r>
              <a:rPr lang="en" sz="1900" dirty="0">
                <a:solidFill>
                  <a:srgbClr val="FFFF00"/>
                </a:solidFill>
              </a:rPr>
              <a:t> </a:t>
            </a:r>
            <a:r>
              <a:rPr lang="en" sz="1900" i="1" dirty="0">
                <a:solidFill>
                  <a:schemeClr val="dk1"/>
                </a:solidFill>
              </a:rPr>
              <a:t>“So these governors and satraps thronged before the king, and said thus to him: “King Darius, live forever! 7 All the governors of the kingdom, the administrators and satraps, the counselors and advisors, have consulted together to establish a royal statute and to make a firm decree, that whoever petitions any god or man for thirty days, except you, O king, shall be cast into the den of lions. 8 Now, O king, establish the decree and sign the writing, so that it cannot be changed, according to the law of the Medes and Persians, which does not alter.” 9 Therefore King Darius signed the written decree. 10 Now when Daniel knew that the writing was signed, he went home. And in his upper room, with his windows open toward Jerusalem, he knelt down on his knees three times that day, and prayed and gave thanks before his God, as was his custom since early days.”</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KNOWING/USING OUR LAWS</a:t>
            </a:r>
            <a:endParaRPr sz="5000" b="1">
              <a:solidFill>
                <a:srgbClr val="00FFFF"/>
              </a:solidFill>
            </a:endParaRPr>
          </a:p>
        </p:txBody>
      </p:sp>
      <p:sp>
        <p:nvSpPr>
          <p:cNvPr id="121" name="Google Shape;121;p24"/>
          <p:cNvSpPr txBox="1">
            <a:spLocks noGrp="1"/>
          </p:cNvSpPr>
          <p:nvPr>
            <p:ph type="subTitle" idx="1"/>
          </p:nvPr>
        </p:nvSpPr>
        <p:spPr>
          <a:xfrm>
            <a:off x="-189725" y="501600"/>
            <a:ext cx="9415800" cy="46422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Another “passive” manner in which Christians can “resist” the government is simply knowing what rights are enshrined in our national, state and local jurisdictions, and using those in the courts.  Paul himself did this!</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b="1" u="sng">
                <a:solidFill>
                  <a:srgbClr val="FFFF00"/>
                </a:solidFill>
              </a:rPr>
              <a:t>Acts 22:25-29</a:t>
            </a:r>
            <a:r>
              <a:rPr lang="en" sz="2000">
                <a:solidFill>
                  <a:srgbClr val="FFFF00"/>
                </a:solidFill>
              </a:rPr>
              <a:t> </a:t>
            </a:r>
            <a:r>
              <a:rPr lang="en" sz="2000" i="1">
                <a:solidFill>
                  <a:schemeClr val="dk1"/>
                </a:solidFill>
              </a:rPr>
              <a:t>“And as they bound him with thongs, Paul said to the centurion who stood by, “</a:t>
            </a:r>
            <a:r>
              <a:rPr lang="en" sz="2000" i="1" u="sng">
                <a:solidFill>
                  <a:schemeClr val="dk1"/>
                </a:solidFill>
              </a:rPr>
              <a:t>Is it lawful for you to scourge a man who is a Roman, and uncondemned?</a:t>
            </a:r>
            <a:r>
              <a:rPr lang="en" sz="2000" i="1">
                <a:solidFill>
                  <a:schemeClr val="dk1"/>
                </a:solidFill>
              </a:rPr>
              <a:t>” 26 When the centurion heard that, he went and told the commander, saying, “Take care what you do, for this man is a Roman.” 27 Then the commander came and said to him, “Tell me, are you a Roman?” He said, “Yes.” 28 The commander answered, “With a large sum I obtained this citizenship.” And Paul said, “</a:t>
            </a:r>
            <a:r>
              <a:rPr lang="en" sz="2000" i="1" u="sng">
                <a:solidFill>
                  <a:schemeClr val="dk1"/>
                </a:solidFill>
              </a:rPr>
              <a:t>But I was born a citizen</a:t>
            </a:r>
            <a:r>
              <a:rPr lang="en" sz="2000" i="1">
                <a:solidFill>
                  <a:schemeClr val="dk1"/>
                </a:solidFill>
              </a:rPr>
              <a:t>.” 29 Then immediately those who were about to examine him withdrew from him; and </a:t>
            </a:r>
            <a:r>
              <a:rPr lang="en" sz="2000" i="1" u="sng">
                <a:solidFill>
                  <a:schemeClr val="dk1"/>
                </a:solidFill>
              </a:rPr>
              <a:t>the commander was also afraid after he found out that he was a Roman, and because he had bound him</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b="1" u="sng">
                <a:solidFill>
                  <a:srgbClr val="FFFF00"/>
                </a:solidFill>
              </a:rPr>
              <a:t>Acts 25:11</a:t>
            </a:r>
            <a:r>
              <a:rPr lang="en" sz="2000">
                <a:solidFill>
                  <a:srgbClr val="FFFF00"/>
                </a:solidFill>
              </a:rPr>
              <a:t> </a:t>
            </a:r>
            <a:r>
              <a:rPr lang="en" sz="2000" i="1">
                <a:solidFill>
                  <a:schemeClr val="dk1"/>
                </a:solidFill>
              </a:rPr>
              <a:t>“For if I am an offender, or have committed anything deserving of death, I do not object to dying; but </a:t>
            </a:r>
            <a:r>
              <a:rPr lang="en" sz="2000" i="1" u="sng">
                <a:solidFill>
                  <a:schemeClr val="dk1"/>
                </a:solidFill>
              </a:rPr>
              <a:t>if there is nothing in these things of which these men accuse me, no one can deliver me to them. I appeal to Caesar</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“RESIST” APPLICATIONS</a:t>
            </a:r>
            <a:endParaRPr sz="5000" b="1">
              <a:solidFill>
                <a:srgbClr val="00FFFF"/>
              </a:solidFill>
            </a:endParaRPr>
          </a:p>
        </p:txBody>
      </p:sp>
      <p:sp>
        <p:nvSpPr>
          <p:cNvPr id="127" name="Google Shape;127;p25"/>
          <p:cNvSpPr txBox="1">
            <a:spLocks noGrp="1"/>
          </p:cNvSpPr>
          <p:nvPr>
            <p:ph type="subTitle" idx="1"/>
          </p:nvPr>
        </p:nvSpPr>
        <p:spPr>
          <a:xfrm>
            <a:off x="-189725" y="371000"/>
            <a:ext cx="9415800" cy="47727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a:solidFill>
                  <a:srgbClr val="FFFF00"/>
                </a:solidFill>
              </a:rPr>
              <a:t>China, for a long time, had a “1 child per family” law, for population control.  Since Christians do not have a command from God to have children, they should try to comply with this.  BUT, if my wife did get pregnant, accidentally, with our second child, and the Chinese government said to kill that unborn child, </a:t>
            </a:r>
            <a:r>
              <a:rPr lang="en" sz="1900" i="1">
                <a:solidFill>
                  <a:schemeClr val="dk1"/>
                </a:solidFill>
              </a:rPr>
              <a:t>“we must obey God rather than men.”</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If a Christian school teacher is being ordered to teach something that he/she knows is false doctrine, </a:t>
            </a:r>
            <a:r>
              <a:rPr lang="en" sz="1900" i="1">
                <a:solidFill>
                  <a:schemeClr val="dk1"/>
                </a:solidFill>
              </a:rPr>
              <a:t>“we must obey God rather than men”.</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If a soldier is given an order to intentionally kill an innocent child, or to “gas” a group of Jewish prisoners, </a:t>
            </a:r>
            <a:r>
              <a:rPr lang="en" sz="1900" i="1">
                <a:solidFill>
                  <a:schemeClr val="dk1"/>
                </a:solidFill>
              </a:rPr>
              <a:t>“we must obey God rather than men.”</a:t>
            </a:r>
            <a:endParaRPr sz="1900" i="1">
              <a:solidFill>
                <a:schemeClr val="dk1"/>
              </a:solidFill>
            </a:endParaRPr>
          </a:p>
          <a:p>
            <a:pPr marL="457200" lvl="0" indent="-349250" algn="l" rtl="0">
              <a:lnSpc>
                <a:spcPct val="90000"/>
              </a:lnSpc>
              <a:spcBef>
                <a:spcPts val="0"/>
              </a:spcBef>
              <a:spcAft>
                <a:spcPts val="0"/>
              </a:spcAft>
              <a:buClr>
                <a:schemeClr val="dk1"/>
              </a:buClr>
              <a:buSzPts val="1900"/>
              <a:buChar char="●"/>
            </a:pPr>
            <a:r>
              <a:rPr lang="en" sz="1900">
                <a:solidFill>
                  <a:schemeClr val="dk1"/>
                </a:solidFill>
              </a:rPr>
              <a:t>If a police officer or detective is ordered to get a suspect to confess to a crime by deliberately lying to them or deceiving them, what are they to do?  </a:t>
            </a:r>
            <a:r>
              <a:rPr lang="en" sz="1900" i="1">
                <a:solidFill>
                  <a:schemeClr val="dk1"/>
                </a:solidFill>
              </a:rPr>
              <a:t>“We must obey God rather than men.”</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And what is VERY clear in scripture, both by the commands we have looked at, and by the example of our early brethren, is that they did NOT take up arms against their persecutors.  They could flee them, they could pray for them, they could do good to them.  But they did NOT harm them. </a:t>
            </a:r>
            <a:r>
              <a:rPr lang="en" sz="1900" b="1" u="sng">
                <a:solidFill>
                  <a:srgbClr val="FFFF00"/>
                </a:solidFill>
              </a:rPr>
              <a:t>1 Pet.2:20</a:t>
            </a:r>
            <a:r>
              <a:rPr lang="en" sz="1900">
                <a:solidFill>
                  <a:srgbClr val="00FFFF"/>
                </a:solidFill>
              </a:rPr>
              <a:t> </a:t>
            </a:r>
            <a:r>
              <a:rPr lang="en" sz="1900" i="1">
                <a:solidFill>
                  <a:schemeClr val="dk1"/>
                </a:solidFill>
              </a:rPr>
              <a:t>“For what credit is it if, when you are beaten for your faults, you take it patiently? </a:t>
            </a:r>
            <a:r>
              <a:rPr lang="en" sz="1900" i="1" u="sng">
                <a:solidFill>
                  <a:schemeClr val="dk1"/>
                </a:solidFill>
              </a:rPr>
              <a:t>But when you do good and suffer, if you take it patiently, this is commendable before God</a:t>
            </a:r>
            <a:r>
              <a:rPr lang="en" sz="1900" i="1">
                <a:solidFill>
                  <a:schemeClr val="dk1"/>
                </a:solidFill>
              </a:rPr>
              <a:t>.”</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89725" y="0"/>
            <a:ext cx="9500100" cy="53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AN “AMERICAN” PROBLEM?</a:t>
            </a:r>
            <a:endParaRPr sz="5000" b="1">
              <a:solidFill>
                <a:srgbClr val="00FFFF"/>
              </a:solidFill>
            </a:endParaRPr>
          </a:p>
        </p:txBody>
      </p:sp>
      <p:sp>
        <p:nvSpPr>
          <p:cNvPr id="61" name="Google Shape;61;p14"/>
          <p:cNvSpPr txBox="1">
            <a:spLocks noGrp="1"/>
          </p:cNvSpPr>
          <p:nvPr>
            <p:ph type="subTitle" idx="1"/>
          </p:nvPr>
        </p:nvSpPr>
        <p:spPr>
          <a:xfrm>
            <a:off x="-119450" y="535500"/>
            <a:ext cx="9310200" cy="4608000"/>
          </a:xfrm>
          <a:prstGeom prst="rect">
            <a:avLst/>
          </a:prstGeom>
        </p:spPr>
        <p:txBody>
          <a:bodyPr spcFirstLastPara="1" wrap="square" lIns="91425" tIns="91425" rIns="91425" bIns="91425" anchor="t" anchorCtr="0">
            <a:noAutofit/>
          </a:bodyPr>
          <a:lstStyle/>
          <a:p>
            <a:pPr marL="457200" lvl="0" indent="-368300" algn="l" rtl="0">
              <a:lnSpc>
                <a:spcPct val="90000"/>
              </a:lnSpc>
              <a:spcBef>
                <a:spcPts val="0"/>
              </a:spcBef>
              <a:spcAft>
                <a:spcPts val="0"/>
              </a:spcAft>
              <a:buClr>
                <a:srgbClr val="FFFF00"/>
              </a:buClr>
              <a:buSzPts val="2200"/>
              <a:buChar char="●"/>
            </a:pPr>
            <a:r>
              <a:rPr lang="en" sz="2200">
                <a:solidFill>
                  <a:srgbClr val="FFFF00"/>
                </a:solidFill>
              </a:rPr>
              <a:t>Because of the independent, self-sufficient, anti-monarchy, and liberty-loving spirit that our nation was founded on 250 years ago, Christians in this country (especially in rural areas) find themselves not agreeing with their government quite often!</a:t>
            </a:r>
            <a:endParaRPr sz="2200">
              <a:solidFill>
                <a:srgbClr val="FFFF00"/>
              </a:solidFill>
            </a:endParaRPr>
          </a:p>
          <a:p>
            <a:pPr marL="457200" lvl="0" indent="-368300" algn="l" rtl="0">
              <a:lnSpc>
                <a:spcPct val="90000"/>
              </a:lnSpc>
              <a:spcBef>
                <a:spcPts val="0"/>
              </a:spcBef>
              <a:spcAft>
                <a:spcPts val="0"/>
              </a:spcAft>
              <a:buClr>
                <a:schemeClr val="dk1"/>
              </a:buClr>
              <a:buSzPts val="2200"/>
              <a:buChar char="●"/>
            </a:pPr>
            <a:r>
              <a:rPr lang="en" sz="2200">
                <a:solidFill>
                  <a:schemeClr val="dk1"/>
                </a:solidFill>
              </a:rPr>
              <a:t>This has gotten even worse since the end of World War II.</a:t>
            </a:r>
            <a:endParaRPr sz="2200">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a:solidFill>
                  <a:srgbClr val="00FFFF"/>
                </a:solidFill>
              </a:rPr>
              <a:t>Christians tend to enjoy hearing lessons where the “preacher” is bashing government.  This is NOT that lesson.</a:t>
            </a:r>
            <a:endParaRPr sz="2200">
              <a:solidFill>
                <a:srgbClr val="00FFFF"/>
              </a:solidFill>
            </a:endParaRPr>
          </a:p>
          <a:p>
            <a:pPr marL="457200" lvl="0" indent="-368300" algn="l" rtl="0">
              <a:lnSpc>
                <a:spcPct val="90000"/>
              </a:lnSpc>
              <a:spcBef>
                <a:spcPts val="0"/>
              </a:spcBef>
              <a:spcAft>
                <a:spcPts val="0"/>
              </a:spcAft>
              <a:buClr>
                <a:srgbClr val="FFFF00"/>
              </a:buClr>
              <a:buSzPts val="2200"/>
              <a:buChar char="●"/>
            </a:pPr>
            <a:r>
              <a:rPr lang="en" sz="2200">
                <a:solidFill>
                  <a:srgbClr val="FFFF00"/>
                </a:solidFill>
              </a:rPr>
              <a:t>Over the next 2 lessons we are going to examine how God’s word says WE should be behaving in relation to our governing authorities.</a:t>
            </a:r>
            <a:endParaRPr sz="2200">
              <a:solidFill>
                <a:srgbClr val="FFFF00"/>
              </a:solidFill>
            </a:endParaRPr>
          </a:p>
          <a:p>
            <a:pPr marL="457200" lvl="0" indent="-368300" algn="l" rtl="0">
              <a:lnSpc>
                <a:spcPct val="90000"/>
              </a:lnSpc>
              <a:spcBef>
                <a:spcPts val="0"/>
              </a:spcBef>
              <a:spcAft>
                <a:spcPts val="0"/>
              </a:spcAft>
              <a:buClr>
                <a:schemeClr val="dk1"/>
              </a:buClr>
              <a:buSzPts val="2200"/>
              <a:buChar char="●"/>
            </a:pPr>
            <a:r>
              <a:rPr lang="en" sz="2200">
                <a:solidFill>
                  <a:schemeClr val="dk1"/>
                </a:solidFill>
              </a:rPr>
              <a:t>In THIS lesson - Part One - we will see that 1) Christians must </a:t>
            </a:r>
            <a:r>
              <a:rPr lang="en" sz="2200" u="sng">
                <a:solidFill>
                  <a:schemeClr val="dk1"/>
                </a:solidFill>
              </a:rPr>
              <a:t>submit</a:t>
            </a:r>
            <a:r>
              <a:rPr lang="en" sz="2200">
                <a:solidFill>
                  <a:schemeClr val="dk1"/>
                </a:solidFill>
              </a:rPr>
              <a:t> to their government (with modern applications), and 2) Christians must (sometimes) “</a:t>
            </a:r>
            <a:r>
              <a:rPr lang="en" sz="2200" u="sng">
                <a:solidFill>
                  <a:schemeClr val="dk1"/>
                </a:solidFill>
              </a:rPr>
              <a:t>resist</a:t>
            </a:r>
            <a:r>
              <a:rPr lang="en" sz="2200">
                <a:solidFill>
                  <a:schemeClr val="dk1"/>
                </a:solidFill>
              </a:rPr>
              <a:t>” their government.</a:t>
            </a:r>
            <a:endParaRPr sz="2200">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a:solidFill>
                  <a:srgbClr val="00FFFF"/>
                </a:solidFill>
              </a:rPr>
              <a:t>In Part Two we will see that 1) Christians can </a:t>
            </a:r>
            <a:r>
              <a:rPr lang="en" sz="2200" u="sng">
                <a:solidFill>
                  <a:srgbClr val="00FFFF"/>
                </a:solidFill>
              </a:rPr>
              <a:t>influence</a:t>
            </a:r>
            <a:r>
              <a:rPr lang="en" sz="2200">
                <a:solidFill>
                  <a:srgbClr val="00FFFF"/>
                </a:solidFill>
              </a:rPr>
              <a:t> their government, and 2) Christians must </a:t>
            </a:r>
            <a:r>
              <a:rPr lang="en" sz="2200" u="sng">
                <a:solidFill>
                  <a:srgbClr val="00FFFF"/>
                </a:solidFill>
              </a:rPr>
              <a:t>transcend</a:t>
            </a:r>
            <a:r>
              <a:rPr lang="en" sz="2200">
                <a:solidFill>
                  <a:srgbClr val="00FFFF"/>
                </a:solidFill>
              </a:rPr>
              <a:t> their government.</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89725" y="0"/>
            <a:ext cx="9500100" cy="53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700" b="1">
                <a:solidFill>
                  <a:srgbClr val="00FFFF"/>
                </a:solidFill>
              </a:rPr>
              <a:t>GOD COMMANDS SUBMISSION</a:t>
            </a:r>
            <a:endParaRPr sz="4700" b="1">
              <a:solidFill>
                <a:srgbClr val="00FFFF"/>
              </a:solidFill>
            </a:endParaRPr>
          </a:p>
        </p:txBody>
      </p:sp>
      <p:sp>
        <p:nvSpPr>
          <p:cNvPr id="67" name="Google Shape;67;p15"/>
          <p:cNvSpPr txBox="1">
            <a:spLocks noGrp="1"/>
          </p:cNvSpPr>
          <p:nvPr>
            <p:ph type="subTitle" idx="1"/>
          </p:nvPr>
        </p:nvSpPr>
        <p:spPr>
          <a:xfrm>
            <a:off x="-119450" y="535500"/>
            <a:ext cx="9310200" cy="46080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00FFFF"/>
              </a:buClr>
              <a:buSzPts val="2000"/>
              <a:buChar char="●"/>
            </a:pPr>
            <a:r>
              <a:rPr lang="en" sz="2000" i="1">
                <a:solidFill>
                  <a:schemeClr val="dk1"/>
                </a:solidFill>
              </a:rPr>
              <a:t>“submit yourselves to EVERY ordinance of man”.</a:t>
            </a:r>
            <a:r>
              <a:rPr lang="en" sz="2000">
                <a:solidFill>
                  <a:srgbClr val="00FFFF"/>
                </a:solidFill>
              </a:rPr>
              <a:t>  </a:t>
            </a:r>
            <a:r>
              <a:rPr lang="en" sz="2000">
                <a:solidFill>
                  <a:srgbClr val="FFFF00"/>
                </a:solidFill>
              </a:rPr>
              <a:t>Not just our favorites.  Not just the easy of convenient ones.  Not just the ones that “make sense”.</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i="1">
                <a:solidFill>
                  <a:schemeClr val="dk1"/>
                </a:solidFill>
              </a:rPr>
              <a:t>“for the LORD’S sake”.  </a:t>
            </a:r>
            <a:r>
              <a:rPr lang="en" sz="2000">
                <a:solidFill>
                  <a:srgbClr val="FFFF00"/>
                </a:solidFill>
              </a:rPr>
              <a:t>When we submit to our human government, we are glorifying JESUS, by following His instructions and submitting to authorities that HE established here on earth.</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i="1">
                <a:solidFill>
                  <a:schemeClr val="dk1"/>
                </a:solidFill>
              </a:rPr>
              <a:t>“sent by him for the punishment of evildoers and for the praise of those who do good”</a:t>
            </a:r>
            <a:r>
              <a:rPr lang="en" sz="2000">
                <a:solidFill>
                  <a:schemeClr val="dk1"/>
                </a:solidFill>
              </a:rPr>
              <a:t>.</a:t>
            </a:r>
            <a:r>
              <a:rPr lang="en" sz="2000">
                <a:solidFill>
                  <a:srgbClr val="00FFFF"/>
                </a:solidFill>
              </a:rPr>
              <a:t>  </a:t>
            </a:r>
            <a:r>
              <a:rPr lang="en" sz="2000">
                <a:solidFill>
                  <a:srgbClr val="FFFF00"/>
                </a:solidFill>
              </a:rPr>
              <a:t>THIS, in a nutshell, is God’s purpose for human government.  But notice how that even if that government has stopped doing this, Peter does not give an exception clause.</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i="1">
                <a:solidFill>
                  <a:schemeClr val="dk1"/>
                </a:solidFill>
              </a:rPr>
              <a:t>“as free, yet not using liberty as a cloak for vice, but as bondservants of God”.</a:t>
            </a:r>
            <a:r>
              <a:rPr lang="en" sz="2000">
                <a:solidFill>
                  <a:srgbClr val="00FFFF"/>
                </a:solidFill>
              </a:rPr>
              <a:t>  </a:t>
            </a:r>
            <a:r>
              <a:rPr lang="en" sz="2000">
                <a:solidFill>
                  <a:srgbClr val="FFFF00"/>
                </a:solidFill>
              </a:rPr>
              <a:t>So many people use their “liberty” as an excuse to engage in all sorts of sinful behavior.  But God wants Christians to use their liberty to help others and to serve the Lord.</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i="1">
                <a:solidFill>
                  <a:schemeClr val="dk1"/>
                </a:solidFill>
              </a:rPr>
              <a:t>“</a:t>
            </a:r>
            <a:r>
              <a:rPr lang="en" sz="2000" i="1" u="sng">
                <a:solidFill>
                  <a:schemeClr val="dk1"/>
                </a:solidFill>
              </a:rPr>
              <a:t>Honor all people</a:t>
            </a:r>
            <a:r>
              <a:rPr lang="en" sz="2000" i="1">
                <a:solidFill>
                  <a:schemeClr val="dk1"/>
                </a:solidFill>
              </a:rPr>
              <a:t>. Love the brotherhood. Fear God. </a:t>
            </a:r>
            <a:r>
              <a:rPr lang="en" sz="2000" i="1" u="sng">
                <a:solidFill>
                  <a:schemeClr val="dk1"/>
                </a:solidFill>
              </a:rPr>
              <a:t>Honor the king</a:t>
            </a:r>
            <a:r>
              <a:rPr lang="en" sz="2000" i="1">
                <a:solidFill>
                  <a:schemeClr val="dk1"/>
                </a:solidFill>
              </a:rPr>
              <a:t>.”</a:t>
            </a:r>
            <a:r>
              <a:rPr lang="en" sz="2000">
                <a:solidFill>
                  <a:srgbClr val="00FFFF"/>
                </a:solidFill>
              </a:rPr>
              <a:t>  </a:t>
            </a:r>
            <a:r>
              <a:rPr lang="en" sz="2000">
                <a:solidFill>
                  <a:srgbClr val="FFFF00"/>
                </a:solidFill>
              </a:rPr>
              <a:t>We are to show honor and respect to every person, as they are also made in the image of God.  SO ARE OUR LEADERS.  Are we honoring them as such?</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ROMANS 13</a:t>
            </a:r>
            <a:endParaRPr sz="5000" b="1">
              <a:solidFill>
                <a:srgbClr val="00FFFF"/>
              </a:solidFill>
            </a:endParaRPr>
          </a:p>
        </p:txBody>
      </p:sp>
      <p:sp>
        <p:nvSpPr>
          <p:cNvPr id="73" name="Google Shape;73;p16"/>
          <p:cNvSpPr txBox="1">
            <a:spLocks noGrp="1"/>
          </p:cNvSpPr>
          <p:nvPr>
            <p:ph type="subTitle" idx="1"/>
          </p:nvPr>
        </p:nvSpPr>
        <p:spPr>
          <a:xfrm>
            <a:off x="-35125" y="428625"/>
            <a:ext cx="9261000" cy="47151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r>
              <a:rPr lang="en" sz="2200" b="1" u="sng">
                <a:solidFill>
                  <a:srgbClr val="FFFF00"/>
                </a:solidFill>
              </a:rPr>
              <a:t>Rom.13:1-7</a:t>
            </a:r>
            <a:r>
              <a:rPr lang="en" sz="2200" i="1">
                <a:solidFill>
                  <a:schemeClr val="dk1"/>
                </a:solidFill>
              </a:rPr>
              <a:t> “</a:t>
            </a:r>
            <a:r>
              <a:rPr lang="en" sz="2200" i="1" u="sng">
                <a:solidFill>
                  <a:schemeClr val="dk1"/>
                </a:solidFill>
              </a:rPr>
              <a:t>Let every soul be subject to the governing authorities</a:t>
            </a:r>
            <a:r>
              <a:rPr lang="en" sz="2200" i="1">
                <a:solidFill>
                  <a:schemeClr val="dk1"/>
                </a:solidFill>
              </a:rPr>
              <a:t>. For there is no authority except from God, and the authorities that exist are appointed by God. 2 </a:t>
            </a:r>
            <a:r>
              <a:rPr lang="en" sz="2200" i="1" u="sng">
                <a:solidFill>
                  <a:schemeClr val="dk1"/>
                </a:solidFill>
              </a:rPr>
              <a:t>Therefore whoever resists the authority resists the ordinance of God, and those who resist will bring judgment on themselves</a:t>
            </a:r>
            <a:r>
              <a:rPr lang="en" sz="2200" i="1">
                <a:solidFill>
                  <a:schemeClr val="dk1"/>
                </a:solidFill>
              </a:rPr>
              <a:t>. 3 For rulers are not a terror to good works, but to evil. Do you want to be unafraid of the authority? Do what is good, and you will have praise from the same. 4 For he is God’s minister to you for good. But if you do evil, be afraid; for he does not bear the sword in vain; for he is God’s minister, an avenger to execute wrath on him who practices evil. 5 </a:t>
            </a:r>
            <a:r>
              <a:rPr lang="en" sz="2200" i="1" u="sng">
                <a:solidFill>
                  <a:schemeClr val="dk1"/>
                </a:solidFill>
              </a:rPr>
              <a:t>Therefore you must be subject, not only because of wrath but also for conscience’ sake</a:t>
            </a:r>
            <a:r>
              <a:rPr lang="en" sz="2200" i="1">
                <a:solidFill>
                  <a:schemeClr val="dk1"/>
                </a:solidFill>
              </a:rPr>
              <a:t>. 6 For </a:t>
            </a:r>
            <a:r>
              <a:rPr lang="en" sz="2200" i="1" u="sng">
                <a:solidFill>
                  <a:schemeClr val="dk1"/>
                </a:solidFill>
              </a:rPr>
              <a:t>because of this you also pay taxes</a:t>
            </a:r>
            <a:r>
              <a:rPr lang="en" sz="2200" i="1">
                <a:solidFill>
                  <a:schemeClr val="dk1"/>
                </a:solidFill>
              </a:rPr>
              <a:t>, for they are God’s ministers attending continually to this very thing. 7 </a:t>
            </a:r>
            <a:r>
              <a:rPr lang="en" sz="2200" i="1" u="sng">
                <a:solidFill>
                  <a:schemeClr val="dk1"/>
                </a:solidFill>
              </a:rPr>
              <a:t>Render therefore to all their due: taxes to whom taxes are due, customs to whom customs, fear to whom fear, honor to whom honor</a:t>
            </a:r>
            <a:r>
              <a:rPr lang="en" sz="2200" i="1">
                <a:solidFill>
                  <a:schemeClr val="dk1"/>
                </a:solidFill>
              </a:rPr>
              <a:t>.”</a:t>
            </a:r>
            <a:endParaRPr sz="2200" i="1">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a:solidFill>
                  <a:srgbClr val="00FFFF"/>
                </a:solidFill>
              </a:rPr>
              <a:t>This was written to Christians in ROME, under a tyrant - CAESAR!</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ON TAXES …</a:t>
            </a:r>
            <a:endParaRPr sz="5000" b="1">
              <a:solidFill>
                <a:srgbClr val="00FFFF"/>
              </a:solidFill>
            </a:endParaRPr>
          </a:p>
        </p:txBody>
      </p:sp>
      <p:sp>
        <p:nvSpPr>
          <p:cNvPr id="79" name="Google Shape;79;p17"/>
          <p:cNvSpPr txBox="1">
            <a:spLocks noGrp="1"/>
          </p:cNvSpPr>
          <p:nvPr>
            <p:ph type="subTitle" idx="1"/>
          </p:nvPr>
        </p:nvSpPr>
        <p:spPr>
          <a:xfrm>
            <a:off x="-189725" y="428625"/>
            <a:ext cx="9415800" cy="47151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b="1" u="sng">
                <a:solidFill>
                  <a:srgbClr val="FFFF00"/>
                </a:solidFill>
              </a:rPr>
              <a:t>Lk.20:21-26</a:t>
            </a:r>
            <a:r>
              <a:rPr lang="en" sz="1900">
                <a:solidFill>
                  <a:srgbClr val="00FFFF"/>
                </a:solidFill>
              </a:rPr>
              <a:t> </a:t>
            </a:r>
            <a:r>
              <a:rPr lang="en" sz="1900" i="1">
                <a:solidFill>
                  <a:schemeClr val="dk1"/>
                </a:solidFill>
              </a:rPr>
              <a:t>“So they watched Him </a:t>
            </a:r>
            <a:r>
              <a:rPr lang="en" sz="1900">
                <a:solidFill>
                  <a:srgbClr val="FFFF00"/>
                </a:solidFill>
              </a:rPr>
              <a:t>(Jesus)</a:t>
            </a:r>
            <a:r>
              <a:rPr lang="en" sz="1900" i="1">
                <a:solidFill>
                  <a:schemeClr val="dk1"/>
                </a:solidFill>
              </a:rPr>
              <a:t>, and sent spies who pretended to be righteous, that they might seize on His words, in order to deliver Him to the power and the authority of the governor. 21 Then they asked Him, saying, “Teacher, we know that You say and teach rightly, and You do not show personal favoritism, but teach the way of God in truth: 22 Is it lawful for us to pay taxes to Caesar or not?” 23 But He perceived their craftiness, and said to them, “Why do you test Me? 24 Show Me a denarius. Whose image and inscription does it have?” They answered and said, “Caesar’s.” 25 And He said to them, “</a:t>
            </a:r>
            <a:r>
              <a:rPr lang="en" sz="1900" i="1" u="sng">
                <a:solidFill>
                  <a:schemeClr val="dk1"/>
                </a:solidFill>
              </a:rPr>
              <a:t>Render therefore to Caesar the things that are Caesar’s, and to God the things that are God’s</a:t>
            </a:r>
            <a:r>
              <a:rPr lang="en" sz="1900" i="1">
                <a:solidFill>
                  <a:schemeClr val="dk1"/>
                </a:solidFill>
              </a:rPr>
              <a:t>.” 26 But they could not catch Him in His words in the presence of the people. And they marveled at His answer and kept silent.”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b="1" u="sng">
                <a:solidFill>
                  <a:srgbClr val="FFFF00"/>
                </a:solidFill>
              </a:rPr>
              <a:t>Matt.17:25-27</a:t>
            </a:r>
            <a:r>
              <a:rPr lang="en" sz="1900">
                <a:solidFill>
                  <a:srgbClr val="00FFFF"/>
                </a:solidFill>
              </a:rPr>
              <a:t> </a:t>
            </a:r>
            <a:r>
              <a:rPr lang="en" sz="1900">
                <a:solidFill>
                  <a:srgbClr val="FFFF00"/>
                </a:solidFill>
              </a:rPr>
              <a:t>(Jesus regarding the temple tax)</a:t>
            </a:r>
            <a:r>
              <a:rPr lang="en" sz="1900">
                <a:solidFill>
                  <a:srgbClr val="00FFFF"/>
                </a:solidFill>
              </a:rPr>
              <a:t> </a:t>
            </a:r>
            <a:r>
              <a:rPr lang="en" sz="1900" i="1">
                <a:solidFill>
                  <a:schemeClr val="dk1"/>
                </a:solidFill>
              </a:rPr>
              <a:t>“What do you think, Simon? From whom do the kings of the earth take customs or taxes, from their sons or from strangers?” 26 Peter said to Him, “From strangers.” Jesus said to him, “</a:t>
            </a:r>
            <a:r>
              <a:rPr lang="en" sz="1900" i="1" u="sng">
                <a:solidFill>
                  <a:schemeClr val="dk1"/>
                </a:solidFill>
              </a:rPr>
              <a:t>Then the sons are free</a:t>
            </a:r>
            <a:r>
              <a:rPr lang="en" sz="1900" i="1">
                <a:solidFill>
                  <a:schemeClr val="dk1"/>
                </a:solidFill>
              </a:rPr>
              <a:t>. 27 Nevertheless, </a:t>
            </a:r>
            <a:r>
              <a:rPr lang="en" sz="1900" i="1" u="sng">
                <a:solidFill>
                  <a:schemeClr val="dk1"/>
                </a:solidFill>
              </a:rPr>
              <a:t>lest we offend them</a:t>
            </a:r>
            <a:r>
              <a:rPr lang="en" sz="1900" i="1">
                <a:solidFill>
                  <a:schemeClr val="dk1"/>
                </a:solidFill>
              </a:rPr>
              <a:t>, go to the sea, cast in a hook, and take the fish that comes up first. And when you have opened its mouth, you will find a piece of money; take that and give it to them for Me and you.”</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ON “EVIL SPEAKING”</a:t>
            </a:r>
            <a:endParaRPr sz="5000" b="1">
              <a:solidFill>
                <a:srgbClr val="00FFFF"/>
              </a:solidFill>
            </a:endParaRPr>
          </a:p>
        </p:txBody>
      </p:sp>
      <p:sp>
        <p:nvSpPr>
          <p:cNvPr id="85" name="Google Shape;85;p18"/>
          <p:cNvSpPr txBox="1">
            <a:spLocks noGrp="1"/>
          </p:cNvSpPr>
          <p:nvPr>
            <p:ph type="subTitle" idx="1"/>
          </p:nvPr>
        </p:nvSpPr>
        <p:spPr>
          <a:xfrm>
            <a:off x="-189725" y="385050"/>
            <a:ext cx="9415800" cy="47586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b="1" u="sng">
                <a:solidFill>
                  <a:srgbClr val="FFFF00"/>
                </a:solidFill>
              </a:rPr>
              <a:t>Tt.3:1-2</a:t>
            </a:r>
            <a:r>
              <a:rPr lang="en" sz="2000">
                <a:solidFill>
                  <a:srgbClr val="FFFF00"/>
                </a:solidFill>
              </a:rPr>
              <a:t> (Paul to the evangelist Titus) </a:t>
            </a:r>
            <a:r>
              <a:rPr lang="en" sz="2000" i="1">
                <a:solidFill>
                  <a:schemeClr val="dk1"/>
                </a:solidFill>
              </a:rPr>
              <a:t>“</a:t>
            </a:r>
            <a:r>
              <a:rPr lang="en" sz="2000" i="1" u="sng">
                <a:solidFill>
                  <a:schemeClr val="dk1"/>
                </a:solidFill>
              </a:rPr>
              <a:t>Remind them</a:t>
            </a:r>
            <a:r>
              <a:rPr lang="en" sz="2000" i="1">
                <a:solidFill>
                  <a:srgbClr val="FFFF00"/>
                </a:solidFill>
              </a:rPr>
              <a:t> </a:t>
            </a:r>
            <a:r>
              <a:rPr lang="en" sz="2000">
                <a:solidFill>
                  <a:srgbClr val="FFFF00"/>
                </a:solidFill>
              </a:rPr>
              <a:t>(Christians)</a:t>
            </a:r>
            <a:r>
              <a:rPr lang="en" sz="2000" i="1">
                <a:solidFill>
                  <a:srgbClr val="FFFF00"/>
                </a:solidFill>
              </a:rPr>
              <a:t> </a:t>
            </a:r>
            <a:r>
              <a:rPr lang="en" sz="2000" i="1" u="sng">
                <a:solidFill>
                  <a:schemeClr val="dk1"/>
                </a:solidFill>
              </a:rPr>
              <a:t>to be subject to rulers and authorities, to obey</a:t>
            </a:r>
            <a:r>
              <a:rPr lang="en" sz="2000" i="1">
                <a:solidFill>
                  <a:schemeClr val="dk1"/>
                </a:solidFill>
              </a:rPr>
              <a:t>, to be ready for every good work, 2 </a:t>
            </a:r>
            <a:r>
              <a:rPr lang="en" sz="2000" i="1" u="sng">
                <a:solidFill>
                  <a:schemeClr val="dk1"/>
                </a:solidFill>
              </a:rPr>
              <a:t>to speak evil of no one</a:t>
            </a:r>
            <a:r>
              <a:rPr lang="en" sz="2000" i="1">
                <a:solidFill>
                  <a:schemeClr val="dk1"/>
                </a:solidFill>
              </a:rPr>
              <a:t>, to be </a:t>
            </a:r>
            <a:r>
              <a:rPr lang="en" sz="2000" i="1" u="sng">
                <a:solidFill>
                  <a:schemeClr val="dk1"/>
                </a:solidFill>
              </a:rPr>
              <a:t>peaceable</a:t>
            </a:r>
            <a:r>
              <a:rPr lang="en" sz="2000" i="1">
                <a:solidFill>
                  <a:schemeClr val="dk1"/>
                </a:solidFill>
              </a:rPr>
              <a:t>, gentle, showing all humility to all men.”</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b="1" u="sng">
                <a:solidFill>
                  <a:srgbClr val="FFFF00"/>
                </a:solidFill>
              </a:rPr>
              <a:t>Acts 23:1-5</a:t>
            </a:r>
            <a:r>
              <a:rPr lang="en" sz="2000">
                <a:solidFill>
                  <a:srgbClr val="FFFF00"/>
                </a:solidFill>
              </a:rPr>
              <a:t> </a:t>
            </a:r>
            <a:r>
              <a:rPr lang="en" sz="2000" i="1">
                <a:solidFill>
                  <a:schemeClr val="dk1"/>
                </a:solidFill>
              </a:rPr>
              <a:t>“Then Paul, looking earnestly at the council, said, “Men and brethren, I have lived in all good conscience before God until this day.” 2 And the high priest Ananias commanded those who stood by him to strike him on the mouth. 3 Then Paul said to him, “God will strike you, you whitewashed wall! For you sit to judge me according to the law, and do you command me to be struck contrary to the law?” 4 And those who stood by said, “</a:t>
            </a:r>
            <a:r>
              <a:rPr lang="en" sz="2000" i="1" u="sng">
                <a:solidFill>
                  <a:schemeClr val="dk1"/>
                </a:solidFill>
              </a:rPr>
              <a:t>Do you revile God’s high priest</a:t>
            </a:r>
            <a:r>
              <a:rPr lang="en" sz="2000" i="1">
                <a:solidFill>
                  <a:schemeClr val="dk1"/>
                </a:solidFill>
              </a:rPr>
              <a:t>?” 5 Then Paul said, “</a:t>
            </a:r>
            <a:r>
              <a:rPr lang="en" sz="2000" i="1" u="sng">
                <a:solidFill>
                  <a:schemeClr val="dk1"/>
                </a:solidFill>
              </a:rPr>
              <a:t>I did not know, brethren, that he was the high priest; for it is written, ‘You shall not speak evil of a ruler of your people</a:t>
            </a:r>
            <a:r>
              <a:rPr lang="en" sz="2000" i="1">
                <a:solidFill>
                  <a:schemeClr val="dk1"/>
                </a:solidFill>
              </a:rPr>
              <a:t>.’” </a:t>
            </a:r>
            <a:r>
              <a:rPr lang="en" sz="2000">
                <a:solidFill>
                  <a:srgbClr val="FFFF00"/>
                </a:solidFill>
              </a:rPr>
              <a:t>(See </a:t>
            </a:r>
            <a:r>
              <a:rPr lang="en" sz="2000" b="1" u="sng">
                <a:solidFill>
                  <a:srgbClr val="FFFF00"/>
                </a:solidFill>
              </a:rPr>
              <a:t>2 Pet.2:10-11</a:t>
            </a:r>
            <a:r>
              <a:rPr lang="en" sz="2000">
                <a:solidFill>
                  <a:srgbClr val="FFFF00"/>
                </a:solidFill>
              </a:rPr>
              <a:t> also)</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It IS appropriate to point out the sins, with scripture, of government officials.  God’s prophets did this in the Old Testament.  John the baptist and Jesus and His apostles did the same.  Let the word of God do the talking in these matters.  But we CANNOT speak evil of them, or wish bad things to happen to them, or curse them.  Do Christians on social media today understand this?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APPLICATIONS</a:t>
            </a:r>
            <a:endParaRPr sz="5000" b="1">
              <a:solidFill>
                <a:srgbClr val="00FFFF"/>
              </a:solidFill>
            </a:endParaRPr>
          </a:p>
        </p:txBody>
      </p:sp>
      <p:sp>
        <p:nvSpPr>
          <p:cNvPr id="91" name="Google Shape;91;p19"/>
          <p:cNvSpPr txBox="1">
            <a:spLocks noGrp="1"/>
          </p:cNvSpPr>
          <p:nvPr>
            <p:ph type="subTitle" idx="1"/>
          </p:nvPr>
        </p:nvSpPr>
        <p:spPr>
          <a:xfrm>
            <a:off x="-147550" y="356950"/>
            <a:ext cx="9373500" cy="47868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From my own life, and also my observations over what laws Christians “argue about” online, these are some areas where I feel Christians are tempted to violate our laws.</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u="sng">
                <a:solidFill>
                  <a:schemeClr val="dk1"/>
                </a:solidFill>
              </a:rPr>
              <a:t>TRAFFIC AND PROPERTY LAWS</a:t>
            </a:r>
            <a:r>
              <a:rPr lang="en" sz="2000">
                <a:solidFill>
                  <a:schemeClr val="dk1"/>
                </a:solidFill>
              </a:rPr>
              <a:t>.  I say this as a recovering “speedaholic” in my youth.  Christians CANNOT just blatantly ignore traffic laws and expect to go to heaven one day.  There was a time in my life where I would preach against adultery, homosexuality, lying, cursing, etc, all while I was tearing up the roads.  God has a word for this.  It is HYPOCRISY.  </a:t>
            </a:r>
            <a:r>
              <a:rPr lang="en" sz="2000" b="1">
                <a:solidFill>
                  <a:srgbClr val="FFFF00"/>
                </a:solidFill>
              </a:rPr>
              <a:t>(</a:t>
            </a:r>
            <a:r>
              <a:rPr lang="en" sz="2000" b="1" u="sng">
                <a:solidFill>
                  <a:srgbClr val="FFFF00"/>
                </a:solidFill>
              </a:rPr>
              <a:t>Matt.7:5</a:t>
            </a:r>
            <a:r>
              <a:rPr lang="en" sz="2000" b="1">
                <a:solidFill>
                  <a:srgbClr val="FFFF00"/>
                </a:solidFill>
              </a:rPr>
              <a:t>)  </a:t>
            </a:r>
            <a:r>
              <a:rPr lang="en" sz="2000">
                <a:solidFill>
                  <a:schemeClr val="dk1"/>
                </a:solidFill>
              </a:rPr>
              <a:t>Yes, some (many?) of these laws are “dumb”, but that is no excuse to dishonor God.</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Regarding getting State Inspections, having our proper car registration and tags, having the required insurance coverage - these are LEGAL requirements.  We can’t find a verse in the bible that exempts us from paying those.  They are inherent costs of driving a car.  </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But brethren, if you cannot afford those costs, WE, your brethren, CAN!  We know that those expenses are needed in order for you to have the transportation needed to support your household.  Let us help you with those expenses!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APPLICATIONS - 2</a:t>
            </a:r>
            <a:endParaRPr sz="5000" b="1">
              <a:solidFill>
                <a:srgbClr val="00FFFF"/>
              </a:solidFill>
            </a:endParaRPr>
          </a:p>
        </p:txBody>
      </p:sp>
      <p:sp>
        <p:nvSpPr>
          <p:cNvPr id="97" name="Google Shape;97;p20"/>
          <p:cNvSpPr txBox="1">
            <a:spLocks noGrp="1"/>
          </p:cNvSpPr>
          <p:nvPr>
            <p:ph type="subTitle" idx="1"/>
          </p:nvPr>
        </p:nvSpPr>
        <p:spPr>
          <a:xfrm>
            <a:off x="-189725" y="376625"/>
            <a:ext cx="9415800" cy="4767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MARRIAGE/DIVORCE</a:t>
            </a:r>
            <a:r>
              <a:rPr lang="en" sz="2000">
                <a:solidFill>
                  <a:srgbClr val="FFFF00"/>
                </a:solidFill>
              </a:rPr>
              <a:t> - I’ve seen a few Christians say that “man’s law has nothing to do with God’s law”, so they deliberately avoid getting things like a “marriage license”.  They want to make marriage ONLY a promise to the one they love, and avoid legal requirements.  But Jesus did not teach this.</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u="sng">
                <a:solidFill>
                  <a:schemeClr val="dk1"/>
                </a:solidFill>
              </a:rPr>
              <a:t>TAXES</a:t>
            </a:r>
            <a:r>
              <a:rPr lang="en" sz="2000">
                <a:solidFill>
                  <a:schemeClr val="dk1"/>
                </a:solidFill>
              </a:rPr>
              <a:t> - April is the month when our federal and state taxes are due.  How fun!  And there are Christians out there who deliberately hide their assets and income from the government.  I myself used to do this regarding tips earned as a delivery driver.  Do Christians care at all that this is tax fraud is THEFT, and that the government DOES have the right, FROM GOD, to tax us?!</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u="sng">
                <a:solidFill>
                  <a:srgbClr val="00FFFF"/>
                </a:solidFill>
              </a:rPr>
              <a:t>GUNS</a:t>
            </a:r>
            <a:r>
              <a:rPr lang="en" sz="2000">
                <a:solidFill>
                  <a:srgbClr val="00FFFF"/>
                </a:solidFill>
              </a:rPr>
              <a:t> - Our U.S. Constitution clearly defines our right to bear arms.  But God does NOT tell us that we can disobey laws that regarding the purchase and maintenance of those guns, or to disobey laws regarding where we can carry them.  And IF our government ever decided, and passed laws to this effect, that they were going to confiscate our guns, does God want His people shooting at officers?</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CONTROLLED SUBSTANCES</a:t>
            </a:r>
            <a:r>
              <a:rPr lang="en" sz="2000">
                <a:solidFill>
                  <a:srgbClr val="FFFF00"/>
                </a:solidFill>
              </a:rPr>
              <a:t> - Do Christians have permission from God to violate laws regarding cigarettes, or alcohol, or prescription medications?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89725" y="0"/>
            <a:ext cx="9500100" cy="50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APPLICATIONS - 3</a:t>
            </a:r>
            <a:endParaRPr sz="5000" b="1">
              <a:solidFill>
                <a:srgbClr val="00FFFF"/>
              </a:solidFill>
            </a:endParaRPr>
          </a:p>
        </p:txBody>
      </p:sp>
      <p:sp>
        <p:nvSpPr>
          <p:cNvPr id="103" name="Google Shape;103;p21"/>
          <p:cNvSpPr txBox="1">
            <a:spLocks noGrp="1"/>
          </p:cNvSpPr>
          <p:nvPr>
            <p:ph type="subTitle" idx="1"/>
          </p:nvPr>
        </p:nvSpPr>
        <p:spPr>
          <a:xfrm>
            <a:off x="-189725" y="376625"/>
            <a:ext cx="9415800" cy="4767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ELECTION FRAUD</a:t>
            </a:r>
            <a:r>
              <a:rPr lang="en" sz="2000">
                <a:solidFill>
                  <a:srgbClr val="FFFF00"/>
                </a:solidFill>
              </a:rPr>
              <a:t> - Understand that when I talk about politicians, I will make the same points regardless of who is in power at the time.  Christians have no permission, from God, to participate or support election fraud.  By all means we can exercise our right to vote, to peacefully protest (NOT obstruct or interfere), to campaign, to financially support, etc.  But Christians should NEVER be party to, nor support, actions which are against human law on the basis of “If we don’t, the ‘bad guys’ will get into power!”  Too many Christians today talk ONLY about politics and current events and NEVER about Jesus!</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u="sng">
                <a:solidFill>
                  <a:schemeClr val="dk1"/>
                </a:solidFill>
              </a:rPr>
              <a:t>ILLEGAL IMMIGRATION</a:t>
            </a:r>
            <a:r>
              <a:rPr lang="en" sz="2000">
                <a:solidFill>
                  <a:schemeClr val="dk1"/>
                </a:solidFill>
              </a:rPr>
              <a:t> - I totally sympathize with someone wanting to come to this country for a better life.  With all its problems this is still a better country than most.  And if you or someone you know is here illegally, I feel an obligation to help you, just as I would anyone in need.  But I would ALSO counsel that person to MAKE IT LEGAL.  Complete the needed applications and pay whatever dues are needed to become a naturalized citizen!  Let us help you with that!  And if that means you need to return to your home country for a while, so be it.  But if Christians are supposed to follow the laws where they find themselves, by whose authority can we blatantly violate those laws?</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3193</Words>
  <Application>Microsoft Office PowerPoint</Application>
  <PresentationFormat>On-screen Show (16:9)</PresentationFormat>
  <Paragraphs>55</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Dark</vt:lpstr>
      <vt:lpstr>CHRISTIANS AND GOVERNMENT - Part One</vt:lpstr>
      <vt:lpstr>AN “AMERICAN” PROBLEM?</vt:lpstr>
      <vt:lpstr>GOD COMMANDS SUBMISSION</vt:lpstr>
      <vt:lpstr>ROMANS 13</vt:lpstr>
      <vt:lpstr>ON TAXES …</vt:lpstr>
      <vt:lpstr>ON “EVIL SPEAKING”</vt:lpstr>
      <vt:lpstr>APPLICATIONS</vt:lpstr>
      <vt:lpstr>APPLICATIONS - 2</vt:lpstr>
      <vt:lpstr>APPLICATIONS - 3</vt:lpstr>
      <vt:lpstr>WHEN SHOULD WE RESIST?</vt:lpstr>
      <vt:lpstr>OTHER BIBLE EXAMPLES</vt:lpstr>
      <vt:lpstr>KNOWING/USING OUR LAWS</vt:lpstr>
      <vt:lpstr>“RESIST” APPLICATIONS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2026-04-11T23:22:38Z</dcterms:modified>
</cp:coreProperties>
</file>