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cb9a0b074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cb9a0b074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d47139b66d_2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d47139b66d_2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d47139b66d_2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d47139b66d_2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d47139b66d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d47139b66d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d47139b66d_2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d47139b66d_2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d47139b66d_2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d47139b66d_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d47139b66d_2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d47139b66d_2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d47139b66d_2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d47139b66d_2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d47139b66d_2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d47139b66d_2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d47139b66d_2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d47139b66d_2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d47139b66d_2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d47139b66d_2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76075" y="0"/>
            <a:ext cx="9313200" cy="56013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dirty="0">
                <a:solidFill>
                  <a:srgbClr val="00FFFF"/>
                </a:solidFill>
              </a:rPr>
              <a:t>ARISE!</a:t>
            </a:r>
            <a:endParaRPr sz="6000" b="1" dirty="0">
              <a:solidFill>
                <a:srgbClr val="00FFFF"/>
              </a:solidFill>
            </a:endParaRPr>
          </a:p>
        </p:txBody>
      </p:sp>
      <p:sp>
        <p:nvSpPr>
          <p:cNvPr id="55" name="Google Shape;55;p13"/>
          <p:cNvSpPr txBox="1">
            <a:spLocks noGrp="1"/>
          </p:cNvSpPr>
          <p:nvPr>
            <p:ph type="subTitle" idx="1"/>
          </p:nvPr>
        </p:nvSpPr>
        <p:spPr>
          <a:xfrm>
            <a:off x="0" y="497893"/>
            <a:ext cx="9144000" cy="4645607"/>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None/>
            </a:pPr>
            <a:r>
              <a:rPr lang="en" sz="2500" b="1" u="sng" dirty="0">
                <a:solidFill>
                  <a:srgbClr val="FFFF00"/>
                </a:solidFill>
              </a:rPr>
              <a:t>Jn.11:17-26</a:t>
            </a:r>
            <a:r>
              <a:rPr lang="en" sz="2500" b="1" dirty="0">
                <a:solidFill>
                  <a:srgbClr val="FFFF00"/>
                </a:solidFill>
              </a:rPr>
              <a:t> </a:t>
            </a:r>
            <a:r>
              <a:rPr lang="en" sz="2500" dirty="0">
                <a:solidFill>
                  <a:srgbClr val="00FFFF"/>
                </a:solidFill>
              </a:rPr>
              <a:t>(NASB95)</a:t>
            </a:r>
            <a:r>
              <a:rPr lang="en" sz="2500" b="1" dirty="0">
                <a:solidFill>
                  <a:srgbClr val="FFFF00"/>
                </a:solidFill>
              </a:rPr>
              <a:t> </a:t>
            </a:r>
            <a:r>
              <a:rPr lang="en" sz="2500" i="1" dirty="0">
                <a:solidFill>
                  <a:schemeClr val="dk1"/>
                </a:solidFill>
              </a:rPr>
              <a:t>“So when Jesus came, He found that he had already been in the tomb four days. 18 Now Bethany was near Jerusalem, about two miles off; 19 and many of the Jews had come to Martha and Mary, to console them concerning their brother. 20 Martha therefore, when she heard that Jesus was coming, went to meet Him, but Mary stayed at the house. 21 Martha then said to Jesus, “Lord, if You had been here, my brother would not have died. 22 Even now I know that whatever You ask of God, God will give You.” 23 Jesus said to her, “</a:t>
            </a:r>
            <a:r>
              <a:rPr lang="en" sz="2500" i="1" u="sng" dirty="0">
                <a:solidFill>
                  <a:schemeClr val="dk1"/>
                </a:solidFill>
              </a:rPr>
              <a:t>Your brother will rise again</a:t>
            </a:r>
            <a:r>
              <a:rPr lang="en" sz="2500" i="1" dirty="0">
                <a:solidFill>
                  <a:schemeClr val="dk1"/>
                </a:solidFill>
              </a:rPr>
              <a:t>.” 24 Martha said to Him, “I know that he will rise again in the resurrection on the last day.” 25 Jesus said to her, </a:t>
            </a:r>
            <a:r>
              <a:rPr lang="en" sz="2500" i="1" dirty="0">
                <a:solidFill>
                  <a:srgbClr val="FFFF00"/>
                </a:solidFill>
              </a:rPr>
              <a:t>“I am the resurrection and the life; he who believes in Me will live even if he dies, 26 and everyone who lives and believes in Me will never die.</a:t>
            </a:r>
            <a:r>
              <a:rPr lang="en" sz="2500" i="1" dirty="0">
                <a:solidFill>
                  <a:schemeClr val="dk1"/>
                </a:solidFill>
              </a:rPr>
              <a:t> </a:t>
            </a:r>
            <a:r>
              <a:rPr lang="en" sz="2500" i="1" u="sng" dirty="0">
                <a:solidFill>
                  <a:schemeClr val="dk1"/>
                </a:solidFill>
              </a:rPr>
              <a:t>Do you believe this</a:t>
            </a:r>
            <a:r>
              <a:rPr lang="en" sz="2500" i="1" dirty="0">
                <a:solidFill>
                  <a:schemeClr val="dk1"/>
                </a:solidFill>
              </a:rPr>
              <a:t>?”</a:t>
            </a:r>
            <a:endParaRPr sz="2500" i="1" dirty="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84700" y="0"/>
            <a:ext cx="9526800" cy="49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GOD’S PEOPLE “GET UP”! </a:t>
            </a:r>
            <a:endParaRPr sz="5000" b="1">
              <a:solidFill>
                <a:srgbClr val="00FFFF"/>
              </a:solidFill>
            </a:endParaRPr>
          </a:p>
        </p:txBody>
      </p:sp>
      <p:sp>
        <p:nvSpPr>
          <p:cNvPr id="109" name="Google Shape;109;p22"/>
          <p:cNvSpPr txBox="1">
            <a:spLocks noGrp="1"/>
          </p:cNvSpPr>
          <p:nvPr>
            <p:ph type="subTitle" idx="1"/>
          </p:nvPr>
        </p:nvSpPr>
        <p:spPr>
          <a:xfrm>
            <a:off x="-225009" y="536192"/>
            <a:ext cx="9439309" cy="4607307"/>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900" dirty="0">
                <a:solidFill>
                  <a:srgbClr val="FFFF00"/>
                </a:solidFill>
              </a:rPr>
              <a:t>Through God’s help, His people will be KNOWN for repeatedly rising!</a:t>
            </a:r>
            <a:endParaRPr sz="1900" dirty="0">
              <a:solidFill>
                <a:srgbClr val="FFFF00"/>
              </a:solidFill>
            </a:endParaRPr>
          </a:p>
          <a:p>
            <a:pPr marL="457200" lvl="0" indent="-349250" algn="l" rtl="0">
              <a:lnSpc>
                <a:spcPct val="80000"/>
              </a:lnSpc>
              <a:spcBef>
                <a:spcPts val="0"/>
              </a:spcBef>
              <a:spcAft>
                <a:spcPts val="0"/>
              </a:spcAft>
              <a:buClr>
                <a:srgbClr val="FFFF00"/>
              </a:buClr>
              <a:buSzPts val="1900"/>
              <a:buChar char="●"/>
            </a:pPr>
            <a:r>
              <a:rPr lang="en" sz="1900" b="1" u="sng" dirty="0">
                <a:solidFill>
                  <a:srgbClr val="FFFF00"/>
                </a:solidFill>
              </a:rPr>
              <a:t>Ps.20:7-8</a:t>
            </a:r>
            <a:r>
              <a:rPr lang="en" sz="1900" b="1" dirty="0">
                <a:solidFill>
                  <a:srgbClr val="FFFF00"/>
                </a:solidFill>
              </a:rPr>
              <a:t> </a:t>
            </a:r>
            <a:r>
              <a:rPr lang="en" sz="1900" i="1" dirty="0">
                <a:solidFill>
                  <a:schemeClr val="dk1"/>
                </a:solidFill>
              </a:rPr>
              <a:t>“Some boast in chariots and some in horses, But we will boast in the name of the Lord, our God.8 They have bowed down and fallen, </a:t>
            </a:r>
            <a:r>
              <a:rPr lang="en" sz="1900" i="1" u="sng" dirty="0">
                <a:solidFill>
                  <a:schemeClr val="dk1"/>
                </a:solidFill>
              </a:rPr>
              <a:t>But we have risen and stood upright</a:t>
            </a:r>
            <a:r>
              <a:rPr lang="en" sz="1900" i="1" dirty="0">
                <a:solidFill>
                  <a:schemeClr val="dk1"/>
                </a:solidFill>
              </a:rPr>
              <a:t>.”</a:t>
            </a:r>
            <a:endParaRPr sz="19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b="1" u="sng" dirty="0">
                <a:solidFill>
                  <a:srgbClr val="FFFF00"/>
                </a:solidFill>
              </a:rPr>
              <a:t>Prov.24:16</a:t>
            </a:r>
            <a:r>
              <a:rPr lang="en" sz="1900" b="1" dirty="0">
                <a:solidFill>
                  <a:srgbClr val="FFFF00"/>
                </a:solidFill>
              </a:rPr>
              <a:t> </a:t>
            </a:r>
            <a:r>
              <a:rPr lang="en" sz="1900" i="1" dirty="0">
                <a:solidFill>
                  <a:schemeClr val="dk1"/>
                </a:solidFill>
              </a:rPr>
              <a:t>“For </a:t>
            </a:r>
            <a:r>
              <a:rPr lang="en" sz="1900" i="1" u="sng" dirty="0">
                <a:solidFill>
                  <a:schemeClr val="dk1"/>
                </a:solidFill>
              </a:rPr>
              <a:t>a righteous man falls seven times, and rises again</a:t>
            </a:r>
            <a:r>
              <a:rPr lang="en" sz="1900" i="1" dirty="0">
                <a:solidFill>
                  <a:schemeClr val="dk1"/>
                </a:solidFill>
              </a:rPr>
              <a:t>, But the wicked stumble in time of calamity.”</a:t>
            </a:r>
            <a:endParaRPr sz="19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b="1" u="sng" dirty="0">
                <a:solidFill>
                  <a:srgbClr val="FFFF00"/>
                </a:solidFill>
              </a:rPr>
              <a:t>Is.52:2</a:t>
            </a:r>
            <a:r>
              <a:rPr lang="en" sz="1900" b="1" dirty="0">
                <a:solidFill>
                  <a:srgbClr val="FFFF00"/>
                </a:solidFill>
              </a:rPr>
              <a:t> </a:t>
            </a:r>
            <a:r>
              <a:rPr lang="en" sz="1900" i="1" dirty="0">
                <a:solidFill>
                  <a:schemeClr val="dk1"/>
                </a:solidFill>
              </a:rPr>
              <a:t>“Shake yourself from the dust, </a:t>
            </a:r>
            <a:r>
              <a:rPr lang="en" sz="1900" i="1" u="sng" dirty="0">
                <a:solidFill>
                  <a:schemeClr val="dk1"/>
                </a:solidFill>
              </a:rPr>
              <a:t>rise up</a:t>
            </a:r>
            <a:r>
              <a:rPr lang="en" sz="1900" i="1" dirty="0">
                <a:solidFill>
                  <a:schemeClr val="dk1"/>
                </a:solidFill>
              </a:rPr>
              <a:t>, O captive Jerusalem; </a:t>
            </a:r>
            <a:r>
              <a:rPr lang="en" sz="1900" i="1" u="sng" dirty="0">
                <a:solidFill>
                  <a:schemeClr val="dk1"/>
                </a:solidFill>
              </a:rPr>
              <a:t>Loose yourself from the chains around your neck</a:t>
            </a:r>
            <a:r>
              <a:rPr lang="en" sz="1900" i="1" dirty="0">
                <a:solidFill>
                  <a:schemeClr val="dk1"/>
                </a:solidFill>
              </a:rPr>
              <a:t>, O captive daughter of Zion.”</a:t>
            </a:r>
            <a:endParaRPr sz="19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b="1" u="sng" dirty="0">
                <a:solidFill>
                  <a:srgbClr val="FFFF00"/>
                </a:solidFill>
              </a:rPr>
              <a:t>Mic.7:8</a:t>
            </a:r>
            <a:r>
              <a:rPr lang="en" sz="1900" b="1" dirty="0">
                <a:solidFill>
                  <a:srgbClr val="FFFF00"/>
                </a:solidFill>
              </a:rPr>
              <a:t> </a:t>
            </a:r>
            <a:r>
              <a:rPr lang="en" sz="1900" i="1" dirty="0">
                <a:solidFill>
                  <a:schemeClr val="dk1"/>
                </a:solidFill>
              </a:rPr>
              <a:t>“Do not rejoice over me, O my enemy. </a:t>
            </a:r>
            <a:r>
              <a:rPr lang="en" sz="1900" i="1" u="sng" dirty="0">
                <a:solidFill>
                  <a:schemeClr val="dk1"/>
                </a:solidFill>
              </a:rPr>
              <a:t>Though I fall I will rise</a:t>
            </a:r>
            <a:r>
              <a:rPr lang="en" sz="1900" i="1" dirty="0">
                <a:solidFill>
                  <a:schemeClr val="dk1"/>
                </a:solidFill>
              </a:rPr>
              <a:t>; Though I dwell in darkness, the Lord is a light for me.”</a:t>
            </a:r>
            <a:endParaRPr sz="19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b="1" u="sng" dirty="0">
                <a:solidFill>
                  <a:srgbClr val="FFFF00"/>
                </a:solidFill>
              </a:rPr>
              <a:t>Eph.5:13-14</a:t>
            </a:r>
            <a:r>
              <a:rPr lang="en" sz="1900" b="1" dirty="0">
                <a:solidFill>
                  <a:srgbClr val="FFFF00"/>
                </a:solidFill>
              </a:rPr>
              <a:t> </a:t>
            </a:r>
            <a:r>
              <a:rPr lang="en" sz="1900" i="1" dirty="0">
                <a:solidFill>
                  <a:schemeClr val="dk1"/>
                </a:solidFill>
              </a:rPr>
              <a:t>“But all things become visible when they are exposed by the light, for everything that becomes visible is light. 14 For this reason it says, “</a:t>
            </a:r>
            <a:r>
              <a:rPr lang="en" sz="1900" i="1" u="sng" dirty="0">
                <a:solidFill>
                  <a:schemeClr val="dk1"/>
                </a:solidFill>
              </a:rPr>
              <a:t>Awake, sleeper, and arise from the dead</a:t>
            </a:r>
            <a:r>
              <a:rPr lang="en" sz="1900" i="1" dirty="0">
                <a:solidFill>
                  <a:schemeClr val="dk1"/>
                </a:solidFill>
              </a:rPr>
              <a:t>, and Christ will shine on you.”</a:t>
            </a:r>
            <a:endParaRPr sz="1900" i="1" dirty="0">
              <a:solidFill>
                <a:schemeClr val="dk1"/>
              </a:solidFill>
            </a:endParaRPr>
          </a:p>
          <a:p>
            <a:pPr marL="457200" lvl="0" indent="-349250" algn="l" rtl="0">
              <a:lnSpc>
                <a:spcPct val="80000"/>
              </a:lnSpc>
              <a:spcBef>
                <a:spcPts val="0"/>
              </a:spcBef>
              <a:spcAft>
                <a:spcPts val="0"/>
              </a:spcAft>
              <a:buClr>
                <a:srgbClr val="00FFFF"/>
              </a:buClr>
              <a:buSzPts val="1900"/>
              <a:buChar char="●"/>
            </a:pPr>
            <a:r>
              <a:rPr lang="en" sz="1900" dirty="0">
                <a:solidFill>
                  <a:srgbClr val="00FFFF"/>
                </a:solidFill>
              </a:rPr>
              <a:t>At the end of your life, it is not going to matter how many times you fell.  You WILL fall.  What WILL matter is did you RISE after falling down.  A line from one of my favorite movies says that we fall so that we can learn to pick ourselves back up!</a:t>
            </a:r>
            <a:endParaRPr sz="19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1900" b="1" u="sng" dirty="0">
                <a:solidFill>
                  <a:srgbClr val="FFFF00"/>
                </a:solidFill>
              </a:rPr>
              <a:t>Rev.2:10</a:t>
            </a:r>
            <a:r>
              <a:rPr lang="en" sz="1900" b="1" dirty="0">
                <a:solidFill>
                  <a:srgbClr val="FFFF00"/>
                </a:solidFill>
              </a:rPr>
              <a:t> </a:t>
            </a:r>
            <a:r>
              <a:rPr lang="en" sz="1900" i="1" dirty="0">
                <a:solidFill>
                  <a:schemeClr val="dk1"/>
                </a:solidFill>
              </a:rPr>
              <a:t>“</a:t>
            </a:r>
            <a:r>
              <a:rPr lang="en" sz="1900" i="1" u="sng" dirty="0">
                <a:solidFill>
                  <a:schemeClr val="dk1"/>
                </a:solidFill>
              </a:rPr>
              <a:t>Do not fear what you are about to suffer</a:t>
            </a:r>
            <a:r>
              <a:rPr lang="en" sz="1900" i="1" dirty="0">
                <a:solidFill>
                  <a:schemeClr val="dk1"/>
                </a:solidFill>
              </a:rPr>
              <a:t>. Behold, the devil is about to cast some of you into prison, so that </a:t>
            </a:r>
            <a:r>
              <a:rPr lang="en" sz="1900" i="1" u="sng" dirty="0">
                <a:solidFill>
                  <a:schemeClr val="dk1"/>
                </a:solidFill>
              </a:rPr>
              <a:t>you will be tested</a:t>
            </a:r>
            <a:r>
              <a:rPr lang="en" sz="1900" i="1" dirty="0">
                <a:solidFill>
                  <a:schemeClr val="dk1"/>
                </a:solidFill>
              </a:rPr>
              <a:t>, and you will have tribulation for ten days. </a:t>
            </a:r>
            <a:r>
              <a:rPr lang="en" sz="1900" i="1" u="sng" dirty="0">
                <a:solidFill>
                  <a:schemeClr val="dk1"/>
                </a:solidFill>
              </a:rPr>
              <a:t>Be faithful until death, and I will give you the crown of life</a:t>
            </a:r>
            <a:r>
              <a:rPr lang="en" sz="2000" i="1" dirty="0">
                <a:solidFill>
                  <a:schemeClr val="dk1"/>
                </a:solidFill>
              </a:rPr>
              <a:t>.”</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84700" y="0"/>
            <a:ext cx="9526800" cy="49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I MESSED UP! </a:t>
            </a:r>
            <a:endParaRPr sz="5000" b="1">
              <a:solidFill>
                <a:srgbClr val="00FFFF"/>
              </a:solidFill>
            </a:endParaRPr>
          </a:p>
        </p:txBody>
      </p:sp>
      <p:sp>
        <p:nvSpPr>
          <p:cNvPr id="115" name="Google Shape;115;p23"/>
          <p:cNvSpPr txBox="1">
            <a:spLocks noGrp="1"/>
          </p:cNvSpPr>
          <p:nvPr>
            <p:ph type="subTitle" idx="1"/>
          </p:nvPr>
        </p:nvSpPr>
        <p:spPr>
          <a:xfrm>
            <a:off x="-184700" y="491700"/>
            <a:ext cx="9399000" cy="4651800"/>
          </a:xfrm>
          <a:prstGeom prst="rect">
            <a:avLst/>
          </a:prstGeom>
        </p:spPr>
        <p:txBody>
          <a:bodyPr spcFirstLastPara="1" wrap="square" lIns="91425" tIns="91425" rIns="91425" bIns="91425" anchor="t" anchorCtr="0">
            <a:noAutofit/>
          </a:bodyPr>
          <a:lstStyle/>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A couple weeks ago, a person I was playing Pickleball with asked me “Is your church doing anything special for Easter?”</a:t>
            </a:r>
            <a:endParaRPr sz="1800" dirty="0">
              <a:solidFill>
                <a:srgbClr val="FFFF00"/>
              </a:solidFill>
            </a:endParaRPr>
          </a:p>
          <a:p>
            <a:pPr marL="457200" lvl="0" indent="-342900" algn="l" rtl="0">
              <a:lnSpc>
                <a:spcPct val="80000"/>
              </a:lnSpc>
              <a:spcBef>
                <a:spcPts val="0"/>
              </a:spcBef>
              <a:spcAft>
                <a:spcPts val="0"/>
              </a:spcAft>
              <a:buClr>
                <a:schemeClr val="dk1"/>
              </a:buClr>
              <a:buSzPts val="1800"/>
              <a:buChar char="●"/>
            </a:pPr>
            <a:r>
              <a:rPr lang="en" sz="1800" dirty="0">
                <a:solidFill>
                  <a:schemeClr val="dk1"/>
                </a:solidFill>
              </a:rPr>
              <a:t>Because I knew what he probably meant by that, and because its a man-made, not God-ordained, holiday, I </a:t>
            </a:r>
            <a:r>
              <a:rPr lang="en" sz="1800">
                <a:solidFill>
                  <a:schemeClr val="dk1"/>
                </a:solidFill>
              </a:rPr>
              <a:t>answered with something like “</a:t>
            </a:r>
            <a:r>
              <a:rPr lang="en" sz="1800" dirty="0">
                <a:solidFill>
                  <a:schemeClr val="dk1"/>
                </a:solidFill>
              </a:rPr>
              <a:t>No, not really.”</a:t>
            </a:r>
            <a:endParaRPr sz="1800" dirty="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But as I thought about it later, that was a BAD, or at least, INCOMPLETE, answer.  Thankfully this past week I was able to see him again, and I pulled him aside and said “You asked me a question a couple weeks ago.  I need to AMEND my answer.”</a:t>
            </a:r>
            <a:endParaRPr sz="1800" dirty="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Today, Sunday, IS very special indeed!  EVERY Sunday here is another Lord’s Day, a WEEKLY reminder to us all of the glorious morning that He came out of that tomb.</a:t>
            </a:r>
            <a:endParaRPr sz="1800" dirty="0">
              <a:solidFill>
                <a:srgbClr val="FFFF00"/>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EVERY Sunday, when we partake of communion together, we remember that He is risen, because we</a:t>
            </a:r>
            <a:r>
              <a:rPr lang="en" sz="1800" dirty="0">
                <a:solidFill>
                  <a:schemeClr val="dk1"/>
                </a:solidFill>
              </a:rPr>
              <a:t> </a:t>
            </a:r>
            <a:r>
              <a:rPr lang="en" sz="1800" i="1" dirty="0">
                <a:solidFill>
                  <a:schemeClr val="dk1"/>
                </a:solidFill>
              </a:rPr>
              <a:t>“proclaim the Lord’s death </a:t>
            </a:r>
            <a:r>
              <a:rPr lang="en" sz="1800" i="1" u="sng" dirty="0">
                <a:solidFill>
                  <a:schemeClr val="dk1"/>
                </a:solidFill>
              </a:rPr>
              <a:t>till He comes</a:t>
            </a:r>
            <a:r>
              <a:rPr lang="en" sz="1800" i="1" dirty="0">
                <a:solidFill>
                  <a:schemeClr val="dk1"/>
                </a:solidFill>
              </a:rPr>
              <a:t>.” </a:t>
            </a:r>
            <a:r>
              <a:rPr lang="en" sz="1800" dirty="0">
                <a:solidFill>
                  <a:srgbClr val="FFFF00"/>
                </a:solidFill>
              </a:rPr>
              <a:t>(</a:t>
            </a:r>
            <a:r>
              <a:rPr lang="en" sz="1800" b="1" u="sng" dirty="0">
                <a:solidFill>
                  <a:srgbClr val="FFFF00"/>
                </a:solidFill>
              </a:rPr>
              <a:t>1 Cor.11:26</a:t>
            </a:r>
            <a:r>
              <a:rPr lang="en" sz="1800" dirty="0">
                <a:solidFill>
                  <a:srgbClr val="FFFF00"/>
                </a:solidFill>
              </a:rPr>
              <a:t>)</a:t>
            </a:r>
            <a:endParaRPr sz="1800" dirty="0">
              <a:solidFill>
                <a:srgbClr val="FFFF00"/>
              </a:solidFill>
            </a:endParaRPr>
          </a:p>
          <a:p>
            <a:pPr marL="457200" lvl="0" indent="-342900" algn="l" rtl="0">
              <a:lnSpc>
                <a:spcPct val="80000"/>
              </a:lnSpc>
              <a:spcBef>
                <a:spcPts val="0"/>
              </a:spcBef>
              <a:spcAft>
                <a:spcPts val="0"/>
              </a:spcAft>
              <a:buClr>
                <a:schemeClr val="dk1"/>
              </a:buClr>
              <a:buSzPts val="1800"/>
              <a:buChar char="●"/>
            </a:pPr>
            <a:r>
              <a:rPr lang="en" sz="1800" dirty="0">
                <a:solidFill>
                  <a:schemeClr val="dk1"/>
                </a:solidFill>
              </a:rPr>
              <a:t>EVERY public prayer that we join in, which include words similar to “in Jesus’ name”, we remember the One who was given ALL authority in heaven and on earth AFTER He was raised from the dead!  </a:t>
            </a:r>
            <a:r>
              <a:rPr lang="en" sz="1800" dirty="0">
                <a:solidFill>
                  <a:srgbClr val="FFFF00"/>
                </a:solidFill>
              </a:rPr>
              <a:t>(</a:t>
            </a:r>
            <a:r>
              <a:rPr lang="en" sz="1800" b="1" u="sng" dirty="0">
                <a:solidFill>
                  <a:srgbClr val="FFFF00"/>
                </a:solidFill>
              </a:rPr>
              <a:t>Matt.28:18</a:t>
            </a:r>
            <a:r>
              <a:rPr lang="en" sz="1800" dirty="0">
                <a:solidFill>
                  <a:srgbClr val="FFFF00"/>
                </a:solidFill>
              </a:rPr>
              <a:t>)</a:t>
            </a:r>
            <a:endParaRPr sz="1800" dirty="0">
              <a:solidFill>
                <a:srgbClr val="FFFF00"/>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I have said before that</a:t>
            </a:r>
            <a:r>
              <a:rPr lang="en" sz="1800" dirty="0">
                <a:solidFill>
                  <a:schemeClr val="dk1"/>
                </a:solidFill>
              </a:rPr>
              <a:t> </a:t>
            </a:r>
            <a:r>
              <a:rPr lang="en" sz="1800" b="1" u="sng" dirty="0">
                <a:solidFill>
                  <a:srgbClr val="FFFF00"/>
                </a:solidFill>
              </a:rPr>
              <a:t>Mk.16:14</a:t>
            </a:r>
            <a:r>
              <a:rPr lang="en" sz="1800" b="1" dirty="0">
                <a:solidFill>
                  <a:schemeClr val="dk1"/>
                </a:solidFill>
              </a:rPr>
              <a:t> </a:t>
            </a:r>
            <a:r>
              <a:rPr lang="en" sz="1800" dirty="0">
                <a:solidFill>
                  <a:srgbClr val="00FFFF"/>
                </a:solidFill>
              </a:rPr>
              <a:t>is one of the most important verses in scripture: </a:t>
            </a:r>
            <a:r>
              <a:rPr lang="en" sz="1800" i="1" dirty="0">
                <a:solidFill>
                  <a:schemeClr val="dk1"/>
                </a:solidFill>
              </a:rPr>
              <a:t>“Afterward He appeared to the eleven themselves as they were reclining at the table; and </a:t>
            </a:r>
            <a:r>
              <a:rPr lang="en" sz="1800" i="1" u="sng" dirty="0">
                <a:solidFill>
                  <a:schemeClr val="dk1"/>
                </a:solidFill>
              </a:rPr>
              <a:t>He reproached them for their unbelief and hardness of heart, because they had not believed those who had seen Him after He had risen</a:t>
            </a:r>
            <a:r>
              <a:rPr lang="en" sz="1800" i="1" dirty="0">
                <a:solidFill>
                  <a:schemeClr val="dk1"/>
                </a:solidFill>
              </a:rPr>
              <a:t>.”</a:t>
            </a:r>
            <a:r>
              <a:rPr lang="en" sz="1800" dirty="0">
                <a:solidFill>
                  <a:schemeClr val="dk1"/>
                </a:solidFill>
              </a:rPr>
              <a:t>  </a:t>
            </a:r>
            <a:r>
              <a:rPr lang="en" sz="1800" dirty="0">
                <a:solidFill>
                  <a:srgbClr val="00FFFF"/>
                </a:solidFill>
              </a:rPr>
              <a:t>Did YOU believe them?</a:t>
            </a:r>
            <a:endParaRPr sz="1800" dirty="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If you HAVE,</a:t>
            </a:r>
            <a:r>
              <a:rPr lang="en" sz="1800" dirty="0">
                <a:solidFill>
                  <a:schemeClr val="dk1"/>
                </a:solidFill>
              </a:rPr>
              <a:t> </a:t>
            </a:r>
            <a:r>
              <a:rPr lang="en" sz="1800" b="1" u="sng" dirty="0">
                <a:solidFill>
                  <a:srgbClr val="FFFF00"/>
                </a:solidFill>
              </a:rPr>
              <a:t>Col.3:1</a:t>
            </a:r>
            <a:r>
              <a:rPr lang="en" sz="1800" b="1" dirty="0">
                <a:solidFill>
                  <a:schemeClr val="dk1"/>
                </a:solidFill>
              </a:rPr>
              <a:t> </a:t>
            </a:r>
            <a:r>
              <a:rPr lang="en" sz="1800" i="1" dirty="0">
                <a:solidFill>
                  <a:schemeClr val="dk1"/>
                </a:solidFill>
              </a:rPr>
              <a:t>“Therefore </a:t>
            </a:r>
            <a:r>
              <a:rPr lang="en" sz="1800" i="1" u="sng" dirty="0">
                <a:solidFill>
                  <a:schemeClr val="dk1"/>
                </a:solidFill>
              </a:rPr>
              <a:t>if you have been raised up with Christ</a:t>
            </a:r>
            <a:r>
              <a:rPr lang="en" sz="1800" i="1" dirty="0">
                <a:solidFill>
                  <a:schemeClr val="dk1"/>
                </a:solidFill>
              </a:rPr>
              <a:t>, </a:t>
            </a:r>
            <a:r>
              <a:rPr lang="en" sz="1800" i="1" u="sng" dirty="0">
                <a:solidFill>
                  <a:schemeClr val="dk1"/>
                </a:solidFill>
              </a:rPr>
              <a:t>keep seeking the things above</a:t>
            </a:r>
            <a:r>
              <a:rPr lang="en" sz="1800" i="1" dirty="0">
                <a:solidFill>
                  <a:schemeClr val="dk1"/>
                </a:solidFill>
              </a:rPr>
              <a:t>, where Christ is, seated at the right hand of God.”</a:t>
            </a:r>
            <a:endParaRPr sz="18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76075" y="0"/>
            <a:ext cx="9313200" cy="519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 VITAL SUBJECT</a:t>
            </a:r>
            <a:endParaRPr sz="5000" b="1">
              <a:solidFill>
                <a:srgbClr val="00FFFF"/>
              </a:solidFill>
            </a:endParaRPr>
          </a:p>
        </p:txBody>
      </p:sp>
      <p:sp>
        <p:nvSpPr>
          <p:cNvPr id="61" name="Google Shape;61;p14"/>
          <p:cNvSpPr txBox="1">
            <a:spLocks noGrp="1"/>
          </p:cNvSpPr>
          <p:nvPr>
            <p:ph type="subTitle" idx="1"/>
          </p:nvPr>
        </p:nvSpPr>
        <p:spPr>
          <a:xfrm>
            <a:off x="-169175" y="412050"/>
            <a:ext cx="9313200" cy="4731300"/>
          </a:xfrm>
          <a:prstGeom prst="rect">
            <a:avLst/>
          </a:prstGeom>
        </p:spPr>
        <p:txBody>
          <a:bodyPr spcFirstLastPara="1" wrap="square" lIns="91425" tIns="91425" rIns="91425" bIns="91425" anchor="t" anchorCtr="0">
            <a:normAutofit fontScale="92500" lnSpcReduction="10000"/>
          </a:bodyPr>
          <a:lstStyle/>
          <a:p>
            <a:pPr marL="457200" lvl="0" indent="-357823" algn="l" rtl="0">
              <a:spcBef>
                <a:spcPts val="0"/>
              </a:spcBef>
              <a:spcAft>
                <a:spcPts val="0"/>
              </a:spcAft>
              <a:buClr>
                <a:srgbClr val="FFFF00"/>
              </a:buClr>
              <a:buSzPct val="100000"/>
              <a:buChar char="●"/>
            </a:pPr>
            <a:r>
              <a:rPr lang="en" sz="2200" dirty="0">
                <a:solidFill>
                  <a:srgbClr val="FFFF00"/>
                </a:solidFill>
              </a:rPr>
              <a:t>My thoughts in this lesson are inspired by recent conversations about this holiday that the world calls “Easter”.  The word “Easter” does appear in some bibles even though it shouldn’t.  The KJV translation used “Easter” in </a:t>
            </a:r>
            <a:r>
              <a:rPr lang="en" sz="2200" b="1" u="sng" dirty="0">
                <a:solidFill>
                  <a:srgbClr val="FFFF00"/>
                </a:solidFill>
              </a:rPr>
              <a:t>Acts 12:4</a:t>
            </a:r>
            <a:r>
              <a:rPr lang="en" sz="2200" dirty="0">
                <a:solidFill>
                  <a:srgbClr val="FFFF00"/>
                </a:solidFill>
              </a:rPr>
              <a:t>, but that is of course referring to the Jewish holiday of “Passover”.  </a:t>
            </a:r>
            <a:r>
              <a:rPr lang="en" sz="2200">
                <a:solidFill>
                  <a:srgbClr val="FFFF00"/>
                </a:solidFill>
              </a:rPr>
              <a:t>“Easter” would not exist till hundreds of years after this.</a:t>
            </a:r>
            <a:endParaRPr sz="2200" dirty="0">
              <a:solidFill>
                <a:srgbClr val="FFFF00"/>
              </a:solidFill>
            </a:endParaRPr>
          </a:p>
          <a:p>
            <a:pPr marL="457200" lvl="0" indent="-357823" algn="l" rtl="0">
              <a:spcBef>
                <a:spcPts val="0"/>
              </a:spcBef>
              <a:spcAft>
                <a:spcPts val="0"/>
              </a:spcAft>
              <a:buClr>
                <a:srgbClr val="00FFFF"/>
              </a:buClr>
              <a:buSzPct val="100000"/>
              <a:buChar char="●"/>
            </a:pPr>
            <a:r>
              <a:rPr lang="en" sz="2200" dirty="0">
                <a:solidFill>
                  <a:srgbClr val="00FFFF"/>
                </a:solidFill>
              </a:rPr>
              <a:t>But when it comes to our salvation, specifically the eternal hope of all the redeemed to be in heaven, with God, forever, there is arguably no more important day in human history than when Jesus came out of that tomb.  Paul talked about the innate POWER in what Jesus did in this way: </a:t>
            </a:r>
            <a:r>
              <a:rPr lang="en" sz="2200" dirty="0">
                <a:solidFill>
                  <a:schemeClr val="dk1"/>
                </a:solidFill>
              </a:rPr>
              <a:t> </a:t>
            </a:r>
            <a:r>
              <a:rPr lang="en" sz="2200" b="1" u="sng" dirty="0">
                <a:solidFill>
                  <a:srgbClr val="FFFF00"/>
                </a:solidFill>
              </a:rPr>
              <a:t>Phil.3:9-11</a:t>
            </a:r>
            <a:r>
              <a:rPr lang="en" sz="2200" dirty="0">
                <a:solidFill>
                  <a:schemeClr val="dk1"/>
                </a:solidFill>
              </a:rPr>
              <a:t> </a:t>
            </a:r>
            <a:r>
              <a:rPr lang="en" sz="2200" i="1" dirty="0">
                <a:solidFill>
                  <a:schemeClr val="dk1"/>
                </a:solidFill>
              </a:rPr>
              <a:t>“and may be found in Him, not having a righteousness of my own derived from the Law, but that which is through faith in Christ, the righteousness which comes from God on the basis of faith, 10 that I may know Him and </a:t>
            </a:r>
            <a:r>
              <a:rPr lang="en" sz="2200" i="1" u="sng" dirty="0">
                <a:solidFill>
                  <a:schemeClr val="dk1"/>
                </a:solidFill>
              </a:rPr>
              <a:t>the power of His resurrection</a:t>
            </a:r>
            <a:r>
              <a:rPr lang="en" sz="2200" i="1" dirty="0">
                <a:solidFill>
                  <a:schemeClr val="dk1"/>
                </a:solidFill>
              </a:rPr>
              <a:t> and the fellowship of His sufferings, </a:t>
            </a:r>
            <a:r>
              <a:rPr lang="en" sz="2200" i="1" u="sng" dirty="0">
                <a:solidFill>
                  <a:schemeClr val="dk1"/>
                </a:solidFill>
              </a:rPr>
              <a:t>being conformed to His death</a:t>
            </a:r>
            <a:r>
              <a:rPr lang="en" sz="2200" i="1" dirty="0">
                <a:solidFill>
                  <a:schemeClr val="dk1"/>
                </a:solidFill>
              </a:rPr>
              <a:t>; 11 in order that </a:t>
            </a:r>
            <a:r>
              <a:rPr lang="en" sz="2200" i="1" u="sng" dirty="0">
                <a:solidFill>
                  <a:schemeClr val="dk1"/>
                </a:solidFill>
              </a:rPr>
              <a:t>I may attain to the resurrection from the dead</a:t>
            </a:r>
            <a:r>
              <a:rPr lang="en" sz="2200" i="1" dirty="0">
                <a:solidFill>
                  <a:schemeClr val="dk1"/>
                </a:solidFill>
              </a:rPr>
              <a:t>.”</a:t>
            </a:r>
            <a:endParaRPr sz="2200" i="1" dirty="0">
              <a:solidFill>
                <a:schemeClr val="dk1"/>
              </a:solidFill>
            </a:endParaRPr>
          </a:p>
          <a:p>
            <a:pPr marL="457200" lvl="0" indent="-357823" algn="l" rtl="0">
              <a:spcBef>
                <a:spcPts val="0"/>
              </a:spcBef>
              <a:spcAft>
                <a:spcPts val="0"/>
              </a:spcAft>
              <a:buClr>
                <a:srgbClr val="FFFF00"/>
              </a:buClr>
              <a:buSzPct val="100000"/>
              <a:buChar char="●"/>
            </a:pPr>
            <a:r>
              <a:rPr lang="en" sz="2200" dirty="0">
                <a:solidFill>
                  <a:srgbClr val="FFFF00"/>
                </a:solidFill>
              </a:rPr>
              <a:t>In this lesson I want us to look at 5 types of “rising” in scripture.</a:t>
            </a:r>
            <a:endParaRPr sz="22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20225" y="0"/>
            <a:ext cx="9562200" cy="519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1 - ARISE! - JESUS’ MIRACLES</a:t>
            </a:r>
            <a:endParaRPr sz="4900" b="1">
              <a:solidFill>
                <a:srgbClr val="00FFFF"/>
              </a:solidFill>
            </a:endParaRPr>
          </a:p>
        </p:txBody>
      </p:sp>
      <p:sp>
        <p:nvSpPr>
          <p:cNvPr id="67" name="Google Shape;67;p15"/>
          <p:cNvSpPr txBox="1">
            <a:spLocks noGrp="1"/>
          </p:cNvSpPr>
          <p:nvPr>
            <p:ph type="subTitle" idx="1"/>
          </p:nvPr>
        </p:nvSpPr>
        <p:spPr>
          <a:xfrm>
            <a:off x="-184700" y="421294"/>
            <a:ext cx="9420300" cy="4722356"/>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It was vital to Jesus earthly ministry that He showed His power over death.</a:t>
            </a:r>
            <a:endParaRPr sz="2000" dirty="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Lk.7:12-15</a:t>
            </a:r>
            <a:r>
              <a:rPr lang="en" sz="2000" dirty="0">
                <a:solidFill>
                  <a:schemeClr val="dk1"/>
                </a:solidFill>
              </a:rPr>
              <a:t> </a:t>
            </a:r>
            <a:r>
              <a:rPr lang="en" sz="2000" i="1" dirty="0">
                <a:solidFill>
                  <a:schemeClr val="dk1"/>
                </a:solidFill>
              </a:rPr>
              <a:t>“Now as He approached the gate of the city, a dead man was being carried out, the only son of his mother, and she was a widow; and a sizeable crowd from the city was with her. 13 When the Lord saw her, He felt compassion for her, and said to her, “Do not weep.” 14 And He came up and touched the coffin; and the bearers came to a halt. And He said, “</a:t>
            </a:r>
            <a:r>
              <a:rPr lang="en" sz="2000" i="1" u="sng" dirty="0">
                <a:solidFill>
                  <a:schemeClr val="dk1"/>
                </a:solidFill>
              </a:rPr>
              <a:t>Young man, I say to you, arise</a:t>
            </a:r>
            <a:r>
              <a:rPr lang="en" sz="2000" i="1" dirty="0">
                <a:solidFill>
                  <a:schemeClr val="dk1"/>
                </a:solidFill>
              </a:rPr>
              <a:t>!” 15 </a:t>
            </a:r>
            <a:r>
              <a:rPr lang="en" sz="2000" i="1" u="sng" dirty="0">
                <a:solidFill>
                  <a:schemeClr val="dk1"/>
                </a:solidFill>
              </a:rPr>
              <a:t>The dead man sat up and began to speak</a:t>
            </a:r>
            <a:r>
              <a:rPr lang="en" sz="2000" i="1" dirty="0">
                <a:solidFill>
                  <a:schemeClr val="dk1"/>
                </a:solidFill>
              </a:rPr>
              <a:t>. And Jesus gave him back to his mother.”</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Lk.8:51-55</a:t>
            </a:r>
            <a:r>
              <a:rPr lang="en" sz="2000" dirty="0">
                <a:solidFill>
                  <a:srgbClr val="FFFF00"/>
                </a:solidFill>
              </a:rPr>
              <a:t> </a:t>
            </a:r>
            <a:r>
              <a:rPr lang="en" sz="2000" i="1" dirty="0">
                <a:solidFill>
                  <a:schemeClr val="dk1"/>
                </a:solidFill>
              </a:rPr>
              <a:t>“When He came to the house, He did not allow anyone to enter with Him, except Peter and John and James, and the girl’s father and mother. 52 Now they were all weeping and lamenting for her; but He said, “Stop weeping, for she has not died, but is asleep.” 53 And they began laughing at Him, knowing that she had died. 54 He, however, took her by the hand and </a:t>
            </a:r>
            <a:r>
              <a:rPr lang="en" sz="2000" i="1" u="sng" dirty="0">
                <a:solidFill>
                  <a:schemeClr val="dk1"/>
                </a:solidFill>
              </a:rPr>
              <a:t>called</a:t>
            </a:r>
            <a:r>
              <a:rPr lang="en" sz="2000" i="1" dirty="0">
                <a:solidFill>
                  <a:schemeClr val="dk1"/>
                </a:solidFill>
              </a:rPr>
              <a:t>, saying, “</a:t>
            </a:r>
            <a:r>
              <a:rPr lang="en" sz="2000" i="1" u="sng" dirty="0">
                <a:solidFill>
                  <a:schemeClr val="dk1"/>
                </a:solidFill>
              </a:rPr>
              <a:t>Child, arise</a:t>
            </a:r>
            <a:r>
              <a:rPr lang="en" sz="2000" i="1" dirty="0">
                <a:solidFill>
                  <a:schemeClr val="dk1"/>
                </a:solidFill>
              </a:rPr>
              <a:t>!” 55 </a:t>
            </a:r>
            <a:r>
              <a:rPr lang="en" sz="2000" i="1" u="sng" dirty="0">
                <a:solidFill>
                  <a:schemeClr val="dk1"/>
                </a:solidFill>
              </a:rPr>
              <a:t>And her spirit returned</a:t>
            </a:r>
            <a:r>
              <a:rPr lang="en" sz="2000" i="1" dirty="0">
                <a:solidFill>
                  <a:schemeClr val="dk1"/>
                </a:solidFill>
              </a:rPr>
              <a:t>, and </a:t>
            </a:r>
            <a:r>
              <a:rPr lang="en" sz="2000" i="1" u="sng" dirty="0">
                <a:solidFill>
                  <a:schemeClr val="dk1"/>
                </a:solidFill>
              </a:rPr>
              <a:t>she got up immediately</a:t>
            </a:r>
            <a:r>
              <a:rPr lang="en" sz="2000" i="1" dirty="0">
                <a:solidFill>
                  <a:schemeClr val="dk1"/>
                </a:solidFill>
              </a:rPr>
              <a:t>; and He gave orders for something to be given her to eat.”</a:t>
            </a:r>
            <a:endParaRPr sz="2000" i="1"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Do we understand what Jesus did here (and to Lazarus)?  He didn’t speak to dead tissue.  He didn’t levitate their bodies.  He spoke to the resting SPIRITS of these persons and COMMANDED them to re-enter their previous bodies, and then, through their renewed strength, to raise themselves up!  Amazing!</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42075" y="0"/>
            <a:ext cx="9484200" cy="519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2 - ARISE! - JESUS HIMSELF</a:t>
            </a:r>
            <a:endParaRPr sz="5000" b="1">
              <a:solidFill>
                <a:srgbClr val="00FFFF"/>
              </a:solidFill>
            </a:endParaRPr>
          </a:p>
        </p:txBody>
      </p:sp>
      <p:sp>
        <p:nvSpPr>
          <p:cNvPr id="73" name="Google Shape;73;p16"/>
          <p:cNvSpPr txBox="1">
            <a:spLocks noGrp="1"/>
          </p:cNvSpPr>
          <p:nvPr>
            <p:ph type="subTitle" idx="1"/>
          </p:nvPr>
        </p:nvSpPr>
        <p:spPr>
          <a:xfrm>
            <a:off x="-184700" y="397850"/>
            <a:ext cx="9420300" cy="47457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It wasn’t just enough that Jesus could raise others from the dead.  While rare, some of God’s prophets of old did the same (Elijah and Elisha).  To prove that He was GOD, He also needed to raise HIMSELF!</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b="1" u="sng">
                <a:solidFill>
                  <a:srgbClr val="FFFF00"/>
                </a:solidFill>
              </a:rPr>
              <a:t>John 2:18-22</a:t>
            </a:r>
            <a:r>
              <a:rPr lang="en" sz="2000">
                <a:solidFill>
                  <a:srgbClr val="00FFFF"/>
                </a:solidFill>
              </a:rPr>
              <a:t> </a:t>
            </a:r>
            <a:r>
              <a:rPr lang="en" sz="2000" i="1">
                <a:solidFill>
                  <a:schemeClr val="dk1"/>
                </a:solidFill>
              </a:rPr>
              <a:t>“The Jews then said to Him, “What sign do You show us as your authority for doing these things?” 19 Jesus answered them, “</a:t>
            </a:r>
            <a:r>
              <a:rPr lang="en" sz="2000" i="1" u="sng">
                <a:solidFill>
                  <a:srgbClr val="FFFF00"/>
                </a:solidFill>
              </a:rPr>
              <a:t>Destroy this temple, and in three days </a:t>
            </a:r>
            <a:r>
              <a:rPr lang="en" sz="2000" b="1" i="1" u="sng">
                <a:solidFill>
                  <a:srgbClr val="FFFF00"/>
                </a:solidFill>
              </a:rPr>
              <a:t>I</a:t>
            </a:r>
            <a:r>
              <a:rPr lang="en" sz="2000" i="1" u="sng">
                <a:solidFill>
                  <a:srgbClr val="FFFF00"/>
                </a:solidFill>
              </a:rPr>
              <a:t> will raise it up</a:t>
            </a:r>
            <a:r>
              <a:rPr lang="en" sz="2000" i="1">
                <a:solidFill>
                  <a:schemeClr val="dk1"/>
                </a:solidFill>
              </a:rPr>
              <a:t>.” 20 The Jews then said, “It took forty-six years to build this temple, and will You raise it up in three days?” 21 </a:t>
            </a:r>
            <a:r>
              <a:rPr lang="en" sz="2000" i="1" u="sng">
                <a:solidFill>
                  <a:schemeClr val="dk1"/>
                </a:solidFill>
              </a:rPr>
              <a:t>But He was speaking of the temple of His body</a:t>
            </a:r>
            <a:r>
              <a:rPr lang="en" sz="2000" i="1">
                <a:solidFill>
                  <a:schemeClr val="dk1"/>
                </a:solidFill>
              </a:rPr>
              <a:t>. 22 So when He was raised from the dead, His disciples remembered that He said this; </a:t>
            </a:r>
            <a:r>
              <a:rPr lang="en" sz="2000" i="1" u="sng">
                <a:solidFill>
                  <a:schemeClr val="dk1"/>
                </a:solidFill>
              </a:rPr>
              <a:t>and they believed the Scripture and the word which Jesus had spoken</a:t>
            </a:r>
            <a:r>
              <a:rPr lang="en" sz="2000" i="1">
                <a:solidFill>
                  <a:schemeClr val="dk1"/>
                </a:solidFill>
              </a:rPr>
              <a: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b="1" u="sng">
                <a:solidFill>
                  <a:srgbClr val="FFFF00"/>
                </a:solidFill>
              </a:rPr>
              <a:t>John 10:17-18</a:t>
            </a:r>
            <a:r>
              <a:rPr lang="en" sz="2000">
                <a:solidFill>
                  <a:srgbClr val="00FFFF"/>
                </a:solidFill>
              </a:rPr>
              <a:t> </a:t>
            </a:r>
            <a:r>
              <a:rPr lang="en" sz="2000" i="1">
                <a:solidFill>
                  <a:schemeClr val="dk1"/>
                </a:solidFill>
              </a:rPr>
              <a:t>“For this reason the Father loves Me, because I lay down My life so that I may take it again. 18 No one has taken it away from Me, but I lay it down on </a:t>
            </a:r>
            <a:r>
              <a:rPr lang="en" sz="2000" i="1" u="sng">
                <a:solidFill>
                  <a:schemeClr val="dk1"/>
                </a:solidFill>
              </a:rPr>
              <a:t>My own initiative</a:t>
            </a:r>
            <a:r>
              <a:rPr lang="en" sz="2000" i="1">
                <a:solidFill>
                  <a:schemeClr val="dk1"/>
                </a:solidFill>
              </a:rPr>
              <a:t>. </a:t>
            </a:r>
            <a:r>
              <a:rPr lang="en" sz="2000" b="1" i="1" u="sng">
                <a:solidFill>
                  <a:srgbClr val="FFFF00"/>
                </a:solidFill>
              </a:rPr>
              <a:t>I</a:t>
            </a:r>
            <a:r>
              <a:rPr lang="en" sz="2000" b="1" i="1">
                <a:solidFill>
                  <a:srgbClr val="FFFF00"/>
                </a:solidFill>
              </a:rPr>
              <a:t> </a:t>
            </a:r>
            <a:r>
              <a:rPr lang="en" sz="2000" i="1">
                <a:solidFill>
                  <a:srgbClr val="FFFF00"/>
                </a:solidFill>
              </a:rPr>
              <a:t>have authority to lay it down, and </a:t>
            </a:r>
            <a:r>
              <a:rPr lang="en" sz="2000" b="1" i="1" u="sng">
                <a:solidFill>
                  <a:srgbClr val="FFFF00"/>
                </a:solidFill>
              </a:rPr>
              <a:t>I</a:t>
            </a:r>
            <a:r>
              <a:rPr lang="en" sz="2000" i="1">
                <a:solidFill>
                  <a:srgbClr val="FFFF00"/>
                </a:solidFill>
              </a:rPr>
              <a:t> have authority to take it up again</a:t>
            </a:r>
            <a:r>
              <a:rPr lang="en" sz="2000" i="1">
                <a:solidFill>
                  <a:schemeClr val="dk1"/>
                </a:solidFill>
              </a:rPr>
              <a:t>. This commandment </a:t>
            </a:r>
            <a:r>
              <a:rPr lang="en" sz="2000" b="1" i="1" u="sng">
                <a:solidFill>
                  <a:schemeClr val="dk1"/>
                </a:solidFill>
              </a:rPr>
              <a:t>I</a:t>
            </a:r>
            <a:r>
              <a:rPr lang="en" sz="2000" i="1">
                <a:solidFill>
                  <a:schemeClr val="dk1"/>
                </a:solidFill>
              </a:rPr>
              <a:t> received from My Father.”</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I love the way that Jesus describes His own death and resurrection here.  No one is forcing Him to die, and no one is forcing Him to return to His body.  He received a commandment to do these from His Father, and He is CHOOSING to obey that command.  Jesus WANTED to return to His body, for a time, because He knew how important it was to the rest of mankind!</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42075" y="0"/>
            <a:ext cx="9484200" cy="519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LEST WE FORGET …</a:t>
            </a:r>
            <a:endParaRPr sz="5000" b="1">
              <a:solidFill>
                <a:srgbClr val="00FFFF"/>
              </a:solidFill>
            </a:endParaRPr>
          </a:p>
        </p:txBody>
      </p:sp>
      <p:sp>
        <p:nvSpPr>
          <p:cNvPr id="79" name="Google Shape;79;p17"/>
          <p:cNvSpPr txBox="1">
            <a:spLocks noGrp="1"/>
          </p:cNvSpPr>
          <p:nvPr>
            <p:ph type="subTitle" idx="1"/>
          </p:nvPr>
        </p:nvSpPr>
        <p:spPr>
          <a:xfrm>
            <a:off x="-184700" y="419150"/>
            <a:ext cx="9448800" cy="47244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b="1" u="sng" dirty="0">
                <a:solidFill>
                  <a:srgbClr val="FFFF00"/>
                </a:solidFill>
              </a:rPr>
              <a:t>1 Cor.15:16-17</a:t>
            </a:r>
            <a:r>
              <a:rPr lang="en" sz="2100" b="1" dirty="0">
                <a:solidFill>
                  <a:srgbClr val="FFFF00"/>
                </a:solidFill>
              </a:rPr>
              <a:t> </a:t>
            </a:r>
            <a:r>
              <a:rPr lang="en" sz="2100" i="1" dirty="0">
                <a:solidFill>
                  <a:schemeClr val="dk1"/>
                </a:solidFill>
              </a:rPr>
              <a:t>“For if the dead are not raised, not even Christ has been raised; 17 and if Christ has not been raised, your faith is worthless; you are still in your sins.”</a:t>
            </a:r>
            <a:r>
              <a:rPr lang="en" sz="2100" dirty="0">
                <a:solidFill>
                  <a:srgbClr val="FFFF00"/>
                </a:solidFill>
              </a:rPr>
              <a:t>  </a:t>
            </a:r>
            <a:r>
              <a:rPr lang="en" sz="2100" b="1" u="sng" dirty="0">
                <a:solidFill>
                  <a:srgbClr val="FFFF00"/>
                </a:solidFill>
              </a:rPr>
              <a:t>1 Pet.3:21</a:t>
            </a:r>
            <a:r>
              <a:rPr lang="en" sz="2100" b="1" dirty="0">
                <a:solidFill>
                  <a:srgbClr val="FFFF00"/>
                </a:solidFill>
              </a:rPr>
              <a:t> </a:t>
            </a:r>
            <a:r>
              <a:rPr lang="en" sz="2100" i="1" dirty="0">
                <a:solidFill>
                  <a:schemeClr val="dk1"/>
                </a:solidFill>
              </a:rPr>
              <a:t>“Corresponding to that, baptism now saves you - not the removal of dirt from the flesh, but an appeal to God for a good conscience - through the resurrection of Jesus Christ,”</a:t>
            </a:r>
            <a:r>
              <a:rPr lang="en" sz="2100" dirty="0">
                <a:solidFill>
                  <a:srgbClr val="FFFF00"/>
                </a:solidFill>
              </a:rPr>
              <a:t> </a:t>
            </a:r>
            <a:r>
              <a:rPr lang="en" sz="2100" dirty="0">
                <a:solidFill>
                  <a:srgbClr val="00FFFF"/>
                </a:solidFill>
              </a:rPr>
              <a:t>If Jesus did NOT arise from that tomb, we have no hope of doing so ourselves!</a:t>
            </a:r>
            <a:endParaRPr sz="2100" dirty="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I feel nothing but a child-like “glee” thinking about how Jesus surprised the devil on that first day of the week.  </a:t>
            </a:r>
            <a:r>
              <a:rPr lang="en" sz="2100" b="1" u="sng" dirty="0">
                <a:solidFill>
                  <a:srgbClr val="FFFF00"/>
                </a:solidFill>
              </a:rPr>
              <a:t>1 Cor.2:7-8</a:t>
            </a:r>
            <a:r>
              <a:rPr lang="en" sz="2100" b="1" dirty="0">
                <a:solidFill>
                  <a:srgbClr val="FFFF00"/>
                </a:solidFill>
              </a:rPr>
              <a:t> </a:t>
            </a:r>
            <a:r>
              <a:rPr lang="en" sz="2100" i="1" dirty="0">
                <a:solidFill>
                  <a:schemeClr val="dk1"/>
                </a:solidFill>
              </a:rPr>
              <a:t>“but we speak God’s wisdom in a mystery, the hidden wisdom which God predestined before the ages to our glory; 8 the wisdom which none of the rulers of this age has understood; for if they had understood it they would not have crucified the Lord of glory;”</a:t>
            </a:r>
            <a:r>
              <a:rPr lang="en" sz="2100" i="1" dirty="0">
                <a:solidFill>
                  <a:srgbClr val="FFFF00"/>
                </a:solidFill>
              </a:rPr>
              <a:t>  </a:t>
            </a:r>
            <a:r>
              <a:rPr lang="en" sz="2100" dirty="0">
                <a:solidFill>
                  <a:srgbClr val="00FFFF"/>
                </a:solidFill>
              </a:rPr>
              <a:t>When Jesus died on the cross, the devil considered that a victory.  But just as we sing in our hymns, “Death cannot keep his prey.  HE tore the bars away!”</a:t>
            </a:r>
            <a:endParaRPr sz="2100" dirty="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b="1" u="sng" dirty="0">
                <a:solidFill>
                  <a:srgbClr val="FFFF00"/>
                </a:solidFill>
              </a:rPr>
              <a:t>Acts 2:23-24</a:t>
            </a:r>
            <a:r>
              <a:rPr lang="en" sz="2100" b="1" dirty="0">
                <a:solidFill>
                  <a:srgbClr val="FFFF00"/>
                </a:solidFill>
              </a:rPr>
              <a:t> </a:t>
            </a:r>
            <a:r>
              <a:rPr lang="en" sz="2100" i="1" dirty="0">
                <a:solidFill>
                  <a:schemeClr val="dk1"/>
                </a:solidFill>
              </a:rPr>
              <a:t>“this Man, delivered over by the predetermined plan and foreknowledge of God, you nailed to a cross by the hands of godless men and put Him to death. But God raised Him up again, putting </a:t>
            </a:r>
            <a:r>
              <a:rPr lang="en" sz="2100" i="1" u="sng" dirty="0">
                <a:solidFill>
                  <a:srgbClr val="FFFF00"/>
                </a:solidFill>
              </a:rPr>
              <a:t>an end to the agony of death</a:t>
            </a:r>
            <a:r>
              <a:rPr lang="en" sz="2100" i="1" dirty="0">
                <a:solidFill>
                  <a:srgbClr val="FFFF00"/>
                </a:solidFill>
              </a:rPr>
              <a:t>,</a:t>
            </a:r>
            <a:r>
              <a:rPr lang="en" sz="2100" i="1" dirty="0">
                <a:solidFill>
                  <a:schemeClr val="dk1"/>
                </a:solidFill>
              </a:rPr>
              <a:t> since </a:t>
            </a:r>
            <a:r>
              <a:rPr lang="en" sz="2100" i="1" u="sng" dirty="0">
                <a:solidFill>
                  <a:schemeClr val="dk1"/>
                </a:solidFill>
              </a:rPr>
              <a:t>it was impossible for Him to be held in its power</a:t>
            </a:r>
            <a:r>
              <a:rPr lang="en" sz="2100" i="1" dirty="0">
                <a:solidFill>
                  <a:schemeClr val="dk1"/>
                </a:solidFill>
              </a:rPr>
              <a:t>.”</a:t>
            </a:r>
            <a:endParaRPr sz="21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84700" y="0"/>
            <a:ext cx="9526800" cy="519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800" b="1">
                <a:solidFill>
                  <a:srgbClr val="00FFFF"/>
                </a:solidFill>
              </a:rPr>
              <a:t>3 - ARISE! - FROM THE WATER</a:t>
            </a:r>
            <a:endParaRPr sz="4800" b="1">
              <a:solidFill>
                <a:srgbClr val="00FFFF"/>
              </a:solidFill>
            </a:endParaRPr>
          </a:p>
        </p:txBody>
      </p:sp>
      <p:sp>
        <p:nvSpPr>
          <p:cNvPr id="85" name="Google Shape;85;p18"/>
          <p:cNvSpPr txBox="1">
            <a:spLocks noGrp="1"/>
          </p:cNvSpPr>
          <p:nvPr>
            <p:ph type="subTitle" idx="1"/>
          </p:nvPr>
        </p:nvSpPr>
        <p:spPr>
          <a:xfrm>
            <a:off x="-184700" y="397850"/>
            <a:ext cx="9448800" cy="47457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Rom.6:3-9</a:t>
            </a:r>
            <a:r>
              <a:rPr lang="en" sz="2000" b="1" dirty="0">
                <a:solidFill>
                  <a:schemeClr val="dk1"/>
                </a:solidFill>
              </a:rPr>
              <a:t> </a:t>
            </a:r>
            <a:r>
              <a:rPr lang="en" sz="2000" i="1" dirty="0">
                <a:solidFill>
                  <a:schemeClr val="dk1"/>
                </a:solidFill>
              </a:rPr>
              <a:t>“Or do you not know that all of us who have been baptized into Christ Jesus have been baptized into His death? 4 Therefore we have been </a:t>
            </a:r>
            <a:r>
              <a:rPr lang="en" sz="2000" i="1" u="sng" dirty="0">
                <a:solidFill>
                  <a:schemeClr val="dk1"/>
                </a:solidFill>
              </a:rPr>
              <a:t>buried</a:t>
            </a:r>
            <a:r>
              <a:rPr lang="en" sz="2000" i="1" dirty="0">
                <a:solidFill>
                  <a:schemeClr val="dk1"/>
                </a:solidFill>
              </a:rPr>
              <a:t> with Him through baptism into death, </a:t>
            </a:r>
            <a:r>
              <a:rPr lang="en" sz="2000" i="1" u="sng" dirty="0">
                <a:solidFill>
                  <a:schemeClr val="dk1"/>
                </a:solidFill>
              </a:rPr>
              <a:t>so that as Christ was raised from the dead through the glory of the Father, so we too might walk in newness of life</a:t>
            </a:r>
            <a:r>
              <a:rPr lang="en" sz="2000" i="1" dirty="0">
                <a:solidFill>
                  <a:schemeClr val="dk1"/>
                </a:solidFill>
              </a:rPr>
              <a:t>. 5 For </a:t>
            </a:r>
            <a:r>
              <a:rPr lang="en" sz="2000" i="1" u="sng" dirty="0">
                <a:solidFill>
                  <a:schemeClr val="dk1"/>
                </a:solidFill>
              </a:rPr>
              <a:t>if we have become united with Him in the likeness of His death, certainly we shall also be in the likeness of His resurrection</a:t>
            </a:r>
            <a:r>
              <a:rPr lang="en" sz="2000" i="1" dirty="0">
                <a:solidFill>
                  <a:schemeClr val="dk1"/>
                </a:solidFill>
              </a:rPr>
              <a:t>, 6 knowing this, that our old self was crucified with Him, in order that our body of sin might be done away with, so that we would no longer be slaves to sin; 7 for he who has died is freed from sin. 8 Now </a:t>
            </a:r>
            <a:r>
              <a:rPr lang="en" sz="2000" i="1" u="sng" dirty="0">
                <a:solidFill>
                  <a:schemeClr val="dk1"/>
                </a:solidFill>
              </a:rPr>
              <a:t>if we have died with Christ, we believe that we shall also live with Him</a:t>
            </a:r>
            <a:r>
              <a:rPr lang="en" sz="2000" i="1" dirty="0">
                <a:solidFill>
                  <a:schemeClr val="dk1"/>
                </a:solidFill>
              </a:rPr>
              <a:t>, 9 knowing that Christ, having been raised from the dead, is never to die again; </a:t>
            </a:r>
            <a:r>
              <a:rPr lang="en" sz="2000" i="1" u="sng" dirty="0">
                <a:solidFill>
                  <a:schemeClr val="dk1"/>
                </a:solidFill>
              </a:rPr>
              <a:t>death no longer is master over Him</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Col.2:11-13</a:t>
            </a:r>
            <a:r>
              <a:rPr lang="en" sz="2000" b="1" dirty="0">
                <a:solidFill>
                  <a:schemeClr val="dk1"/>
                </a:solidFill>
              </a:rPr>
              <a:t> </a:t>
            </a:r>
            <a:r>
              <a:rPr lang="en" sz="2000" i="1" dirty="0">
                <a:solidFill>
                  <a:schemeClr val="dk1"/>
                </a:solidFill>
              </a:rPr>
              <a:t>“and in Him you were also circumcised with a circumcision made without hands, in the removal of the body of the flesh by the circumcision of Christ; 12 </a:t>
            </a:r>
            <a:r>
              <a:rPr lang="en" sz="2000" i="1" u="sng" dirty="0">
                <a:solidFill>
                  <a:schemeClr val="dk1"/>
                </a:solidFill>
              </a:rPr>
              <a:t>having been buried with Him in baptism, in which you were also raised up with Him through faith in the working of God, who raised Him from the dead</a:t>
            </a:r>
            <a:r>
              <a:rPr lang="en" sz="2000" i="1" dirty="0">
                <a:solidFill>
                  <a:schemeClr val="dk1"/>
                </a:solidFill>
              </a:rPr>
              <a:t>. 13 When you were dead in your transgressions and the uncircumcision of your flesh, </a:t>
            </a:r>
            <a:r>
              <a:rPr lang="en" sz="2000" i="1" u="sng" dirty="0">
                <a:solidFill>
                  <a:schemeClr val="dk1"/>
                </a:solidFill>
              </a:rPr>
              <a:t>He made you alive together with Him, having forgiven us all our transgressions</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Have YOU done this, in the right way, for the right reasons?  If not, why not?</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84700" y="0"/>
            <a:ext cx="9526800" cy="519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4 - ARISE! - ON THE LAST DAY</a:t>
            </a:r>
            <a:endParaRPr sz="4900" b="1">
              <a:solidFill>
                <a:srgbClr val="00FFFF"/>
              </a:solidFill>
            </a:endParaRPr>
          </a:p>
        </p:txBody>
      </p:sp>
      <p:sp>
        <p:nvSpPr>
          <p:cNvPr id="91" name="Google Shape;91;p19"/>
          <p:cNvSpPr txBox="1">
            <a:spLocks noGrp="1"/>
          </p:cNvSpPr>
          <p:nvPr>
            <p:ph type="subTitle" idx="1"/>
          </p:nvPr>
        </p:nvSpPr>
        <p:spPr>
          <a:xfrm>
            <a:off x="-184700" y="397850"/>
            <a:ext cx="9420300" cy="47457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I want to remind us a VERY interesting detail it is easy to miss, when Jesus died, and was raised.  When He died there was earthquake strong enough to split open the rocks, and it also says that tombs were opened.  And read the TIMELINE of what happened next.  </a:t>
            </a:r>
            <a:r>
              <a:rPr lang="en" sz="2000" b="1" u="sng" dirty="0">
                <a:solidFill>
                  <a:srgbClr val="FFFF00"/>
                </a:solidFill>
              </a:rPr>
              <a:t>Matt.27:50-53</a:t>
            </a:r>
            <a:r>
              <a:rPr lang="en" sz="2000" b="1" dirty="0">
                <a:solidFill>
                  <a:srgbClr val="FFFF00"/>
                </a:solidFill>
              </a:rPr>
              <a:t> </a:t>
            </a:r>
            <a:r>
              <a:rPr lang="en" sz="2000" i="1" dirty="0">
                <a:solidFill>
                  <a:schemeClr val="dk1"/>
                </a:solidFill>
              </a:rPr>
              <a:t>“And Jesus cried out again with a loud voice, and yielded up His spirit. 51 And behold, the veil of the temple was torn in two from top to bottom; and the earth shook and the rocks were split. 52 </a:t>
            </a:r>
            <a:r>
              <a:rPr lang="en" sz="2000" i="1" u="sng" dirty="0">
                <a:solidFill>
                  <a:schemeClr val="dk1"/>
                </a:solidFill>
              </a:rPr>
              <a:t>The tombs were opened, and many bodies of the saints who had fallen asleep were raised</a:t>
            </a:r>
            <a:r>
              <a:rPr lang="en" sz="2000" i="1" dirty="0">
                <a:solidFill>
                  <a:schemeClr val="dk1"/>
                </a:solidFill>
              </a:rPr>
              <a:t>; 53 and </a:t>
            </a:r>
            <a:r>
              <a:rPr lang="en" sz="2000" i="1" u="sng" dirty="0">
                <a:solidFill>
                  <a:schemeClr val="dk1"/>
                </a:solidFill>
              </a:rPr>
              <a:t>coming out of the tombs </a:t>
            </a:r>
            <a:r>
              <a:rPr lang="en" sz="2000" i="1" u="sng" dirty="0">
                <a:solidFill>
                  <a:srgbClr val="FFFF00"/>
                </a:solidFill>
              </a:rPr>
              <a:t>AFTER</a:t>
            </a:r>
            <a:r>
              <a:rPr lang="en" sz="2000" i="1" u="sng" dirty="0">
                <a:solidFill>
                  <a:schemeClr val="dk1"/>
                </a:solidFill>
              </a:rPr>
              <a:t> His resurrection</a:t>
            </a:r>
            <a:r>
              <a:rPr lang="en" sz="2000" i="1" dirty="0">
                <a:solidFill>
                  <a:schemeClr val="dk1"/>
                </a:solidFill>
              </a:rPr>
              <a:t> they entered the holy city</a:t>
            </a:r>
            <a:r>
              <a:rPr lang="en" sz="2000" dirty="0">
                <a:solidFill>
                  <a:srgbClr val="FFFF00"/>
                </a:solidFill>
              </a:rPr>
              <a:t> (Jerusalem) </a:t>
            </a:r>
            <a:r>
              <a:rPr lang="en" sz="2000" dirty="0">
                <a:solidFill>
                  <a:schemeClr val="dk1"/>
                </a:solidFill>
              </a:rPr>
              <a:t>and appeared to many.”</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If we think that Jesus died and then immediately there were raised saints walking around the city, that is NOT what happened.  Why not?  They stayed there, in those tombs, ALIVE, for 3 days, WAITING for their Lord to go forth from HIS tomb FIRST.  Jesus is presented alive first, THEN His followers.  The SAME thing will happen on the very last day!</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1 Thess.4:16-17</a:t>
            </a:r>
            <a:r>
              <a:rPr lang="en" sz="2000" b="1" dirty="0">
                <a:solidFill>
                  <a:srgbClr val="FFFF00"/>
                </a:solidFill>
              </a:rPr>
              <a:t> </a:t>
            </a:r>
            <a:r>
              <a:rPr lang="en" sz="2000" i="1" dirty="0">
                <a:solidFill>
                  <a:schemeClr val="dk1"/>
                </a:solidFill>
              </a:rPr>
              <a:t>“For the Lord Himself will descend from heaven </a:t>
            </a:r>
            <a:r>
              <a:rPr lang="en" sz="2000" i="1" u="sng" dirty="0">
                <a:solidFill>
                  <a:schemeClr val="dk1"/>
                </a:solidFill>
              </a:rPr>
              <a:t>with a shout, with the voice of the archangel</a:t>
            </a:r>
            <a:r>
              <a:rPr lang="en" sz="2000" i="1" dirty="0">
                <a:solidFill>
                  <a:schemeClr val="dk1"/>
                </a:solidFill>
              </a:rPr>
              <a:t> and with the trumpet of God, and </a:t>
            </a:r>
            <a:r>
              <a:rPr lang="en" sz="2000" i="1" u="sng" dirty="0">
                <a:solidFill>
                  <a:schemeClr val="dk1"/>
                </a:solidFill>
              </a:rPr>
              <a:t>the dead in Christ will rise first</a:t>
            </a:r>
            <a:r>
              <a:rPr lang="en" sz="2000" i="1" dirty="0">
                <a:solidFill>
                  <a:schemeClr val="dk1"/>
                </a:solidFill>
              </a:rPr>
              <a:t>. 17 Then we who are alive and remain will be </a:t>
            </a:r>
            <a:r>
              <a:rPr lang="en" sz="2000" i="1" u="sng" dirty="0">
                <a:solidFill>
                  <a:schemeClr val="dk1"/>
                </a:solidFill>
              </a:rPr>
              <a:t>caught up together with them in the clouds</a:t>
            </a:r>
            <a:r>
              <a:rPr lang="en" sz="2000" i="1" dirty="0">
                <a:solidFill>
                  <a:schemeClr val="dk1"/>
                </a:solidFill>
              </a:rPr>
              <a:t> to meet the Lord in the air, and so we shall always be with the Lord. 18 Therefore comfort one another with these words.”</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84700" y="0"/>
            <a:ext cx="9526800" cy="519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WILL HE SHOUT?</a:t>
            </a:r>
            <a:endParaRPr sz="5000" b="1">
              <a:solidFill>
                <a:srgbClr val="00FFFF"/>
              </a:solidFill>
            </a:endParaRPr>
          </a:p>
        </p:txBody>
      </p:sp>
      <p:sp>
        <p:nvSpPr>
          <p:cNvPr id="97" name="Google Shape;97;p20"/>
          <p:cNvSpPr txBox="1">
            <a:spLocks noGrp="1"/>
          </p:cNvSpPr>
          <p:nvPr>
            <p:ph type="subTitle" idx="1"/>
          </p:nvPr>
        </p:nvSpPr>
        <p:spPr>
          <a:xfrm>
            <a:off x="-184700" y="397850"/>
            <a:ext cx="9420300" cy="47457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What I personally believe Jesus will be shouting is </a:t>
            </a:r>
            <a:r>
              <a:rPr lang="en" sz="2000" dirty="0">
                <a:solidFill>
                  <a:schemeClr val="dk1"/>
                </a:solidFill>
              </a:rPr>
              <a:t>“ARISE!”</a:t>
            </a:r>
            <a:r>
              <a:rPr lang="en" sz="2000" dirty="0">
                <a:solidFill>
                  <a:srgbClr val="FFFF00"/>
                </a:solidFill>
              </a:rPr>
              <a:t>  Just as He did when He was on the earth, Jesus will command the spirits of all men, the saved and the damned, to re-enter their bodies of flesh and to come forth, and present themselves before Him, and be given new bodies fit for eternity.</a:t>
            </a:r>
            <a:endParaRPr sz="2000" dirty="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Jn.5:25-29</a:t>
            </a:r>
            <a:r>
              <a:rPr lang="en" sz="2000" b="1" dirty="0">
                <a:solidFill>
                  <a:srgbClr val="FFFF00"/>
                </a:solidFill>
              </a:rPr>
              <a:t> </a:t>
            </a:r>
            <a:r>
              <a:rPr lang="en" sz="2000" i="1" dirty="0">
                <a:solidFill>
                  <a:schemeClr val="dk1"/>
                </a:solidFill>
              </a:rPr>
              <a:t>“Truly, truly, I say to you, </a:t>
            </a:r>
            <a:r>
              <a:rPr lang="en" sz="2000" i="1" u="sng" dirty="0">
                <a:solidFill>
                  <a:schemeClr val="dk1"/>
                </a:solidFill>
              </a:rPr>
              <a:t>an hour is coming and now is</a:t>
            </a:r>
            <a:r>
              <a:rPr lang="en" sz="2000" i="1" dirty="0">
                <a:solidFill>
                  <a:schemeClr val="dk1"/>
                </a:solidFill>
              </a:rPr>
              <a:t>, when </a:t>
            </a:r>
            <a:r>
              <a:rPr lang="en" sz="2000" i="1" u="sng" dirty="0">
                <a:solidFill>
                  <a:schemeClr val="dk1"/>
                </a:solidFill>
              </a:rPr>
              <a:t>the dead will hear the voice of the Son of God</a:t>
            </a:r>
            <a:r>
              <a:rPr lang="en" sz="2000" i="1" dirty="0">
                <a:solidFill>
                  <a:schemeClr val="dk1"/>
                </a:solidFill>
              </a:rPr>
              <a:t>, and those who hear will live. 26 For just as the Father has life in Himself, even so He gave to the Son also to have life in Himself; 27 and He gave Him authority to execute judgment, because He is the Son of Man. 28 Do not marvel at this; for an hour is coming, in which </a:t>
            </a:r>
            <a:r>
              <a:rPr lang="en" sz="2000" i="1" u="sng" dirty="0">
                <a:solidFill>
                  <a:schemeClr val="dk1"/>
                </a:solidFill>
              </a:rPr>
              <a:t>all who are in the tombs will hear His voice</a:t>
            </a:r>
            <a:r>
              <a:rPr lang="en" sz="2000" i="1" dirty="0">
                <a:solidFill>
                  <a:schemeClr val="dk1"/>
                </a:solidFill>
              </a:rPr>
              <a:t>, 29 and will come forth; those who did the good deeds to </a:t>
            </a:r>
            <a:r>
              <a:rPr lang="en" sz="2000" i="1" u="sng" dirty="0">
                <a:solidFill>
                  <a:schemeClr val="dk1"/>
                </a:solidFill>
              </a:rPr>
              <a:t>a resurrection of life</a:t>
            </a:r>
            <a:r>
              <a:rPr lang="en" sz="2000" i="1" dirty="0">
                <a:solidFill>
                  <a:schemeClr val="dk1"/>
                </a:solidFill>
              </a:rPr>
              <a:t>, those who committed the evil deeds to </a:t>
            </a:r>
            <a:r>
              <a:rPr lang="en" sz="2000" i="1" u="sng" dirty="0">
                <a:solidFill>
                  <a:schemeClr val="dk1"/>
                </a:solidFill>
              </a:rPr>
              <a:t>a resurrection of judgment</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Phil.3:14</a:t>
            </a:r>
            <a:r>
              <a:rPr lang="en" sz="2000" b="1" dirty="0">
                <a:solidFill>
                  <a:srgbClr val="FFFF00"/>
                </a:solidFill>
              </a:rPr>
              <a:t> </a:t>
            </a:r>
            <a:r>
              <a:rPr lang="en" sz="2000" i="1" dirty="0">
                <a:solidFill>
                  <a:schemeClr val="dk1"/>
                </a:solidFill>
              </a:rPr>
              <a:t>“I press on toward the goal for the prize of </a:t>
            </a:r>
            <a:r>
              <a:rPr lang="en" sz="2000" i="1" u="sng" dirty="0">
                <a:solidFill>
                  <a:schemeClr val="dk1"/>
                </a:solidFill>
              </a:rPr>
              <a:t>the upward call</a:t>
            </a:r>
            <a:r>
              <a:rPr lang="en" sz="2000" i="1" dirty="0">
                <a:solidFill>
                  <a:schemeClr val="dk1"/>
                </a:solidFill>
              </a:rPr>
              <a:t> of God in Christ Jesus.”</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1 Cor.15:42-44</a:t>
            </a:r>
            <a:r>
              <a:rPr lang="en" sz="2000" b="1" dirty="0">
                <a:solidFill>
                  <a:srgbClr val="FFFF00"/>
                </a:solidFill>
              </a:rPr>
              <a:t> </a:t>
            </a:r>
            <a:r>
              <a:rPr lang="en" sz="2000" i="1" dirty="0">
                <a:solidFill>
                  <a:schemeClr val="dk1"/>
                </a:solidFill>
              </a:rPr>
              <a:t>“So also is </a:t>
            </a:r>
            <a:r>
              <a:rPr lang="en" sz="2000" i="1" u="sng" dirty="0">
                <a:solidFill>
                  <a:schemeClr val="dk1"/>
                </a:solidFill>
              </a:rPr>
              <a:t>the resurrection of the dead</a:t>
            </a:r>
            <a:r>
              <a:rPr lang="en" sz="2000" i="1" dirty="0">
                <a:solidFill>
                  <a:schemeClr val="dk1"/>
                </a:solidFill>
              </a:rPr>
              <a:t>. It is sown a perishable body, it is raised an </a:t>
            </a:r>
            <a:r>
              <a:rPr lang="en" sz="2000" i="1" u="sng" dirty="0">
                <a:solidFill>
                  <a:schemeClr val="dk1"/>
                </a:solidFill>
              </a:rPr>
              <a:t>imperishable</a:t>
            </a:r>
            <a:r>
              <a:rPr lang="en" sz="2000" i="1" dirty="0">
                <a:solidFill>
                  <a:schemeClr val="dk1"/>
                </a:solidFill>
              </a:rPr>
              <a:t> body; 43 it is sown in dishonor, it is raised in </a:t>
            </a:r>
            <a:r>
              <a:rPr lang="en" sz="2000" i="1" u="sng" dirty="0">
                <a:solidFill>
                  <a:schemeClr val="dk1"/>
                </a:solidFill>
              </a:rPr>
              <a:t>glory</a:t>
            </a:r>
            <a:r>
              <a:rPr lang="en" sz="2000" i="1" dirty="0">
                <a:solidFill>
                  <a:schemeClr val="dk1"/>
                </a:solidFill>
              </a:rPr>
              <a:t>; it is sown in weakness, it is raised in </a:t>
            </a:r>
            <a:r>
              <a:rPr lang="en" sz="2000" i="1" u="sng" dirty="0">
                <a:solidFill>
                  <a:schemeClr val="dk1"/>
                </a:solidFill>
              </a:rPr>
              <a:t>power</a:t>
            </a:r>
            <a:r>
              <a:rPr lang="en" sz="2000" i="1" dirty="0">
                <a:solidFill>
                  <a:schemeClr val="dk1"/>
                </a:solidFill>
              </a:rPr>
              <a:t>; 44 it is sown a natural body, it is raised </a:t>
            </a:r>
            <a:r>
              <a:rPr lang="en" sz="2000" i="1" u="sng" dirty="0">
                <a:solidFill>
                  <a:schemeClr val="dk1"/>
                </a:solidFill>
              </a:rPr>
              <a:t>a spiritual body</a:t>
            </a:r>
            <a:r>
              <a:rPr lang="en" sz="2000" i="1" dirty="0">
                <a:solidFill>
                  <a:schemeClr val="dk1"/>
                </a:solidFill>
              </a:rPr>
              <a:t>. If there is a natural body, there is also a spiritual body.”</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84700" y="0"/>
            <a:ext cx="9526800" cy="519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600" b="1">
                <a:solidFill>
                  <a:srgbClr val="00FFFF"/>
                </a:solidFill>
              </a:rPr>
              <a:t>5 - ARISE ABOVE CHALLENGES</a:t>
            </a:r>
            <a:endParaRPr sz="4600" b="1">
              <a:solidFill>
                <a:srgbClr val="00FFFF"/>
              </a:solidFill>
            </a:endParaRPr>
          </a:p>
        </p:txBody>
      </p:sp>
      <p:sp>
        <p:nvSpPr>
          <p:cNvPr id="103" name="Google Shape;103;p21"/>
          <p:cNvSpPr txBox="1">
            <a:spLocks noGrp="1"/>
          </p:cNvSpPr>
          <p:nvPr>
            <p:ph type="subTitle" idx="1"/>
          </p:nvPr>
        </p:nvSpPr>
        <p:spPr>
          <a:xfrm>
            <a:off x="-184700" y="441875"/>
            <a:ext cx="9399000" cy="4701600"/>
          </a:xfrm>
          <a:prstGeom prst="rect">
            <a:avLst/>
          </a:prstGeom>
        </p:spPr>
        <p:txBody>
          <a:bodyPr spcFirstLastPara="1" wrap="square" lIns="91425" tIns="91425" rIns="91425" bIns="91425" anchor="t" anchorCtr="0">
            <a:noAutofit/>
          </a:bodyPr>
          <a:lstStyle/>
          <a:p>
            <a:pPr marL="457200" lvl="0" indent="-336550" algn="l" rtl="0">
              <a:lnSpc>
                <a:spcPct val="80000"/>
              </a:lnSpc>
              <a:spcBef>
                <a:spcPts val="0"/>
              </a:spcBef>
              <a:spcAft>
                <a:spcPts val="0"/>
              </a:spcAft>
              <a:buClr>
                <a:srgbClr val="FFFF00"/>
              </a:buClr>
              <a:buSzPts val="1700"/>
              <a:buChar char="●"/>
            </a:pPr>
            <a:r>
              <a:rPr lang="en" sz="1700" dirty="0">
                <a:solidFill>
                  <a:srgbClr val="FFFF00"/>
                </a:solidFill>
              </a:rPr>
              <a:t>So what do God’s people do in the meantime?  There might be, as WE reckon time, a long gap between our baptism and when Jesus returns. If we think that we can be baptized and just slip back into a life of wickedness afterward, we are missing an important FIFTH type of “rising” in God’s word, and I want to show that here today.  We need to ARISE, after we fall.  I just want to read these passages together to show you how God feels on this.</a:t>
            </a:r>
            <a:endParaRPr sz="1700" dirty="0">
              <a:solidFill>
                <a:srgbClr val="FFFF00"/>
              </a:solidFill>
            </a:endParaRPr>
          </a:p>
          <a:p>
            <a:pPr marL="457200" lvl="0" indent="-336550" algn="l" rtl="0">
              <a:lnSpc>
                <a:spcPct val="80000"/>
              </a:lnSpc>
              <a:spcBef>
                <a:spcPts val="0"/>
              </a:spcBef>
              <a:spcAft>
                <a:spcPts val="0"/>
              </a:spcAft>
              <a:buClr>
                <a:srgbClr val="FFFF00"/>
              </a:buClr>
              <a:buSzPts val="1700"/>
              <a:buChar char="●"/>
            </a:pPr>
            <a:r>
              <a:rPr lang="en" sz="1700" b="1" u="sng" dirty="0">
                <a:solidFill>
                  <a:srgbClr val="FFFF00"/>
                </a:solidFill>
              </a:rPr>
              <a:t>Deut.10:11</a:t>
            </a:r>
            <a:r>
              <a:rPr lang="en" sz="1700" b="1" dirty="0">
                <a:solidFill>
                  <a:srgbClr val="FFFF00"/>
                </a:solidFill>
              </a:rPr>
              <a:t> </a:t>
            </a:r>
            <a:r>
              <a:rPr lang="en" sz="1700" i="1" dirty="0">
                <a:solidFill>
                  <a:schemeClr val="dk1"/>
                </a:solidFill>
              </a:rPr>
              <a:t>“Then the Lord said to me</a:t>
            </a:r>
            <a:r>
              <a:rPr lang="en" sz="1700" dirty="0">
                <a:solidFill>
                  <a:srgbClr val="FFFF00"/>
                </a:solidFill>
              </a:rPr>
              <a:t> (Moses)</a:t>
            </a:r>
            <a:r>
              <a:rPr lang="en" sz="1700" i="1" dirty="0">
                <a:solidFill>
                  <a:schemeClr val="dk1"/>
                </a:solidFill>
              </a:rPr>
              <a:t>, ‘</a:t>
            </a:r>
            <a:r>
              <a:rPr lang="en" sz="1700" i="1" u="sng" dirty="0">
                <a:solidFill>
                  <a:schemeClr val="dk1"/>
                </a:solidFill>
              </a:rPr>
              <a:t>Arise, proceed on your journey</a:t>
            </a:r>
            <a:r>
              <a:rPr lang="en" sz="1700" i="1" dirty="0">
                <a:solidFill>
                  <a:schemeClr val="dk1"/>
                </a:solidFill>
              </a:rPr>
              <a:t> ahead of the people, that they may go in and possess the land which I swore to their fathers to give them.”</a:t>
            </a:r>
            <a:endParaRPr sz="1700" i="1" dirty="0">
              <a:solidFill>
                <a:schemeClr val="dk1"/>
              </a:solidFill>
            </a:endParaRPr>
          </a:p>
          <a:p>
            <a:pPr marL="457200" lvl="0" indent="-336550" algn="l" rtl="0">
              <a:lnSpc>
                <a:spcPct val="80000"/>
              </a:lnSpc>
              <a:spcBef>
                <a:spcPts val="0"/>
              </a:spcBef>
              <a:spcAft>
                <a:spcPts val="0"/>
              </a:spcAft>
              <a:buClr>
                <a:srgbClr val="FFFF00"/>
              </a:buClr>
              <a:buSzPts val="1700"/>
              <a:buChar char="●"/>
            </a:pPr>
            <a:r>
              <a:rPr lang="en" sz="1700" b="1" u="sng" dirty="0">
                <a:solidFill>
                  <a:srgbClr val="FFFF00"/>
                </a:solidFill>
              </a:rPr>
              <a:t>Josh.1:2</a:t>
            </a:r>
            <a:r>
              <a:rPr lang="en" sz="1700" b="1" dirty="0">
                <a:solidFill>
                  <a:srgbClr val="FFFF00"/>
                </a:solidFill>
              </a:rPr>
              <a:t> </a:t>
            </a:r>
            <a:r>
              <a:rPr lang="en" sz="1700" dirty="0">
                <a:solidFill>
                  <a:srgbClr val="FFFF00"/>
                </a:solidFill>
              </a:rPr>
              <a:t>(God to Joshua) </a:t>
            </a:r>
            <a:r>
              <a:rPr lang="en" sz="1700" i="1" dirty="0">
                <a:solidFill>
                  <a:schemeClr val="dk1"/>
                </a:solidFill>
              </a:rPr>
              <a:t>“Moses My servant is dead; </a:t>
            </a:r>
            <a:r>
              <a:rPr lang="en" sz="1700" i="1" u="sng" dirty="0">
                <a:solidFill>
                  <a:schemeClr val="dk1"/>
                </a:solidFill>
              </a:rPr>
              <a:t>now therefore arise</a:t>
            </a:r>
            <a:r>
              <a:rPr lang="en" sz="1700" i="1" dirty="0">
                <a:solidFill>
                  <a:schemeClr val="dk1"/>
                </a:solidFill>
              </a:rPr>
              <a:t>, cross this Jordan, you and all this people, to the land which I am giving to them, to the sons of Israel.”</a:t>
            </a:r>
            <a:endParaRPr sz="1700" i="1" dirty="0">
              <a:solidFill>
                <a:schemeClr val="dk1"/>
              </a:solidFill>
            </a:endParaRPr>
          </a:p>
          <a:p>
            <a:pPr marL="457200" lvl="0" indent="-336550" algn="l" rtl="0">
              <a:lnSpc>
                <a:spcPct val="80000"/>
              </a:lnSpc>
              <a:spcBef>
                <a:spcPts val="0"/>
              </a:spcBef>
              <a:spcAft>
                <a:spcPts val="0"/>
              </a:spcAft>
              <a:buClr>
                <a:srgbClr val="FFFF00"/>
              </a:buClr>
              <a:buSzPts val="1700"/>
              <a:buChar char="●"/>
            </a:pPr>
            <a:r>
              <a:rPr lang="en" sz="1700" b="1" u="sng" dirty="0">
                <a:solidFill>
                  <a:srgbClr val="FFFF00"/>
                </a:solidFill>
              </a:rPr>
              <a:t>Judg.4:14</a:t>
            </a:r>
            <a:r>
              <a:rPr lang="en" sz="1700" b="1" dirty="0">
                <a:solidFill>
                  <a:srgbClr val="FFFF00"/>
                </a:solidFill>
              </a:rPr>
              <a:t> </a:t>
            </a:r>
            <a:r>
              <a:rPr lang="en" sz="1700" dirty="0">
                <a:solidFill>
                  <a:srgbClr val="FFFF00"/>
                </a:solidFill>
              </a:rPr>
              <a:t>(Deborah) </a:t>
            </a:r>
            <a:r>
              <a:rPr lang="en" sz="1700" i="1" dirty="0">
                <a:solidFill>
                  <a:schemeClr val="dk1"/>
                </a:solidFill>
              </a:rPr>
              <a:t>“Deborah said to Barak, “</a:t>
            </a:r>
            <a:r>
              <a:rPr lang="en" sz="1700" i="1" u="sng" dirty="0">
                <a:solidFill>
                  <a:schemeClr val="dk1"/>
                </a:solidFill>
              </a:rPr>
              <a:t>Arise</a:t>
            </a:r>
            <a:r>
              <a:rPr lang="en" sz="1700" i="1" dirty="0">
                <a:solidFill>
                  <a:schemeClr val="dk1"/>
                </a:solidFill>
              </a:rPr>
              <a:t>! For this is the day in which the Lord has given Sisera into your hands; behold, the Lord has gone out before you.” So Barak went down from Mount Tabor with ten thousand men following him.”</a:t>
            </a:r>
            <a:endParaRPr sz="1700" i="1" dirty="0">
              <a:solidFill>
                <a:schemeClr val="dk1"/>
              </a:solidFill>
            </a:endParaRPr>
          </a:p>
          <a:p>
            <a:pPr marL="457200" lvl="0" indent="-336550" algn="l" rtl="0">
              <a:lnSpc>
                <a:spcPct val="80000"/>
              </a:lnSpc>
              <a:spcBef>
                <a:spcPts val="0"/>
              </a:spcBef>
              <a:spcAft>
                <a:spcPts val="0"/>
              </a:spcAft>
              <a:buClr>
                <a:srgbClr val="FFFF00"/>
              </a:buClr>
              <a:buSzPts val="1700"/>
              <a:buChar char="●"/>
            </a:pPr>
            <a:r>
              <a:rPr lang="en" sz="1700" b="1" u="sng" dirty="0">
                <a:solidFill>
                  <a:srgbClr val="FFFF00"/>
                </a:solidFill>
              </a:rPr>
              <a:t>1 Chron.22:16</a:t>
            </a:r>
            <a:r>
              <a:rPr lang="en" sz="1700" b="1" dirty="0">
                <a:solidFill>
                  <a:srgbClr val="FFFF00"/>
                </a:solidFill>
              </a:rPr>
              <a:t> </a:t>
            </a:r>
            <a:r>
              <a:rPr lang="en" sz="1700" dirty="0">
                <a:solidFill>
                  <a:srgbClr val="FFFF00"/>
                </a:solidFill>
              </a:rPr>
              <a:t>(David to Solomon) </a:t>
            </a:r>
            <a:r>
              <a:rPr lang="en" sz="1700" i="1" dirty="0">
                <a:solidFill>
                  <a:schemeClr val="dk1"/>
                </a:solidFill>
              </a:rPr>
              <a:t>“Of the gold, the silver and the bronze and the iron there is no limit. </a:t>
            </a:r>
            <a:r>
              <a:rPr lang="en" sz="1700" i="1" u="sng" dirty="0">
                <a:solidFill>
                  <a:schemeClr val="dk1"/>
                </a:solidFill>
              </a:rPr>
              <a:t>Arise and work</a:t>
            </a:r>
            <a:r>
              <a:rPr lang="en" sz="1700" i="1" dirty="0">
                <a:solidFill>
                  <a:schemeClr val="dk1"/>
                </a:solidFill>
              </a:rPr>
              <a:t>, and may the Lord be with you.”</a:t>
            </a:r>
            <a:endParaRPr sz="1700" i="1" dirty="0">
              <a:solidFill>
                <a:schemeClr val="dk1"/>
              </a:solidFill>
            </a:endParaRPr>
          </a:p>
          <a:p>
            <a:pPr marL="457200" lvl="0" indent="-336550" algn="l" rtl="0">
              <a:lnSpc>
                <a:spcPct val="80000"/>
              </a:lnSpc>
              <a:spcBef>
                <a:spcPts val="0"/>
              </a:spcBef>
              <a:spcAft>
                <a:spcPts val="0"/>
              </a:spcAft>
              <a:buClr>
                <a:srgbClr val="FFFF00"/>
              </a:buClr>
              <a:buSzPts val="1700"/>
              <a:buChar char="●"/>
            </a:pPr>
            <a:r>
              <a:rPr lang="en" sz="1700" b="1" u="sng" dirty="0">
                <a:solidFill>
                  <a:srgbClr val="FFFF00"/>
                </a:solidFill>
              </a:rPr>
              <a:t>Jon.3:2</a:t>
            </a:r>
            <a:r>
              <a:rPr lang="en" sz="1700" b="1" dirty="0">
                <a:solidFill>
                  <a:srgbClr val="FFFF00"/>
                </a:solidFill>
              </a:rPr>
              <a:t> </a:t>
            </a:r>
            <a:r>
              <a:rPr lang="en" sz="1700" dirty="0">
                <a:solidFill>
                  <a:srgbClr val="FFFF00"/>
                </a:solidFill>
              </a:rPr>
              <a:t>(God to Jonah) </a:t>
            </a:r>
            <a:r>
              <a:rPr lang="en" sz="1700" i="1" dirty="0">
                <a:solidFill>
                  <a:schemeClr val="dk1"/>
                </a:solidFill>
              </a:rPr>
              <a:t>“</a:t>
            </a:r>
            <a:r>
              <a:rPr lang="en" sz="1700" i="1" u="sng" dirty="0">
                <a:solidFill>
                  <a:schemeClr val="dk1"/>
                </a:solidFill>
              </a:rPr>
              <a:t>Arise</a:t>
            </a:r>
            <a:r>
              <a:rPr lang="en" sz="1700" i="1" dirty="0">
                <a:solidFill>
                  <a:schemeClr val="dk1"/>
                </a:solidFill>
              </a:rPr>
              <a:t>, go to Nineveh the great city and proclaim to it the proclamation which I am going to tell you.”</a:t>
            </a:r>
            <a:endParaRPr sz="1700" i="1" dirty="0">
              <a:solidFill>
                <a:schemeClr val="dk1"/>
              </a:solidFill>
            </a:endParaRPr>
          </a:p>
          <a:p>
            <a:pPr marL="457200" lvl="0" indent="-336550" algn="l" rtl="0">
              <a:lnSpc>
                <a:spcPct val="80000"/>
              </a:lnSpc>
              <a:spcBef>
                <a:spcPts val="0"/>
              </a:spcBef>
              <a:spcAft>
                <a:spcPts val="0"/>
              </a:spcAft>
              <a:buClr>
                <a:srgbClr val="FFFF00"/>
              </a:buClr>
              <a:buSzPts val="1700"/>
              <a:buChar char="●"/>
            </a:pPr>
            <a:r>
              <a:rPr lang="en" sz="1700" b="1" u="sng" dirty="0">
                <a:solidFill>
                  <a:srgbClr val="FFFF00"/>
                </a:solidFill>
              </a:rPr>
              <a:t>Ezra 10:4</a:t>
            </a:r>
            <a:r>
              <a:rPr lang="en" sz="1700" b="1" dirty="0">
                <a:solidFill>
                  <a:srgbClr val="FFFF00"/>
                </a:solidFill>
              </a:rPr>
              <a:t> </a:t>
            </a:r>
            <a:r>
              <a:rPr lang="en" sz="1700" dirty="0">
                <a:solidFill>
                  <a:srgbClr val="FFFF00"/>
                </a:solidFill>
              </a:rPr>
              <a:t>(Ezra to the people) </a:t>
            </a:r>
            <a:r>
              <a:rPr lang="en" sz="1700" i="1" dirty="0">
                <a:solidFill>
                  <a:schemeClr val="dk1"/>
                </a:solidFill>
              </a:rPr>
              <a:t>“</a:t>
            </a:r>
            <a:r>
              <a:rPr lang="en" sz="1700" i="1" u="sng" dirty="0">
                <a:solidFill>
                  <a:schemeClr val="dk1"/>
                </a:solidFill>
              </a:rPr>
              <a:t>Arise! For this matter is your responsibility</a:t>
            </a:r>
            <a:r>
              <a:rPr lang="en" sz="1700" i="1" dirty="0">
                <a:solidFill>
                  <a:schemeClr val="dk1"/>
                </a:solidFill>
              </a:rPr>
              <a:t>, but we will be with you; </a:t>
            </a:r>
            <a:r>
              <a:rPr lang="en" sz="1700" i="1" u="sng" dirty="0">
                <a:solidFill>
                  <a:schemeClr val="dk1"/>
                </a:solidFill>
              </a:rPr>
              <a:t>be courageous and act</a:t>
            </a:r>
            <a:r>
              <a:rPr lang="en" sz="1700" i="1" dirty="0">
                <a:solidFill>
                  <a:schemeClr val="dk1"/>
                </a:solidFill>
              </a:rPr>
              <a:t>.”</a:t>
            </a:r>
            <a:endParaRPr sz="1700" i="1" dirty="0">
              <a:solidFill>
                <a:schemeClr val="dk1"/>
              </a:solidFill>
            </a:endParaRPr>
          </a:p>
          <a:p>
            <a:pPr marL="457200" lvl="0" indent="-336550" algn="l" rtl="0">
              <a:lnSpc>
                <a:spcPct val="80000"/>
              </a:lnSpc>
              <a:spcBef>
                <a:spcPts val="0"/>
              </a:spcBef>
              <a:spcAft>
                <a:spcPts val="0"/>
              </a:spcAft>
              <a:buClr>
                <a:srgbClr val="FFFF00"/>
              </a:buClr>
              <a:buSzPts val="1700"/>
              <a:buChar char="●"/>
            </a:pPr>
            <a:r>
              <a:rPr lang="en" sz="1700" b="1" u="sng" dirty="0">
                <a:solidFill>
                  <a:srgbClr val="FFFF00"/>
                </a:solidFill>
              </a:rPr>
              <a:t>Neh.2:18</a:t>
            </a:r>
            <a:r>
              <a:rPr lang="en" sz="1700" b="1" dirty="0">
                <a:solidFill>
                  <a:srgbClr val="FFFF00"/>
                </a:solidFill>
              </a:rPr>
              <a:t> </a:t>
            </a:r>
            <a:r>
              <a:rPr lang="en" sz="1700" dirty="0">
                <a:solidFill>
                  <a:srgbClr val="FFFF00"/>
                </a:solidFill>
              </a:rPr>
              <a:t>(Nehemiah to the people)</a:t>
            </a:r>
            <a:r>
              <a:rPr lang="en" sz="1700" i="1" dirty="0">
                <a:solidFill>
                  <a:schemeClr val="dk1"/>
                </a:solidFill>
              </a:rPr>
              <a:t> “I told them how the hand of my God had been favorable to me and also about the king’s words which he had spoken to me. Then they said, “</a:t>
            </a:r>
            <a:r>
              <a:rPr lang="en" sz="1700" i="1" u="sng" dirty="0">
                <a:solidFill>
                  <a:schemeClr val="dk1"/>
                </a:solidFill>
              </a:rPr>
              <a:t>Let us arise and build</a:t>
            </a:r>
            <a:r>
              <a:rPr lang="en" sz="1700" i="1" dirty="0">
                <a:solidFill>
                  <a:schemeClr val="dk1"/>
                </a:solidFill>
              </a:rPr>
              <a:t>.” So </a:t>
            </a:r>
            <a:r>
              <a:rPr lang="en" sz="1700" i="1" u="sng" dirty="0">
                <a:solidFill>
                  <a:schemeClr val="dk1"/>
                </a:solidFill>
              </a:rPr>
              <a:t>they put their hands to the good work</a:t>
            </a:r>
            <a:r>
              <a:rPr lang="en" sz="1700" i="1" dirty="0">
                <a:solidFill>
                  <a:schemeClr val="dk1"/>
                </a:solidFill>
              </a:rPr>
              <a:t>.”</a:t>
            </a:r>
            <a:endParaRPr sz="17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3362</Words>
  <Application>Microsoft Office PowerPoint</Application>
  <PresentationFormat>On-screen Show (16:9)</PresentationFormat>
  <Paragraphs>60</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Dark</vt:lpstr>
      <vt:lpstr>ARISE!</vt:lpstr>
      <vt:lpstr>A VITAL SUBJECT</vt:lpstr>
      <vt:lpstr>1 - ARISE! - JESUS’ MIRACLES</vt:lpstr>
      <vt:lpstr>2 - ARISE! - JESUS HIMSELF</vt:lpstr>
      <vt:lpstr>LEST WE FORGET …</vt:lpstr>
      <vt:lpstr>3 - ARISE! - FROM THE WATER</vt:lpstr>
      <vt:lpstr>4 - ARISE! - ON THE LAST DAY</vt:lpstr>
      <vt:lpstr>WHAT WILL HE SHOUT?</vt:lpstr>
      <vt:lpstr>5 - ARISE ABOVE CHALLENGES</vt:lpstr>
      <vt:lpstr>GOD’S PEOPLE “GET UP”! </vt:lpstr>
      <vt:lpstr>I MESSED UP!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3</cp:revision>
  <dcterms:modified xsi:type="dcterms:W3CDTF">2026-04-08T01:44:24Z</dcterms:modified>
</cp:coreProperties>
</file>