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cfae1b6870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cfae1b6870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cfae1b6870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fae1b6870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cfae1b6870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cfae1b6870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fae1b6870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fae1b6870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fae1b6870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fae1b6870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fae1b6870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fae1b6870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fae1b6870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fae1b6870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fae1b6870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fae1b6870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fae1b6870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fae1b6870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fae1b6870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fae1b6870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cfae1b6870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cfae1b687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98375" y="0"/>
            <a:ext cx="9338400" cy="144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500" b="1">
                <a:solidFill>
                  <a:srgbClr val="00FFFF"/>
                </a:solidFill>
              </a:rPr>
              <a:t>SUFFERING - PART TWO</a:t>
            </a:r>
            <a:endParaRPr sz="5500" b="1">
              <a:solidFill>
                <a:srgbClr val="00FFFF"/>
              </a:solidFill>
            </a:endParaRPr>
          </a:p>
          <a:p>
            <a:pPr marL="0" lvl="0" indent="0" algn="ctr" rtl="0">
              <a:spcBef>
                <a:spcPts val="0"/>
              </a:spcBef>
              <a:spcAft>
                <a:spcPts val="0"/>
              </a:spcAft>
              <a:buNone/>
            </a:pPr>
            <a:r>
              <a:rPr lang="en" sz="5500" b="1">
                <a:solidFill>
                  <a:srgbClr val="00FFFF"/>
                </a:solidFill>
              </a:rPr>
              <a:t>The Suffering God</a:t>
            </a:r>
            <a:endParaRPr sz="5500" b="1">
              <a:solidFill>
                <a:srgbClr val="00FFFF"/>
              </a:solidFill>
            </a:endParaRPr>
          </a:p>
        </p:txBody>
      </p:sp>
      <p:sp>
        <p:nvSpPr>
          <p:cNvPr id="55" name="Google Shape;55;p13"/>
          <p:cNvSpPr txBox="1">
            <a:spLocks noGrp="1"/>
          </p:cNvSpPr>
          <p:nvPr>
            <p:ph type="subTitle" idx="1"/>
          </p:nvPr>
        </p:nvSpPr>
        <p:spPr>
          <a:xfrm>
            <a:off x="0" y="1444800"/>
            <a:ext cx="9176700" cy="3698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500" b="1">
                <a:solidFill>
                  <a:srgbClr val="FFFF00"/>
                </a:solidFill>
              </a:rPr>
              <a:t>REVIEW OF PART ONE:</a:t>
            </a:r>
            <a:endParaRPr sz="2500" b="1">
              <a:solidFill>
                <a:srgbClr val="FFFF00"/>
              </a:solidFill>
            </a:endParaRPr>
          </a:p>
          <a:p>
            <a:pPr marL="457200" lvl="0" indent="-387350" algn="l" rtl="0">
              <a:spcBef>
                <a:spcPts val="0"/>
              </a:spcBef>
              <a:spcAft>
                <a:spcPts val="0"/>
              </a:spcAft>
              <a:buClr>
                <a:srgbClr val="FFFF00"/>
              </a:buClr>
              <a:buSzPts val="2500"/>
              <a:buAutoNum type="arabicParenR"/>
            </a:pPr>
            <a:r>
              <a:rPr lang="en" sz="2500" u="sng">
                <a:solidFill>
                  <a:srgbClr val="FFFF00"/>
                </a:solidFill>
              </a:rPr>
              <a:t>There was no suffering</a:t>
            </a:r>
            <a:r>
              <a:rPr lang="en" sz="2500">
                <a:solidFill>
                  <a:schemeClr val="dk1"/>
                </a:solidFill>
              </a:rPr>
              <a:t> before SIN entered God’s creation.</a:t>
            </a:r>
            <a:endParaRPr sz="2500">
              <a:solidFill>
                <a:schemeClr val="dk1"/>
              </a:solidFill>
            </a:endParaRPr>
          </a:p>
          <a:p>
            <a:pPr marL="457200" lvl="0" indent="-387350" algn="l" rtl="0">
              <a:spcBef>
                <a:spcPts val="0"/>
              </a:spcBef>
              <a:spcAft>
                <a:spcPts val="0"/>
              </a:spcAft>
              <a:buClr>
                <a:srgbClr val="FFFF00"/>
              </a:buClr>
              <a:buSzPts val="2500"/>
              <a:buAutoNum type="arabicParenR"/>
            </a:pPr>
            <a:r>
              <a:rPr lang="en" sz="2500" u="sng">
                <a:solidFill>
                  <a:srgbClr val="FFFF00"/>
                </a:solidFill>
              </a:rPr>
              <a:t>Causes of suffering</a:t>
            </a:r>
            <a:r>
              <a:rPr lang="en" sz="2500">
                <a:solidFill>
                  <a:schemeClr val="dk1"/>
                </a:solidFill>
              </a:rPr>
              <a:t> - Our sins; the sins of others; persecution; the seeming randomness of this life.</a:t>
            </a:r>
            <a:endParaRPr sz="2500">
              <a:solidFill>
                <a:schemeClr val="dk1"/>
              </a:solidFill>
            </a:endParaRPr>
          </a:p>
          <a:p>
            <a:pPr marL="457200" lvl="0" indent="-387350" algn="l" rtl="0">
              <a:spcBef>
                <a:spcPts val="0"/>
              </a:spcBef>
              <a:spcAft>
                <a:spcPts val="0"/>
              </a:spcAft>
              <a:buClr>
                <a:srgbClr val="FFFF00"/>
              </a:buClr>
              <a:buSzPts val="2500"/>
              <a:buAutoNum type="arabicParenR"/>
            </a:pPr>
            <a:r>
              <a:rPr lang="en" sz="2500" u="sng">
                <a:solidFill>
                  <a:srgbClr val="FFFF00"/>
                </a:solidFill>
              </a:rPr>
              <a:t>Benefits to suffering</a:t>
            </a:r>
            <a:r>
              <a:rPr lang="en" sz="2500">
                <a:solidFill>
                  <a:schemeClr val="dk1"/>
                </a:solidFill>
              </a:rPr>
              <a:t> - Building endurance; our example; confidence in God’s approval; glorifying God; contentment; hoping for an eternal place with no suffering.</a:t>
            </a:r>
            <a:endParaRPr sz="2500">
              <a:solidFill>
                <a:schemeClr val="dk1"/>
              </a:solidFill>
            </a:endParaRPr>
          </a:p>
          <a:p>
            <a:pPr marL="457200" lvl="0" indent="-387350" algn="l" rtl="0">
              <a:spcBef>
                <a:spcPts val="0"/>
              </a:spcBef>
              <a:spcAft>
                <a:spcPts val="0"/>
              </a:spcAft>
              <a:buClr>
                <a:srgbClr val="FFFF00"/>
              </a:buClr>
              <a:buSzPts val="2500"/>
              <a:buAutoNum type="arabicParenR"/>
            </a:pPr>
            <a:r>
              <a:rPr lang="en" sz="2500" u="sng">
                <a:solidFill>
                  <a:srgbClr val="FFFF00"/>
                </a:solidFill>
              </a:rPr>
              <a:t>How to endure suffering</a:t>
            </a:r>
            <a:r>
              <a:rPr lang="en" sz="2500">
                <a:solidFill>
                  <a:schemeClr val="dk1"/>
                </a:solidFill>
              </a:rPr>
              <a:t> - Read the bible; Pray to our Lord; Reach out to our fellow Christians.</a:t>
            </a:r>
            <a:endParaRPr sz="25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98375" y="0"/>
            <a:ext cx="9338400" cy="50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IN 1 PETER</a:t>
            </a:r>
            <a:endParaRPr sz="5000" b="1">
              <a:solidFill>
                <a:srgbClr val="00FFFF"/>
              </a:solidFill>
            </a:endParaRPr>
          </a:p>
        </p:txBody>
      </p:sp>
      <p:sp>
        <p:nvSpPr>
          <p:cNvPr id="109" name="Google Shape;109;p22"/>
          <p:cNvSpPr txBox="1">
            <a:spLocks noGrp="1"/>
          </p:cNvSpPr>
          <p:nvPr>
            <p:ph type="subTitle" idx="1"/>
          </p:nvPr>
        </p:nvSpPr>
        <p:spPr>
          <a:xfrm>
            <a:off x="-175675" y="465300"/>
            <a:ext cx="9450900" cy="4678500"/>
          </a:xfrm>
          <a:prstGeom prst="rect">
            <a:avLst/>
          </a:prstGeom>
        </p:spPr>
        <p:txBody>
          <a:bodyPr spcFirstLastPara="1" wrap="square" lIns="91425" tIns="91425" rIns="91425" bIns="91425" anchor="t" anchorCtr="0">
            <a:noAutofit/>
          </a:bodyPr>
          <a:lstStyle/>
          <a:p>
            <a:pPr marL="457200" lvl="0" indent="-365125" algn="l" rtl="0">
              <a:lnSpc>
                <a:spcPct val="90000"/>
              </a:lnSpc>
              <a:spcBef>
                <a:spcPts val="0"/>
              </a:spcBef>
              <a:spcAft>
                <a:spcPts val="0"/>
              </a:spcAft>
              <a:buClr>
                <a:srgbClr val="FFFF00"/>
              </a:buClr>
              <a:buSzPts val="2150"/>
              <a:buChar char="●"/>
            </a:pPr>
            <a:r>
              <a:rPr lang="en" sz="2150" u="sng">
                <a:solidFill>
                  <a:srgbClr val="FFFF00"/>
                </a:solidFill>
              </a:rPr>
              <a:t>1 Pet.2:21-24</a:t>
            </a:r>
            <a:r>
              <a:rPr lang="en" sz="2150">
                <a:solidFill>
                  <a:srgbClr val="FFFF00"/>
                </a:solidFill>
              </a:rPr>
              <a:t> </a:t>
            </a:r>
            <a:r>
              <a:rPr lang="en" sz="2150" i="1">
                <a:solidFill>
                  <a:srgbClr val="FFFF00"/>
                </a:solidFill>
              </a:rPr>
              <a:t>“</a:t>
            </a:r>
            <a:r>
              <a:rPr lang="en" sz="2150" i="1">
                <a:solidFill>
                  <a:schemeClr val="dk1"/>
                </a:solidFill>
              </a:rPr>
              <a:t>For to this you were called, because </a:t>
            </a:r>
            <a:r>
              <a:rPr lang="en" sz="2150" i="1" u="sng">
                <a:solidFill>
                  <a:schemeClr val="dk1"/>
                </a:solidFill>
              </a:rPr>
              <a:t>Christ also suffered for us, leaving us an example, that you should follow His steps</a:t>
            </a:r>
            <a:r>
              <a:rPr lang="en" sz="2150" i="1">
                <a:solidFill>
                  <a:schemeClr val="dk1"/>
                </a:solidFill>
              </a:rPr>
              <a:t>: 22 “Who committed no sin, nor was deceit found in His mouth”; 23 who, when He was reviled, did not revile in return; </a:t>
            </a:r>
            <a:r>
              <a:rPr lang="en" sz="2150" i="1" u="sng">
                <a:solidFill>
                  <a:schemeClr val="dk1"/>
                </a:solidFill>
              </a:rPr>
              <a:t>when He suffered, He did not threaten</a:t>
            </a:r>
            <a:r>
              <a:rPr lang="en" sz="2150" i="1">
                <a:solidFill>
                  <a:schemeClr val="dk1"/>
                </a:solidFill>
              </a:rPr>
              <a:t>, but committed Himself to Him who judges righteously; 24 who Himself bore our sins in His own body on the tree, that we, having died to sins, might live for righteousness -by whose stripes you were healed.”</a:t>
            </a:r>
            <a:endParaRPr sz="2150" i="1">
              <a:solidFill>
                <a:schemeClr val="dk1"/>
              </a:solidFill>
            </a:endParaRPr>
          </a:p>
          <a:p>
            <a:pPr marL="457200" lvl="0" indent="-365125" algn="l" rtl="0">
              <a:lnSpc>
                <a:spcPct val="90000"/>
              </a:lnSpc>
              <a:spcBef>
                <a:spcPts val="0"/>
              </a:spcBef>
              <a:spcAft>
                <a:spcPts val="0"/>
              </a:spcAft>
              <a:buClr>
                <a:srgbClr val="FFFF00"/>
              </a:buClr>
              <a:buSzPts val="2150"/>
              <a:buChar char="●"/>
            </a:pPr>
            <a:r>
              <a:rPr lang="en" sz="2150" u="sng">
                <a:solidFill>
                  <a:srgbClr val="FFFF00"/>
                </a:solidFill>
              </a:rPr>
              <a:t>1 Pet.4:1-2</a:t>
            </a:r>
            <a:r>
              <a:rPr lang="en" sz="2150" i="1">
                <a:solidFill>
                  <a:srgbClr val="FFFF00"/>
                </a:solidFill>
              </a:rPr>
              <a:t> </a:t>
            </a:r>
            <a:r>
              <a:rPr lang="en" sz="2150" i="1">
                <a:solidFill>
                  <a:schemeClr val="dk1"/>
                </a:solidFill>
              </a:rPr>
              <a:t>“Therefore, </a:t>
            </a:r>
            <a:r>
              <a:rPr lang="en" sz="2150" i="1" u="sng">
                <a:solidFill>
                  <a:schemeClr val="dk1"/>
                </a:solidFill>
              </a:rPr>
              <a:t>since Christ suffered for us in the flesh, arm yourselves also with the same mind</a:t>
            </a:r>
            <a:r>
              <a:rPr lang="en" sz="2150" i="1">
                <a:solidFill>
                  <a:schemeClr val="dk1"/>
                </a:solidFill>
              </a:rPr>
              <a:t>, for he who has suffered in the flesh has ceased from sin, 2 that he no longer should live the rest of his time in the flesh for the lusts of men, but for the will of God.”</a:t>
            </a:r>
            <a:endParaRPr sz="2150" i="1">
              <a:solidFill>
                <a:schemeClr val="dk1"/>
              </a:solidFill>
            </a:endParaRPr>
          </a:p>
          <a:p>
            <a:pPr marL="457200" lvl="0" indent="-365125" algn="l" rtl="0">
              <a:lnSpc>
                <a:spcPct val="90000"/>
              </a:lnSpc>
              <a:spcBef>
                <a:spcPts val="0"/>
              </a:spcBef>
              <a:spcAft>
                <a:spcPts val="0"/>
              </a:spcAft>
              <a:buClr>
                <a:srgbClr val="FFFF00"/>
              </a:buClr>
              <a:buSzPts val="2150"/>
              <a:buChar char="●"/>
            </a:pPr>
            <a:r>
              <a:rPr lang="en" sz="2150" u="sng">
                <a:solidFill>
                  <a:srgbClr val="FFFF00"/>
                </a:solidFill>
              </a:rPr>
              <a:t>1 Pet.4:12-13</a:t>
            </a:r>
            <a:r>
              <a:rPr lang="en" sz="2150" i="1">
                <a:solidFill>
                  <a:srgbClr val="FFFF00"/>
                </a:solidFill>
              </a:rPr>
              <a:t> </a:t>
            </a:r>
            <a:r>
              <a:rPr lang="en" sz="2150" i="1">
                <a:solidFill>
                  <a:schemeClr val="dk1"/>
                </a:solidFill>
              </a:rPr>
              <a:t>“Beloved, </a:t>
            </a:r>
            <a:r>
              <a:rPr lang="en" sz="2150" i="1" u="sng">
                <a:solidFill>
                  <a:schemeClr val="dk1"/>
                </a:solidFill>
              </a:rPr>
              <a:t>do not think it strange concerning the fiery trial which is to try you</a:t>
            </a:r>
            <a:r>
              <a:rPr lang="en" sz="2150" i="1">
                <a:solidFill>
                  <a:schemeClr val="dk1"/>
                </a:solidFill>
              </a:rPr>
              <a:t>, as though some strange thing happened to you; 13 </a:t>
            </a:r>
            <a:r>
              <a:rPr lang="en" sz="2150" i="1" u="sng">
                <a:solidFill>
                  <a:schemeClr val="dk1"/>
                </a:solidFill>
              </a:rPr>
              <a:t>but rejoice to the extent that you partake of Christ’s sufferings</a:t>
            </a:r>
            <a:r>
              <a:rPr lang="en" sz="2150" i="1">
                <a:solidFill>
                  <a:schemeClr val="dk1"/>
                </a:solidFill>
              </a:rPr>
              <a:t>, that when His glory is revealed, you may also be glad with exceeding joy.”</a:t>
            </a:r>
            <a:endParaRPr sz="215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98375" y="0"/>
            <a:ext cx="9338400" cy="48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Remember - God KNOWS!</a:t>
            </a:r>
            <a:endParaRPr sz="5000" b="1">
              <a:solidFill>
                <a:srgbClr val="00FFFF"/>
              </a:solidFill>
            </a:endParaRPr>
          </a:p>
        </p:txBody>
      </p:sp>
      <p:sp>
        <p:nvSpPr>
          <p:cNvPr id="115" name="Google Shape;115;p23"/>
          <p:cNvSpPr txBox="1">
            <a:spLocks noGrp="1"/>
          </p:cNvSpPr>
          <p:nvPr>
            <p:ph type="subTitle" idx="1"/>
          </p:nvPr>
        </p:nvSpPr>
        <p:spPr>
          <a:xfrm>
            <a:off x="-175675" y="445231"/>
            <a:ext cx="9415800" cy="4698344"/>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Homelessness and hunger? Our Immanuel, “God with us”, experienced that!</a:t>
            </a:r>
            <a:endParaRPr sz="185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850" dirty="0">
                <a:solidFill>
                  <a:schemeClr val="dk1"/>
                </a:solidFill>
              </a:rPr>
              <a:t>Physical pain and exhaustion?  After a sleepless night, our King was beaten, He was whipped until the flesh was ripped from His back, He had jagged thorns pressed into His skull, He was made to carry the massive cross beam up a mountain (but He could not), He had massive nails driven through His hands and His feet, and He was left in the hot sun to slowly suffocate.</a:t>
            </a:r>
            <a:endParaRPr sz="185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850" dirty="0">
                <a:solidFill>
                  <a:srgbClr val="00FFFF"/>
                </a:solidFill>
              </a:rPr>
              <a:t>Shame/embarrassment?  He was spat upon, He was rejected, He was mocked, He was publicly stripped nearly (or even completely) naked, and died a “criminal”.</a:t>
            </a:r>
            <a:endParaRPr sz="185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Children problems?  God suffered for thousands of years, and still does, while His own people, selected by Him to be holy, corrupted themselves instead.</a:t>
            </a:r>
            <a:endParaRPr sz="185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850" dirty="0">
                <a:solidFill>
                  <a:schemeClr val="dk1"/>
                </a:solidFill>
              </a:rPr>
              <a:t>Sibling problems?  Jesus’ own brothers did not believe in Him.</a:t>
            </a:r>
            <a:endParaRPr sz="185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850" dirty="0">
                <a:solidFill>
                  <a:srgbClr val="00FFFF"/>
                </a:solidFill>
              </a:rPr>
              <a:t>Marital problems?  God was married to ancient Israel, and they committed adultery against Him and went after other gods.  Jesus’ bride, this church we are a part of, has splintered and is not ONE with Him, nor our brethren, as He desires.</a:t>
            </a:r>
            <a:endParaRPr sz="185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The death of a child?  Our heavenly Father watched from heaven while His sinful creation MURDERED His perfect Son, Who came here to save them!</a:t>
            </a:r>
            <a:endParaRPr sz="185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850" dirty="0">
                <a:solidFill>
                  <a:schemeClr val="dk1"/>
                </a:solidFill>
              </a:rPr>
              <a:t>Tempted?  Jesus faced ALL the types of temptations we faced, but never gave in.</a:t>
            </a:r>
            <a:endParaRPr sz="185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850" dirty="0">
                <a:solidFill>
                  <a:srgbClr val="00FFFF"/>
                </a:solidFill>
              </a:rPr>
              <a:t>Anyone today who says “God doesn’t know what it's like.” is ignorant, or a fool.</a:t>
            </a:r>
            <a:endParaRPr sz="185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98375" y="0"/>
            <a:ext cx="9338400" cy="48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Christians CAN endure!</a:t>
            </a:r>
            <a:endParaRPr sz="5000" b="1">
              <a:solidFill>
                <a:srgbClr val="00FFFF"/>
              </a:solidFill>
            </a:endParaRPr>
          </a:p>
        </p:txBody>
      </p:sp>
      <p:sp>
        <p:nvSpPr>
          <p:cNvPr id="121" name="Google Shape;121;p24"/>
          <p:cNvSpPr txBox="1">
            <a:spLocks noGrp="1"/>
          </p:cNvSpPr>
          <p:nvPr>
            <p:ph type="subTitle" idx="1"/>
          </p:nvPr>
        </p:nvSpPr>
        <p:spPr>
          <a:xfrm>
            <a:off x="-175675" y="392569"/>
            <a:ext cx="9415800" cy="4751005"/>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Ps.30:5</a:t>
            </a:r>
            <a:r>
              <a:rPr lang="en" sz="2000" dirty="0">
                <a:solidFill>
                  <a:schemeClr val="dk1"/>
                </a:solidFill>
              </a:rPr>
              <a:t> </a:t>
            </a:r>
            <a:r>
              <a:rPr lang="en" sz="2000" i="1" dirty="0">
                <a:solidFill>
                  <a:schemeClr val="dk1"/>
                </a:solidFill>
              </a:rPr>
              <a:t>“For His anger is but for a moment, His favor is for life; </a:t>
            </a:r>
            <a:r>
              <a:rPr lang="en" sz="2000" i="1" u="sng" dirty="0">
                <a:solidFill>
                  <a:schemeClr val="dk1"/>
                </a:solidFill>
              </a:rPr>
              <a:t>Weeping may endure for a night, but joy comes in the morning</a:t>
            </a:r>
            <a:r>
              <a:rPr lang="en" sz="2000" i="1" dirty="0">
                <a:solidFill>
                  <a:schemeClr val="dk1"/>
                </a:solidFill>
              </a:rPr>
              <a:t>.”</a:t>
            </a:r>
            <a:r>
              <a:rPr lang="en" sz="2000" dirty="0">
                <a:solidFill>
                  <a:schemeClr val="dk1"/>
                </a:solidFill>
              </a:rPr>
              <a:t>  </a:t>
            </a:r>
            <a:r>
              <a:rPr lang="en" sz="2000" dirty="0">
                <a:solidFill>
                  <a:srgbClr val="00FFFF"/>
                </a:solidFill>
              </a:rPr>
              <a:t>It will NOT last forever.</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dirty="0">
                <a:solidFill>
                  <a:srgbClr val="FFFF00"/>
                </a:solidFill>
              </a:rPr>
              <a:t>2 Cor.6:9-10</a:t>
            </a:r>
            <a:r>
              <a:rPr lang="en" sz="2000" dirty="0">
                <a:solidFill>
                  <a:schemeClr val="dk1"/>
                </a:solidFill>
              </a:rPr>
              <a:t> </a:t>
            </a:r>
            <a:r>
              <a:rPr lang="en" sz="2000" i="1" dirty="0">
                <a:solidFill>
                  <a:schemeClr val="dk1"/>
                </a:solidFill>
              </a:rPr>
              <a:t>“as unknown, and yet well known</a:t>
            </a:r>
            <a:r>
              <a:rPr lang="en" sz="2000" dirty="0">
                <a:solidFill>
                  <a:schemeClr val="dk1"/>
                </a:solidFill>
              </a:rPr>
              <a:t> </a:t>
            </a:r>
            <a:r>
              <a:rPr lang="en" sz="2000" dirty="0">
                <a:solidFill>
                  <a:srgbClr val="FFFF00"/>
                </a:solidFill>
              </a:rPr>
              <a:t>(by God)</a:t>
            </a:r>
            <a:r>
              <a:rPr lang="en" sz="2000" i="1" dirty="0">
                <a:solidFill>
                  <a:schemeClr val="dk1"/>
                </a:solidFill>
              </a:rPr>
              <a:t>; as dying, and behold we live</a:t>
            </a:r>
            <a:r>
              <a:rPr lang="en" sz="2000" dirty="0">
                <a:solidFill>
                  <a:schemeClr val="dk1"/>
                </a:solidFill>
              </a:rPr>
              <a:t> </a:t>
            </a:r>
            <a:r>
              <a:rPr lang="en" sz="2000" dirty="0">
                <a:solidFill>
                  <a:srgbClr val="FFFF00"/>
                </a:solidFill>
              </a:rPr>
              <a:t>(eternally)</a:t>
            </a:r>
            <a:r>
              <a:rPr lang="en" sz="2000" i="1" dirty="0">
                <a:solidFill>
                  <a:schemeClr val="dk1"/>
                </a:solidFill>
              </a:rPr>
              <a:t>; as chastened, and yet not killed</a:t>
            </a:r>
            <a:r>
              <a:rPr lang="en" sz="2000" dirty="0">
                <a:solidFill>
                  <a:schemeClr val="dk1"/>
                </a:solidFill>
              </a:rPr>
              <a:t> </a:t>
            </a:r>
            <a:r>
              <a:rPr lang="en" sz="2000" dirty="0">
                <a:solidFill>
                  <a:srgbClr val="FFFF00"/>
                </a:solidFill>
              </a:rPr>
              <a:t>(forgiven of our sins)</a:t>
            </a:r>
            <a:r>
              <a:rPr lang="en" sz="2000" i="1" dirty="0">
                <a:solidFill>
                  <a:schemeClr val="dk1"/>
                </a:solidFill>
              </a:rPr>
              <a:t>; 10 as sorrowful, yet always rejoicing</a:t>
            </a:r>
            <a:r>
              <a:rPr lang="en" sz="2000" dirty="0">
                <a:solidFill>
                  <a:schemeClr val="dk1"/>
                </a:solidFill>
              </a:rPr>
              <a:t> </a:t>
            </a:r>
            <a:r>
              <a:rPr lang="en" sz="2000" dirty="0">
                <a:solidFill>
                  <a:srgbClr val="FFFF00"/>
                </a:solidFill>
              </a:rPr>
              <a:t>(in hope)</a:t>
            </a:r>
            <a:r>
              <a:rPr lang="en" sz="2000" i="1" dirty="0">
                <a:solidFill>
                  <a:schemeClr val="dk1"/>
                </a:solidFill>
              </a:rPr>
              <a:t>; as poor, yet making many rich</a:t>
            </a:r>
            <a:r>
              <a:rPr lang="en" sz="2000" dirty="0">
                <a:solidFill>
                  <a:schemeClr val="dk1"/>
                </a:solidFill>
              </a:rPr>
              <a:t> </a:t>
            </a:r>
            <a:r>
              <a:rPr lang="en" sz="2000" dirty="0">
                <a:solidFill>
                  <a:srgbClr val="FFFF00"/>
                </a:solidFill>
              </a:rPr>
              <a:t>(in sharing the gospel with them)</a:t>
            </a:r>
            <a:r>
              <a:rPr lang="en" sz="2000" i="1" dirty="0">
                <a:solidFill>
                  <a:schemeClr val="dk1"/>
                </a:solidFill>
              </a:rPr>
              <a:t>; as having nothing, and yet possessing all things</a:t>
            </a:r>
            <a:r>
              <a:rPr lang="en" sz="2000" dirty="0">
                <a:solidFill>
                  <a:schemeClr val="dk1"/>
                </a:solidFill>
              </a:rPr>
              <a:t> </a:t>
            </a:r>
            <a:r>
              <a:rPr lang="en" sz="2000" dirty="0">
                <a:solidFill>
                  <a:srgbClr val="FFFF00"/>
                </a:solidFill>
              </a:rPr>
              <a:t>(as resurrected children of the King)</a:t>
            </a:r>
            <a:r>
              <a:rPr lang="en" sz="2000" i="1" dirty="0">
                <a:solidFill>
                  <a:schemeClr val="dk1"/>
                </a:solidFill>
              </a:rPr>
              <a:t>.”</a:t>
            </a:r>
            <a:endParaRPr sz="2000" i="1"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Brethren, even when we are suffering and we pray to God, the Holy Spirit Himself is longsuffering on our behalf!</a:t>
            </a:r>
            <a:r>
              <a:rPr lang="en" sz="2000" dirty="0">
                <a:solidFill>
                  <a:schemeClr val="dk1"/>
                </a:solidFill>
              </a:rPr>
              <a:t>  </a:t>
            </a:r>
            <a:r>
              <a:rPr lang="en" sz="2000" u="sng" dirty="0">
                <a:solidFill>
                  <a:srgbClr val="FFFF00"/>
                </a:solidFill>
              </a:rPr>
              <a:t>Rom.8:26</a:t>
            </a:r>
            <a:r>
              <a:rPr lang="en" sz="2000" dirty="0">
                <a:solidFill>
                  <a:schemeClr val="dk1"/>
                </a:solidFill>
              </a:rPr>
              <a:t> </a:t>
            </a:r>
            <a:r>
              <a:rPr lang="en" sz="2000" i="1" dirty="0">
                <a:solidFill>
                  <a:schemeClr val="dk1"/>
                </a:solidFill>
              </a:rPr>
              <a:t>“Likewise the Spirit also helps in our weaknesses. For we do not know what we should pray for as we ought, but the Spirit Himself makes intercession for us </a:t>
            </a:r>
            <a:r>
              <a:rPr lang="en" sz="2000" i="1" u="sng" dirty="0">
                <a:solidFill>
                  <a:schemeClr val="dk1"/>
                </a:solidFill>
              </a:rPr>
              <a:t>with groanings</a:t>
            </a:r>
            <a:r>
              <a:rPr lang="en" sz="2000" i="1" dirty="0">
                <a:solidFill>
                  <a:schemeClr val="dk1"/>
                </a:solidFill>
              </a:rPr>
              <a:t> which cannot be uttered.”  </a:t>
            </a:r>
            <a:endParaRPr sz="2000" dirty="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For a non-believer, they too have a life full of suffering (then an eternity of it). But in their worldview, they suffer alone in a vast universe that is INCAPABLE of caring one tiny bit.  Random “Chaos” doesn’t care what happens to you!</a:t>
            </a:r>
            <a:endParaRPr sz="2000" dirty="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For the Christian, we have a Savior who left heaven, became flesh, and DIED so that we could overcome all this suffering.  Which option do YOU prefer?</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98375" y="0"/>
            <a:ext cx="9338400" cy="510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YOU ARE NOT THE FIRST</a:t>
            </a:r>
            <a:endParaRPr sz="5000" b="1">
              <a:solidFill>
                <a:srgbClr val="00FFFF"/>
              </a:solidFill>
            </a:endParaRPr>
          </a:p>
        </p:txBody>
      </p:sp>
      <p:sp>
        <p:nvSpPr>
          <p:cNvPr id="61" name="Google Shape;61;p14"/>
          <p:cNvSpPr txBox="1">
            <a:spLocks noGrp="1"/>
          </p:cNvSpPr>
          <p:nvPr>
            <p:ph type="subTitle" idx="1"/>
          </p:nvPr>
        </p:nvSpPr>
        <p:spPr>
          <a:xfrm>
            <a:off x="-161675" y="387875"/>
            <a:ext cx="9401700" cy="4755900"/>
          </a:xfrm>
          <a:prstGeom prst="rect">
            <a:avLst/>
          </a:prstGeom>
        </p:spPr>
        <p:txBody>
          <a:bodyPr spcFirstLastPara="1" wrap="square" lIns="91425" tIns="91425" rIns="91425" bIns="91425" anchor="t" anchorCtr="0">
            <a:noAutofit/>
          </a:bodyPr>
          <a:lstStyle/>
          <a:p>
            <a:pPr marL="457200" lvl="0" indent="-371475" algn="l" rtl="0">
              <a:lnSpc>
                <a:spcPct val="90000"/>
              </a:lnSpc>
              <a:spcBef>
                <a:spcPts val="0"/>
              </a:spcBef>
              <a:spcAft>
                <a:spcPts val="0"/>
              </a:spcAft>
              <a:buClr>
                <a:srgbClr val="FFFF00"/>
              </a:buClr>
              <a:buSzPts val="2250"/>
              <a:buChar char="●"/>
            </a:pPr>
            <a:r>
              <a:rPr lang="en" sz="2250">
                <a:solidFill>
                  <a:srgbClr val="FFFF00"/>
                </a:solidFill>
              </a:rPr>
              <a:t>Before we examine what our Creator has suffered for us, I want to expand on this point from Part One, where we said to read the bible.</a:t>
            </a:r>
            <a:endParaRPr sz="2250">
              <a:solidFill>
                <a:srgbClr val="FFFF00"/>
              </a:solidFill>
            </a:endParaRPr>
          </a:p>
          <a:p>
            <a:pPr marL="457200" lvl="0" indent="-371475" algn="l" rtl="0">
              <a:lnSpc>
                <a:spcPct val="90000"/>
              </a:lnSpc>
              <a:spcBef>
                <a:spcPts val="0"/>
              </a:spcBef>
              <a:spcAft>
                <a:spcPts val="0"/>
              </a:spcAft>
              <a:buClr>
                <a:srgbClr val="FFFF00"/>
              </a:buClr>
              <a:buSzPts val="2250"/>
              <a:buChar char="●"/>
            </a:pPr>
            <a:r>
              <a:rPr lang="en" sz="2250" u="sng">
                <a:solidFill>
                  <a:srgbClr val="FFFF00"/>
                </a:solidFill>
              </a:rPr>
              <a:t>Js.5:10</a:t>
            </a:r>
            <a:r>
              <a:rPr lang="en" sz="2250">
                <a:solidFill>
                  <a:srgbClr val="00FFFF"/>
                </a:solidFill>
              </a:rPr>
              <a:t> (NKJV)</a:t>
            </a:r>
            <a:r>
              <a:rPr lang="en" sz="2250">
                <a:solidFill>
                  <a:schemeClr val="dk1"/>
                </a:solidFill>
              </a:rPr>
              <a:t> </a:t>
            </a:r>
            <a:r>
              <a:rPr lang="en" sz="2250" i="1">
                <a:solidFill>
                  <a:schemeClr val="dk1"/>
                </a:solidFill>
              </a:rPr>
              <a:t>“My brethren, </a:t>
            </a:r>
            <a:r>
              <a:rPr lang="en" sz="2250" i="1" u="sng">
                <a:solidFill>
                  <a:schemeClr val="dk1"/>
                </a:solidFill>
              </a:rPr>
              <a:t>take the prophets</a:t>
            </a:r>
            <a:r>
              <a:rPr lang="en" sz="2250" i="1">
                <a:solidFill>
                  <a:schemeClr val="dk1"/>
                </a:solidFill>
              </a:rPr>
              <a:t>, who spoke in the name of the Lord, </a:t>
            </a:r>
            <a:r>
              <a:rPr lang="en" sz="2250" i="1" u="sng">
                <a:solidFill>
                  <a:schemeClr val="dk1"/>
                </a:solidFill>
              </a:rPr>
              <a:t>as an example of suffering and patience</a:t>
            </a:r>
            <a:r>
              <a:rPr lang="en" sz="2250" i="1">
                <a:solidFill>
                  <a:schemeClr val="dk1"/>
                </a:solidFill>
              </a:rPr>
              <a:t>.”</a:t>
            </a:r>
            <a:r>
              <a:rPr lang="en" sz="2250">
                <a:solidFill>
                  <a:schemeClr val="dk1"/>
                </a:solidFill>
              </a:rPr>
              <a:t>  </a:t>
            </a:r>
            <a:r>
              <a:rPr lang="en" sz="2250" u="sng">
                <a:solidFill>
                  <a:srgbClr val="FFFF00"/>
                </a:solidFill>
              </a:rPr>
              <a:t>Rom.15:4</a:t>
            </a:r>
            <a:r>
              <a:rPr lang="en" sz="2250">
                <a:solidFill>
                  <a:schemeClr val="dk1"/>
                </a:solidFill>
              </a:rPr>
              <a:t> </a:t>
            </a:r>
            <a:r>
              <a:rPr lang="en" sz="2250" i="1">
                <a:solidFill>
                  <a:schemeClr val="dk1"/>
                </a:solidFill>
              </a:rPr>
              <a:t>“For whatever things were written before were written for our learning, that we </a:t>
            </a:r>
            <a:r>
              <a:rPr lang="en" sz="2250" i="1" u="sng">
                <a:solidFill>
                  <a:schemeClr val="dk1"/>
                </a:solidFill>
              </a:rPr>
              <a:t>through the patience and comfort of the Scriptures might have hope</a:t>
            </a:r>
            <a:r>
              <a:rPr lang="en" sz="2250" i="1">
                <a:solidFill>
                  <a:schemeClr val="dk1"/>
                </a:solidFill>
              </a:rPr>
              <a:t>.”  </a:t>
            </a:r>
            <a:r>
              <a:rPr lang="en" sz="2250">
                <a:solidFill>
                  <a:srgbClr val="FFFF00"/>
                </a:solidFill>
              </a:rPr>
              <a:t>(</a:t>
            </a:r>
            <a:r>
              <a:rPr lang="en" sz="2250" u="sng">
                <a:solidFill>
                  <a:srgbClr val="FFFF00"/>
                </a:solidFill>
              </a:rPr>
              <a:t>1 Pet.5:8-10</a:t>
            </a:r>
            <a:r>
              <a:rPr lang="en" sz="2250">
                <a:solidFill>
                  <a:srgbClr val="FFFF00"/>
                </a:solidFill>
              </a:rPr>
              <a:t> also) They give us hope!</a:t>
            </a:r>
            <a:endParaRPr sz="2250">
              <a:solidFill>
                <a:srgbClr val="FFFF00"/>
              </a:solidFill>
            </a:endParaRPr>
          </a:p>
          <a:p>
            <a:pPr marL="457200" lvl="0" indent="-371475" algn="l" rtl="0">
              <a:lnSpc>
                <a:spcPct val="90000"/>
              </a:lnSpc>
              <a:spcBef>
                <a:spcPts val="0"/>
              </a:spcBef>
              <a:spcAft>
                <a:spcPts val="0"/>
              </a:spcAft>
              <a:buClr>
                <a:srgbClr val="00FFFF"/>
              </a:buClr>
              <a:buSzPts val="2250"/>
              <a:buChar char="●"/>
            </a:pPr>
            <a:r>
              <a:rPr lang="en" sz="2250">
                <a:solidFill>
                  <a:srgbClr val="00FFFF"/>
                </a:solidFill>
              </a:rPr>
              <a:t>People who do not know what is in the bible, which sadly includes many Christians, assume that the entire bible is just one giant list of rules.  Oh how wrong they are!  The bible is full of REAL flesh and blood people, actual historical figures, who truly endured so much of the VERY SAME things that we suffer from today.  Some handled it well - others handled it poorly.  We should learn from BOTH types of examples.  </a:t>
            </a:r>
            <a:endParaRPr sz="2250">
              <a:solidFill>
                <a:srgbClr val="00FFFF"/>
              </a:solidFill>
            </a:endParaRPr>
          </a:p>
          <a:p>
            <a:pPr marL="457200" lvl="0" indent="-371475" algn="l" rtl="0">
              <a:lnSpc>
                <a:spcPct val="90000"/>
              </a:lnSpc>
              <a:spcBef>
                <a:spcPts val="0"/>
              </a:spcBef>
              <a:spcAft>
                <a:spcPts val="0"/>
              </a:spcAft>
              <a:buClr>
                <a:srgbClr val="FFFF00"/>
              </a:buClr>
              <a:buSzPts val="2250"/>
              <a:buChar char="●"/>
            </a:pPr>
            <a:r>
              <a:rPr lang="en" sz="2250">
                <a:solidFill>
                  <a:srgbClr val="FFFF00"/>
                </a:solidFill>
              </a:rPr>
              <a:t>In other words, our situation is not as new nor as unique as we think.</a:t>
            </a:r>
            <a:endParaRPr sz="225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98375" y="0"/>
            <a:ext cx="9338400" cy="49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LET ME SHOW YOU</a:t>
            </a:r>
            <a:endParaRPr sz="5000" b="1">
              <a:solidFill>
                <a:srgbClr val="00FFFF"/>
              </a:solidFill>
            </a:endParaRPr>
          </a:p>
        </p:txBody>
      </p:sp>
      <p:sp>
        <p:nvSpPr>
          <p:cNvPr id="67" name="Google Shape;67;p15"/>
          <p:cNvSpPr txBox="1">
            <a:spLocks noGrp="1"/>
          </p:cNvSpPr>
          <p:nvPr>
            <p:ph type="subTitle" idx="1"/>
          </p:nvPr>
        </p:nvSpPr>
        <p:spPr>
          <a:xfrm>
            <a:off x="-189725" y="379450"/>
            <a:ext cx="9429900" cy="4764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We put some of these bible characters on such a pedestal, as if they never questioned God, nor had moments where their own faith wavered.</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But who said </a:t>
            </a:r>
            <a:r>
              <a:rPr lang="en" sz="2000" i="1">
                <a:solidFill>
                  <a:schemeClr val="dk1"/>
                </a:solidFill>
              </a:rPr>
              <a:t>“</a:t>
            </a:r>
            <a:r>
              <a:rPr lang="en" sz="2000" i="1" u="sng">
                <a:solidFill>
                  <a:schemeClr val="dk1"/>
                </a:solidFill>
              </a:rPr>
              <a:t>I cry out to You, but You do not answer me</a:t>
            </a:r>
            <a:r>
              <a:rPr lang="en" sz="2000" i="1">
                <a:solidFill>
                  <a:schemeClr val="dk1"/>
                </a:solidFill>
              </a:rPr>
              <a:t>; I stand up, and You regard me. </a:t>
            </a:r>
            <a:r>
              <a:rPr lang="en" sz="2000" i="1" u="sng">
                <a:solidFill>
                  <a:schemeClr val="dk1"/>
                </a:solidFill>
              </a:rPr>
              <a:t>But You have become cruel to me; with the strength of Your hand You oppose me</a:t>
            </a:r>
            <a:r>
              <a:rPr lang="en" sz="2000" i="1">
                <a:solidFill>
                  <a:schemeClr val="dk1"/>
                </a:solidFill>
              </a:rPr>
              <a:t>. You lift me up to the wind and cause me to ride on it; You spoil my success. For I know that You will bring me to death, and to the house appointed for all living.” </a:t>
            </a:r>
            <a:r>
              <a:rPr lang="en" sz="2000">
                <a:solidFill>
                  <a:srgbClr val="FFFF00"/>
                </a:solidFill>
              </a:rPr>
              <a:t>?</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Or who said </a:t>
            </a:r>
            <a:r>
              <a:rPr lang="en" sz="2000" i="1">
                <a:solidFill>
                  <a:schemeClr val="dk1"/>
                </a:solidFill>
              </a:rPr>
              <a:t>“How long, O Lord? </a:t>
            </a:r>
            <a:r>
              <a:rPr lang="en" sz="2000" i="1" u="sng">
                <a:solidFill>
                  <a:schemeClr val="dk1"/>
                </a:solidFill>
              </a:rPr>
              <a:t>Will You forget me forever? How long will You hide Your face from me</a:t>
            </a:r>
            <a:r>
              <a:rPr lang="en" sz="2000" i="1">
                <a:solidFill>
                  <a:schemeClr val="dk1"/>
                </a:solidFill>
              </a:rPr>
              <a:t>?  How long shall I take counsel in my soul, having sorrow in my heart daily? How long will my enemy be exalted over me?” </a:t>
            </a:r>
            <a:r>
              <a:rPr lang="en" sz="2000">
                <a:solidFill>
                  <a:srgbClr val="FFFF00"/>
                </a:solidFill>
              </a:rPr>
              <a:t>?</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Or who said </a:t>
            </a:r>
            <a:r>
              <a:rPr lang="en" sz="2000" i="1">
                <a:solidFill>
                  <a:schemeClr val="dk1"/>
                </a:solidFill>
              </a:rPr>
              <a:t>“Why is my pain perpetual and my wound incurable, which refuses to be healed? </a:t>
            </a:r>
            <a:r>
              <a:rPr lang="en" sz="2000" i="1" u="sng">
                <a:solidFill>
                  <a:schemeClr val="dk1"/>
                </a:solidFill>
              </a:rPr>
              <a:t>Will You</a:t>
            </a:r>
            <a:r>
              <a:rPr lang="en" sz="2000" i="1">
                <a:solidFill>
                  <a:schemeClr val="dk1"/>
                </a:solidFill>
              </a:rPr>
              <a:t> </a:t>
            </a:r>
            <a:r>
              <a:rPr lang="en" sz="2000">
                <a:solidFill>
                  <a:srgbClr val="FFFF00"/>
                </a:solidFill>
              </a:rPr>
              <a:t>(God)</a:t>
            </a:r>
            <a:r>
              <a:rPr lang="en" sz="2000" i="1">
                <a:solidFill>
                  <a:schemeClr val="dk1"/>
                </a:solidFill>
              </a:rPr>
              <a:t> </a:t>
            </a:r>
            <a:r>
              <a:rPr lang="en" sz="2000" i="1" u="sng">
                <a:solidFill>
                  <a:schemeClr val="dk1"/>
                </a:solidFill>
              </a:rPr>
              <a:t>surely be to me like an unreliable stream</a:t>
            </a:r>
            <a:r>
              <a:rPr lang="en" sz="2000" i="1">
                <a:solidFill>
                  <a:schemeClr val="dk1"/>
                </a:solidFill>
              </a:rPr>
              <a:t>, as waters that fail?” </a:t>
            </a:r>
            <a:r>
              <a:rPr lang="en" sz="2000">
                <a:solidFill>
                  <a:srgbClr val="FFFF00"/>
                </a:solidFill>
              </a:rPr>
              <a:t>?</a:t>
            </a:r>
            <a:endParaRPr sz="200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And who said </a:t>
            </a:r>
            <a:r>
              <a:rPr lang="en" sz="2000" i="1">
                <a:solidFill>
                  <a:schemeClr val="dk1"/>
                </a:solidFill>
              </a:rPr>
              <a:t>“It is enough! Now, Lord, </a:t>
            </a:r>
            <a:r>
              <a:rPr lang="en" sz="2000" i="1" u="sng">
                <a:solidFill>
                  <a:schemeClr val="dk1"/>
                </a:solidFill>
              </a:rPr>
              <a:t>take my life</a:t>
            </a:r>
            <a:r>
              <a:rPr lang="en" sz="2000" i="1">
                <a:solidFill>
                  <a:schemeClr val="dk1"/>
                </a:solidFill>
              </a:rPr>
              <a:t>, for I am no better than my fathers!” </a:t>
            </a:r>
            <a:r>
              <a:rPr lang="en" sz="2000">
                <a:solidFill>
                  <a:srgbClr val="FFFF00"/>
                </a:solidFill>
              </a:rPr>
              <a:t>?</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Job!</a:t>
            </a:r>
            <a:r>
              <a:rPr lang="en" sz="2000">
                <a:solidFill>
                  <a:srgbClr val="FFFF00"/>
                </a:solidFill>
              </a:rPr>
              <a:t> (</a:t>
            </a:r>
            <a:r>
              <a:rPr lang="en" sz="2000" u="sng">
                <a:solidFill>
                  <a:srgbClr val="FFFF00"/>
                </a:solidFill>
              </a:rPr>
              <a:t>30:20-23</a:t>
            </a:r>
            <a:r>
              <a:rPr lang="en" sz="2000">
                <a:solidFill>
                  <a:srgbClr val="FFFF00"/>
                </a:solidFill>
              </a:rPr>
              <a:t>), </a:t>
            </a:r>
            <a:r>
              <a:rPr lang="en" sz="2000">
                <a:solidFill>
                  <a:srgbClr val="00FFFF"/>
                </a:solidFill>
              </a:rPr>
              <a:t>David!</a:t>
            </a:r>
            <a:r>
              <a:rPr lang="en" sz="2000">
                <a:solidFill>
                  <a:srgbClr val="FFFF00"/>
                </a:solidFill>
              </a:rPr>
              <a:t> (</a:t>
            </a:r>
            <a:r>
              <a:rPr lang="en" sz="2000" u="sng">
                <a:solidFill>
                  <a:srgbClr val="FFFF00"/>
                </a:solidFill>
              </a:rPr>
              <a:t>Ps.13:1-2</a:t>
            </a:r>
            <a:r>
              <a:rPr lang="en" sz="2000">
                <a:solidFill>
                  <a:srgbClr val="FFFF00"/>
                </a:solidFill>
              </a:rPr>
              <a:t>), </a:t>
            </a:r>
            <a:r>
              <a:rPr lang="en" sz="2000">
                <a:solidFill>
                  <a:srgbClr val="00FFFF"/>
                </a:solidFill>
              </a:rPr>
              <a:t>Jeremiah!</a:t>
            </a:r>
            <a:r>
              <a:rPr lang="en" sz="2000">
                <a:solidFill>
                  <a:srgbClr val="FFFF00"/>
                </a:solidFill>
              </a:rPr>
              <a:t> (</a:t>
            </a:r>
            <a:r>
              <a:rPr lang="en" sz="2000" u="sng">
                <a:solidFill>
                  <a:srgbClr val="FFFF00"/>
                </a:solidFill>
              </a:rPr>
              <a:t>15:18</a:t>
            </a:r>
            <a:r>
              <a:rPr lang="en" sz="2000">
                <a:solidFill>
                  <a:srgbClr val="FFFF00"/>
                </a:solidFill>
              </a:rPr>
              <a:t>), </a:t>
            </a:r>
            <a:r>
              <a:rPr lang="en" sz="2000">
                <a:solidFill>
                  <a:srgbClr val="00FFFF"/>
                </a:solidFill>
              </a:rPr>
              <a:t>Elijah!</a:t>
            </a:r>
            <a:r>
              <a:rPr lang="en" sz="2000">
                <a:solidFill>
                  <a:srgbClr val="FFFF00"/>
                </a:solidFill>
              </a:rPr>
              <a:t> (</a:t>
            </a:r>
            <a:r>
              <a:rPr lang="en" sz="2000" u="sng">
                <a:solidFill>
                  <a:srgbClr val="FFFF00"/>
                </a:solidFill>
              </a:rPr>
              <a:t>1 Ki.19:4</a:t>
            </a:r>
            <a:r>
              <a:rPr lang="en" sz="2000">
                <a:solidFill>
                  <a:srgbClr val="FFFF00"/>
                </a:solidFill>
              </a:rPr>
              <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98375" y="0"/>
            <a:ext cx="9338400" cy="465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LEARN ABOUT THEM!</a:t>
            </a:r>
            <a:endParaRPr sz="5000" b="1">
              <a:solidFill>
                <a:srgbClr val="00FFFF"/>
              </a:solidFill>
            </a:endParaRPr>
          </a:p>
        </p:txBody>
      </p:sp>
      <p:sp>
        <p:nvSpPr>
          <p:cNvPr id="73" name="Google Shape;73;p16"/>
          <p:cNvSpPr txBox="1">
            <a:spLocks noGrp="1"/>
          </p:cNvSpPr>
          <p:nvPr>
            <p:ph type="subTitle" idx="1"/>
          </p:nvPr>
        </p:nvSpPr>
        <p:spPr>
          <a:xfrm>
            <a:off x="-205860" y="345700"/>
            <a:ext cx="9446035" cy="4798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u="sng" dirty="0">
                <a:solidFill>
                  <a:srgbClr val="FFFF00"/>
                </a:solidFill>
              </a:rPr>
              <a:t>WHAT</a:t>
            </a:r>
            <a:r>
              <a:rPr lang="en" sz="1900" dirty="0">
                <a:solidFill>
                  <a:srgbClr val="FFFF00"/>
                </a:solidFill>
              </a:rPr>
              <a:t> are you suffering right now?</a:t>
            </a:r>
            <a:endParaRPr sz="190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900" dirty="0">
                <a:solidFill>
                  <a:schemeClr val="dk1"/>
                </a:solidFill>
              </a:rPr>
              <a:t>Trying to have a child, but can’t?  Learn about Sarah, Rachel, Hannah, Elizabeth</a:t>
            </a:r>
            <a:endParaRPr sz="190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dirty="0">
                <a:solidFill>
                  <a:srgbClr val="00FFFF"/>
                </a:solidFill>
              </a:rPr>
              <a:t>Has your son or daughter died, or even been murdered?  David, Naomi, Job, Manasseh (by his own hand!), Mary the mother of Jesus.</a:t>
            </a:r>
            <a:endParaRPr sz="190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Has your spouse died?  Abraham, Lot, Jacob, Tamar (Genesis 38), Naomi, Ruth, Bathsheba, Ezekiel.</a:t>
            </a:r>
            <a:endParaRPr sz="190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900" dirty="0">
                <a:solidFill>
                  <a:schemeClr val="dk1"/>
                </a:solidFill>
              </a:rPr>
              <a:t>Sexually assaulted? Lot, Dinah, Tamar (2 Samuel 13), the Levite’s concubine. </a:t>
            </a:r>
            <a:endParaRPr sz="190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dirty="0">
                <a:solidFill>
                  <a:srgbClr val="00FFFF"/>
                </a:solidFill>
              </a:rPr>
              <a:t>Are you having family strife with your siblings, spouse, parent or children, or feeling betrayed by them?  Abel, Job, Isaac, Esau, Jacob, Joseph, Moses, Eli, Samuel, David, Michal, Jonathan, Ahab, Josiah, Hosea.</a:t>
            </a:r>
            <a:endParaRPr sz="190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Are you having intense physical or mental suffering, or a permanent disability?  Job, Isaac, Mephibosheth, David, Elijah, Jeremiah, Paul, MANY Jesus healed.</a:t>
            </a:r>
            <a:endParaRPr sz="190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900" dirty="0">
                <a:solidFill>
                  <a:schemeClr val="dk1"/>
                </a:solidFill>
              </a:rPr>
              <a:t>Doing right but it seems no one will listen to you?  Noah, Lot, Jeremiah, Ezekiel. </a:t>
            </a:r>
            <a:endParaRPr sz="190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dirty="0">
                <a:solidFill>
                  <a:srgbClr val="00FFFF"/>
                </a:solidFill>
              </a:rPr>
              <a:t>Wrongly accused?  Joseph, Job, Jeremiah, Daniel, John the baptist, Peter, Paul.</a:t>
            </a:r>
            <a:r>
              <a:rPr lang="en" sz="1900" dirty="0">
                <a:solidFill>
                  <a:srgbClr val="FFFF00"/>
                </a:solidFill>
              </a:rPr>
              <a:t> </a:t>
            </a:r>
            <a:endParaRPr sz="1900" dirty="0">
              <a:solidFill>
                <a:srgbClr val="FFFF00"/>
              </a:solidFill>
            </a:endParaRPr>
          </a:p>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Feelings of guilt or inadequacy?  Moses, David, Isaiah, Jonah, Peter, Paul. </a:t>
            </a:r>
            <a:endParaRPr sz="190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900" dirty="0">
                <a:solidFill>
                  <a:schemeClr val="dk1"/>
                </a:solidFill>
              </a:rPr>
              <a:t>Suffering from lusts of the flesh?  Noah, Lot, Samson, David, Solomon.</a:t>
            </a:r>
            <a:endParaRPr sz="190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dirty="0">
                <a:solidFill>
                  <a:srgbClr val="00FFFF"/>
                </a:solidFill>
              </a:rPr>
              <a:t>A painful divorce?  Hagar, Vashti, God’s people in Ezra 10, the Samaritan woman.</a:t>
            </a:r>
            <a:endParaRPr sz="190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dirty="0">
                <a:solidFill>
                  <a:srgbClr val="FFFF00"/>
                </a:solidFill>
              </a:rPr>
              <a:t>Do we see in these examples WHY we have all these events recorded for us?</a:t>
            </a: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98375" y="0"/>
            <a:ext cx="9338400" cy="465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IF THAT WAS ALL …</a:t>
            </a:r>
            <a:endParaRPr sz="5000" b="1">
              <a:solidFill>
                <a:srgbClr val="00FFFF"/>
              </a:solidFill>
            </a:endParaRPr>
          </a:p>
        </p:txBody>
      </p:sp>
      <p:sp>
        <p:nvSpPr>
          <p:cNvPr id="79" name="Google Shape;79;p17"/>
          <p:cNvSpPr txBox="1">
            <a:spLocks noGrp="1"/>
          </p:cNvSpPr>
          <p:nvPr>
            <p:ph type="subTitle" idx="1"/>
          </p:nvPr>
        </p:nvSpPr>
        <p:spPr>
          <a:xfrm>
            <a:off x="-189725" y="345700"/>
            <a:ext cx="9429900" cy="47982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If everything we have looked at in two lessons was all that we had on the subject of suffering, we would still be blessed and much better off than not having these scriptures and examples.</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But a skeptic or an atheist might still say “It’s just a book.  Yeah, you might find some comforting words in it, and some examples, but I can get that from other historical documents and events too.”</a:t>
            </a:r>
            <a:endParaRPr sz="2000" dirty="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dirty="0">
                <a:solidFill>
                  <a:srgbClr val="00FFFF"/>
                </a:solidFill>
              </a:rPr>
              <a:t>But these same scriptures, in the pages of the Bible, present us with a powerful, historical truth that NO OTHER book does.</a:t>
            </a:r>
            <a:endParaRPr sz="2000" dirty="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The stories I have read from Greek mythology about their so-called “gods”, or Egyptian, or Sumerian, or Norse, or Hindu, or the Mayan/Incan/Aztec gods - those “gods” don’t suffer for us lowly human beings.  Because most of those gods are petty and have no more self-control and goodness than humans do, they may get into conflicts and suffer from other gods.  But rarely ever do you see one of their “gods” willing to suffer in order to save a human being.</a:t>
            </a:r>
            <a:endParaRPr sz="2000" dirty="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dirty="0">
                <a:solidFill>
                  <a:schemeClr val="dk1"/>
                </a:solidFill>
              </a:rPr>
              <a:t>The Bible teaches us of the TRUE and LIVING God, who began to suffer at the very same time that His most prized creation did!  When WE sinned, God suffered.  And He KNEW all this would happen, and STILL chose to create us! </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98375" y="0"/>
            <a:ext cx="9338400" cy="47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OUR SUFFERING FATHER</a:t>
            </a:r>
            <a:endParaRPr sz="5000" b="1">
              <a:solidFill>
                <a:srgbClr val="00FFFF"/>
              </a:solidFill>
            </a:endParaRPr>
          </a:p>
        </p:txBody>
      </p:sp>
      <p:sp>
        <p:nvSpPr>
          <p:cNvPr id="85" name="Google Shape;85;p18"/>
          <p:cNvSpPr txBox="1">
            <a:spLocks noGrp="1"/>
          </p:cNvSpPr>
          <p:nvPr>
            <p:ph type="subTitle" idx="1"/>
          </p:nvPr>
        </p:nvSpPr>
        <p:spPr>
          <a:xfrm>
            <a:off x="-189725" y="386475"/>
            <a:ext cx="9394500" cy="47574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1 Cor.13:4</a:t>
            </a:r>
            <a:r>
              <a:rPr lang="en" sz="2000">
                <a:solidFill>
                  <a:schemeClr val="dk1"/>
                </a:solidFill>
              </a:rPr>
              <a:t> </a:t>
            </a:r>
            <a:r>
              <a:rPr lang="en" sz="2000" i="1">
                <a:solidFill>
                  <a:schemeClr val="dk1"/>
                </a:solidFill>
              </a:rPr>
              <a:t>“Love </a:t>
            </a:r>
            <a:r>
              <a:rPr lang="en" sz="2000" i="1" u="sng">
                <a:solidFill>
                  <a:schemeClr val="dk1"/>
                </a:solidFill>
              </a:rPr>
              <a:t>suffers long</a:t>
            </a:r>
            <a:r>
              <a:rPr lang="en" sz="2000" i="1">
                <a:solidFill>
                  <a:schemeClr val="dk1"/>
                </a:solidFill>
              </a:rPr>
              <a:t> and is kind; love does not envy; love does not parade itself, is not puffed up;”</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Ex.34:6</a:t>
            </a:r>
            <a:r>
              <a:rPr lang="en" sz="2000">
                <a:solidFill>
                  <a:schemeClr val="dk1"/>
                </a:solidFill>
              </a:rPr>
              <a:t> </a:t>
            </a:r>
            <a:r>
              <a:rPr lang="en" sz="2000" i="1">
                <a:solidFill>
                  <a:schemeClr val="dk1"/>
                </a:solidFill>
              </a:rPr>
              <a:t>“And the Lord passed before him and proclaimed, “The Lord, the Lord God, merciful and gracious, </a:t>
            </a:r>
            <a:r>
              <a:rPr lang="en" sz="2000" i="1" u="sng">
                <a:solidFill>
                  <a:schemeClr val="dk1"/>
                </a:solidFill>
              </a:rPr>
              <a:t>longsuffering</a:t>
            </a:r>
            <a:r>
              <a:rPr lang="en" sz="2000" i="1">
                <a:solidFill>
                  <a:schemeClr val="dk1"/>
                </a:solidFill>
              </a:rPr>
              <a:t>, and abounding in goodness and truth,”</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How easily we forget that the word “longsuffering” means SUFFERING for a LONG time!  Our heavenly Father has been suffering for thousands of years!</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Is.63:8-9</a:t>
            </a:r>
            <a:r>
              <a:rPr lang="en" sz="2000">
                <a:solidFill>
                  <a:schemeClr val="dk1"/>
                </a:solidFill>
              </a:rPr>
              <a:t> </a:t>
            </a:r>
            <a:r>
              <a:rPr lang="en" sz="2000" i="1">
                <a:solidFill>
                  <a:schemeClr val="dk1"/>
                </a:solidFill>
              </a:rPr>
              <a:t>“For He said, “Surely they are My people, children who will not lie.” So He became their Savior. 9 </a:t>
            </a:r>
            <a:r>
              <a:rPr lang="en" sz="2000" i="1" u="sng">
                <a:solidFill>
                  <a:schemeClr val="dk1"/>
                </a:solidFill>
              </a:rPr>
              <a:t>In all their affliction He was afflicted</a:t>
            </a:r>
            <a:r>
              <a:rPr lang="en" sz="2000" i="1">
                <a:solidFill>
                  <a:schemeClr val="dk1"/>
                </a:solidFill>
              </a:rPr>
              <a:t>, and the Angel of His Presence saved them; In His love and in His pity He redeemed them; and </a:t>
            </a:r>
            <a:r>
              <a:rPr lang="en" sz="2000" i="1" u="sng">
                <a:solidFill>
                  <a:schemeClr val="dk1"/>
                </a:solidFill>
              </a:rPr>
              <a:t>He bore them and carried them all the days of old</a:t>
            </a:r>
            <a:r>
              <a:rPr lang="en" sz="2000" i="1">
                <a:solidFill>
                  <a:schemeClr val="dk1"/>
                </a:solidFill>
              </a:rPr>
              <a:t>.”</a:t>
            </a:r>
            <a:endParaRPr sz="2000" i="1">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u="sng">
                <a:solidFill>
                  <a:srgbClr val="FFFF00"/>
                </a:solidFill>
              </a:rPr>
              <a:t>Ps.78:38-39</a:t>
            </a:r>
            <a:r>
              <a:rPr lang="en" sz="2000">
                <a:solidFill>
                  <a:schemeClr val="dk1"/>
                </a:solidFill>
              </a:rPr>
              <a:t> </a:t>
            </a:r>
            <a:r>
              <a:rPr lang="en" sz="2000" i="1">
                <a:solidFill>
                  <a:schemeClr val="dk1"/>
                </a:solidFill>
              </a:rPr>
              <a:t>“But He, being full of compassion, forgave their iniquity, and did not destroy them. Yes, many a time He turned His anger away, and did not stir up all His wrath; 39 </a:t>
            </a:r>
            <a:r>
              <a:rPr lang="en" sz="2000" i="1" u="sng">
                <a:solidFill>
                  <a:schemeClr val="dk1"/>
                </a:solidFill>
              </a:rPr>
              <a:t>For He remembered that they were but flesh</a:t>
            </a:r>
            <a:r>
              <a:rPr lang="en" sz="2000" i="1">
                <a:solidFill>
                  <a:schemeClr val="dk1"/>
                </a:solidFill>
              </a:rPr>
              <a:t>, a breath that passes away and does not come again.”</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And when His children pass from this life, He is there, waiting for them. </a:t>
            </a:r>
            <a:r>
              <a:rPr lang="en" sz="2000">
                <a:solidFill>
                  <a:schemeClr val="dk1"/>
                </a:solidFill>
              </a:rPr>
              <a:t> </a:t>
            </a:r>
            <a:r>
              <a:rPr lang="en" sz="2000" u="sng">
                <a:solidFill>
                  <a:srgbClr val="FFFF00"/>
                </a:solidFill>
              </a:rPr>
              <a:t>Ps.116:15</a:t>
            </a:r>
            <a:r>
              <a:rPr lang="en" sz="2000">
                <a:solidFill>
                  <a:schemeClr val="dk1"/>
                </a:solidFill>
              </a:rPr>
              <a:t> </a:t>
            </a:r>
            <a:r>
              <a:rPr lang="en" sz="2000" i="1">
                <a:solidFill>
                  <a:schemeClr val="dk1"/>
                </a:solidFill>
              </a:rPr>
              <a:t>“</a:t>
            </a:r>
            <a:r>
              <a:rPr lang="en" sz="2000" i="1" u="sng">
                <a:solidFill>
                  <a:schemeClr val="dk1"/>
                </a:solidFill>
              </a:rPr>
              <a:t>Precious</a:t>
            </a:r>
            <a:r>
              <a:rPr lang="en" sz="2000" i="1">
                <a:solidFill>
                  <a:schemeClr val="dk1"/>
                </a:solidFill>
              </a:rPr>
              <a:t> in the sight of the Lord is the death of His saints.”</a:t>
            </a:r>
            <a:r>
              <a:rPr lang="en" sz="2000">
                <a:solidFill>
                  <a:schemeClr val="dk1"/>
                </a:solidFill>
              </a:rPr>
              <a:t> </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98375" y="0"/>
            <a:ext cx="9338400" cy="48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BUT THAT WASN’T ENOUGH</a:t>
            </a:r>
            <a:endParaRPr sz="5000" b="1">
              <a:solidFill>
                <a:srgbClr val="00FFFF"/>
              </a:solidFill>
            </a:endParaRPr>
          </a:p>
        </p:txBody>
      </p:sp>
      <p:sp>
        <p:nvSpPr>
          <p:cNvPr id="91" name="Google Shape;91;p19"/>
          <p:cNvSpPr txBox="1">
            <a:spLocks noGrp="1"/>
          </p:cNvSpPr>
          <p:nvPr>
            <p:ph type="subTitle" idx="1"/>
          </p:nvPr>
        </p:nvSpPr>
        <p:spPr>
          <a:xfrm>
            <a:off x="-189725" y="445231"/>
            <a:ext cx="9429600" cy="4698544"/>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We have a compassionate heavenly Father who feels so much grief when those who are made in His image choose to sin.  It hurts His heart to see us suffer here on earth from so many things.  And the fires of hell itself will be full of people whom God loves, but the price of their rebellion is THAT terrible.</a:t>
            </a:r>
            <a:endParaRPr sz="1850" dirty="0">
              <a:solidFill>
                <a:srgbClr val="FFFF00"/>
              </a:solidFill>
            </a:endParaRPr>
          </a:p>
          <a:p>
            <a:pPr marL="457200" lvl="0" indent="-349250" algn="l" rtl="0">
              <a:lnSpc>
                <a:spcPct val="90000"/>
              </a:lnSpc>
              <a:spcBef>
                <a:spcPts val="0"/>
              </a:spcBef>
              <a:spcAft>
                <a:spcPts val="0"/>
              </a:spcAft>
              <a:buClr>
                <a:schemeClr val="dk1"/>
              </a:buClr>
              <a:buSzPts val="1900"/>
              <a:buChar char="●"/>
            </a:pPr>
            <a:r>
              <a:rPr lang="en" sz="1850" dirty="0">
                <a:solidFill>
                  <a:schemeClr val="dk1"/>
                </a:solidFill>
              </a:rPr>
              <a:t>But God decided that He Himself, despite feeling such personal anguish, despite being the emotionally sympathetic God that He is, had NOT suffered enough!</a:t>
            </a:r>
            <a:endParaRPr sz="1850" dirty="0">
              <a:solidFill>
                <a:schemeClr val="dk1"/>
              </a:solidFill>
            </a:endParaRPr>
          </a:p>
          <a:p>
            <a:pPr marL="457200" lvl="0" indent="-349250" algn="l" rtl="0">
              <a:lnSpc>
                <a:spcPct val="90000"/>
              </a:lnSpc>
              <a:spcBef>
                <a:spcPts val="0"/>
              </a:spcBef>
              <a:spcAft>
                <a:spcPts val="0"/>
              </a:spcAft>
              <a:buClr>
                <a:srgbClr val="00FFFF"/>
              </a:buClr>
              <a:buSzPts val="1900"/>
              <a:buChar char="●"/>
            </a:pPr>
            <a:r>
              <a:rPr lang="en" sz="1850" dirty="0">
                <a:solidFill>
                  <a:srgbClr val="00FFFF"/>
                </a:solidFill>
              </a:rPr>
              <a:t>And indeed we might understand (not excuse) if some of God’s people under the Old Law defiantly said to God in their prayers “You don’t know, Lord, how hard it is down here!  You’re up there in heaven where everything is wonderful, while we are down here trying to keep Your commandments, but the temptation is too great.  How can You, being the all-powerful Creator, know what it is like?”  But that would be a foolish prayer, because they did not understand what God had planned to do even before He created this world.  He planned to feel what we feel!</a:t>
            </a:r>
            <a:endParaRPr sz="1850" dirty="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850" u="sng" dirty="0">
                <a:solidFill>
                  <a:srgbClr val="FFFF00"/>
                </a:solidFill>
              </a:rPr>
              <a:t>Phil.2:5-8</a:t>
            </a:r>
            <a:r>
              <a:rPr lang="en" sz="1850" dirty="0">
                <a:solidFill>
                  <a:srgbClr val="FFFF00"/>
                </a:solidFill>
              </a:rPr>
              <a:t> </a:t>
            </a:r>
            <a:r>
              <a:rPr lang="en" sz="1850" i="1" dirty="0">
                <a:solidFill>
                  <a:schemeClr val="dk1"/>
                </a:solidFill>
              </a:rPr>
              <a:t>“Let this mind be in you which was also in </a:t>
            </a:r>
            <a:r>
              <a:rPr lang="en" sz="1850" i="1" u="sng" dirty="0">
                <a:solidFill>
                  <a:schemeClr val="dk1"/>
                </a:solidFill>
              </a:rPr>
              <a:t>Christ Jesus</a:t>
            </a:r>
            <a:r>
              <a:rPr lang="en" sz="1850" i="1" dirty="0">
                <a:solidFill>
                  <a:schemeClr val="dk1"/>
                </a:solidFill>
              </a:rPr>
              <a:t>, 6 who, being in the form of God, did not consider it robbery to be equal with God, 7 but </a:t>
            </a:r>
            <a:r>
              <a:rPr lang="en" sz="1850" i="1" u="sng" dirty="0">
                <a:solidFill>
                  <a:schemeClr val="dk1"/>
                </a:solidFill>
              </a:rPr>
              <a:t>made Himself of no reputation</a:t>
            </a:r>
            <a:r>
              <a:rPr lang="en" sz="1850" i="1" dirty="0">
                <a:solidFill>
                  <a:schemeClr val="dk1"/>
                </a:solidFill>
              </a:rPr>
              <a:t>, taking </a:t>
            </a:r>
            <a:r>
              <a:rPr lang="en" sz="1850" i="1" u="sng" dirty="0">
                <a:solidFill>
                  <a:schemeClr val="dk1"/>
                </a:solidFill>
              </a:rPr>
              <a:t>the form of a bondservant</a:t>
            </a:r>
            <a:r>
              <a:rPr lang="en" sz="1850" i="1" dirty="0">
                <a:solidFill>
                  <a:schemeClr val="dk1"/>
                </a:solidFill>
              </a:rPr>
              <a:t>, and coming in the likeness of men. 8 And being found in appearance as a man, </a:t>
            </a:r>
            <a:r>
              <a:rPr lang="en" sz="1850" i="1" u="sng" dirty="0">
                <a:solidFill>
                  <a:schemeClr val="dk1"/>
                </a:solidFill>
              </a:rPr>
              <a:t>He humbled Himself and became obedient to the point of death</a:t>
            </a:r>
            <a:r>
              <a:rPr lang="en" sz="1850" i="1" dirty="0">
                <a:solidFill>
                  <a:schemeClr val="dk1"/>
                </a:solidFill>
              </a:rPr>
              <a:t>, even the death of the cross.”</a:t>
            </a:r>
            <a:endParaRPr sz="185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98375" y="0"/>
            <a:ext cx="9338400" cy="465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OUR SUFFERING SAVIOR</a:t>
            </a:r>
            <a:endParaRPr sz="5000" b="1">
              <a:solidFill>
                <a:srgbClr val="00FFFF"/>
              </a:solidFill>
            </a:endParaRPr>
          </a:p>
        </p:txBody>
      </p:sp>
      <p:sp>
        <p:nvSpPr>
          <p:cNvPr id="97" name="Google Shape;97;p20"/>
          <p:cNvSpPr txBox="1">
            <a:spLocks noGrp="1"/>
          </p:cNvSpPr>
          <p:nvPr>
            <p:ph type="subTitle" idx="1"/>
          </p:nvPr>
        </p:nvSpPr>
        <p:spPr>
          <a:xfrm>
            <a:off x="-189725" y="345700"/>
            <a:ext cx="9394500" cy="4798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a:solidFill>
                  <a:srgbClr val="FFFF00"/>
                </a:solidFill>
              </a:rPr>
              <a:t>There are too many verses about Christ’s suffering to read in one lesson.</a:t>
            </a:r>
            <a:endParaRPr sz="1900">
              <a:solidFill>
                <a:srgbClr val="FFFF00"/>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1 Cor.12:26</a:t>
            </a:r>
            <a:r>
              <a:rPr lang="en" sz="1900">
                <a:solidFill>
                  <a:srgbClr val="FFFF00"/>
                </a:solidFill>
              </a:rPr>
              <a:t> </a:t>
            </a:r>
            <a:r>
              <a:rPr lang="en" sz="1900" i="1">
                <a:solidFill>
                  <a:schemeClr val="dk1"/>
                </a:solidFill>
              </a:rPr>
              <a:t>“And </a:t>
            </a:r>
            <a:r>
              <a:rPr lang="en" sz="1900" i="1" u="sng">
                <a:solidFill>
                  <a:schemeClr val="dk1"/>
                </a:solidFill>
              </a:rPr>
              <a:t>if one member suffers, all the members suffer with it</a:t>
            </a:r>
            <a:r>
              <a:rPr lang="en" sz="1900" i="1">
                <a:solidFill>
                  <a:schemeClr val="dk1"/>
                </a:solidFill>
              </a:rPr>
              <a:t>; or if one member is honored, all the members rejoice with it.”</a:t>
            </a:r>
            <a:r>
              <a:rPr lang="en" sz="1900">
                <a:solidFill>
                  <a:srgbClr val="FFFF00"/>
                </a:solidFill>
              </a:rPr>
              <a:t>  </a:t>
            </a:r>
            <a:r>
              <a:rPr lang="en" sz="1900">
                <a:solidFill>
                  <a:srgbClr val="00FFFF"/>
                </a:solidFill>
              </a:rPr>
              <a:t>He is the HEAD of this body!</a:t>
            </a:r>
            <a:endParaRPr sz="190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Is.53:3-5</a:t>
            </a:r>
            <a:r>
              <a:rPr lang="en" sz="1900">
                <a:solidFill>
                  <a:srgbClr val="FFFF00"/>
                </a:solidFill>
              </a:rPr>
              <a:t> </a:t>
            </a:r>
            <a:r>
              <a:rPr lang="en" sz="1900" i="1">
                <a:solidFill>
                  <a:schemeClr val="dk1"/>
                </a:solidFill>
              </a:rPr>
              <a:t>“</a:t>
            </a:r>
            <a:r>
              <a:rPr lang="en" sz="1900" i="1" u="sng">
                <a:solidFill>
                  <a:schemeClr val="dk1"/>
                </a:solidFill>
              </a:rPr>
              <a:t>He is despised and rejected by men, a Man of sorrows and acquainted with grief</a:t>
            </a:r>
            <a:r>
              <a:rPr lang="en" sz="1900" i="1">
                <a:solidFill>
                  <a:schemeClr val="dk1"/>
                </a:solidFill>
              </a:rPr>
              <a:t>. And we hid, as it were, our faces from Him; He was despised, and we did not esteem Him. 4 </a:t>
            </a:r>
            <a:r>
              <a:rPr lang="en" sz="1900" i="1" u="sng">
                <a:solidFill>
                  <a:schemeClr val="dk1"/>
                </a:solidFill>
              </a:rPr>
              <a:t>Surely He has borne our griefs and carried our sorrows</a:t>
            </a:r>
            <a:r>
              <a:rPr lang="en" sz="1900" i="1">
                <a:solidFill>
                  <a:schemeClr val="dk1"/>
                </a:solidFill>
              </a:rPr>
              <a:t>; Yet we esteemed Him stricken, smitten by God, and afflicted. 5 But He was wounded for our transgressions, He was bruised for our iniquities; The chastisement for our peace was upon Him, and by His stripes we are healed.”</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Lk.17:24-25</a:t>
            </a:r>
            <a:r>
              <a:rPr lang="en" sz="1900">
                <a:solidFill>
                  <a:srgbClr val="FFFF00"/>
                </a:solidFill>
              </a:rPr>
              <a:t> </a:t>
            </a:r>
            <a:r>
              <a:rPr lang="en" sz="1900" i="1">
                <a:solidFill>
                  <a:schemeClr val="dk1"/>
                </a:solidFill>
              </a:rPr>
              <a:t>“For as the lightning that flashes out of one part under heaven shines to the other part under heaven, so also the Son of Man will be in His day. 25 But first </a:t>
            </a:r>
            <a:r>
              <a:rPr lang="en" sz="1900" i="1" u="sng">
                <a:solidFill>
                  <a:schemeClr val="dk1"/>
                </a:solidFill>
              </a:rPr>
              <a:t>He must suffer many things and be rejected</a:t>
            </a:r>
            <a:r>
              <a:rPr lang="en" sz="1900" i="1">
                <a:solidFill>
                  <a:schemeClr val="dk1"/>
                </a:solidFill>
              </a:rPr>
              <a:t> by this generation.”</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Lk.22:15</a:t>
            </a:r>
            <a:r>
              <a:rPr lang="en" sz="1900">
                <a:solidFill>
                  <a:srgbClr val="FFFF00"/>
                </a:solidFill>
              </a:rPr>
              <a:t> </a:t>
            </a:r>
            <a:r>
              <a:rPr lang="en" sz="1900" i="1">
                <a:solidFill>
                  <a:schemeClr val="dk1"/>
                </a:solidFill>
              </a:rPr>
              <a:t>“Then He said to them, “With fervent desire I have desired to eat this Passover with you </a:t>
            </a:r>
            <a:r>
              <a:rPr lang="en" sz="1900" i="1" u="sng">
                <a:solidFill>
                  <a:schemeClr val="dk1"/>
                </a:solidFill>
              </a:rPr>
              <a:t>before I suffer</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Matt.26:37</a:t>
            </a:r>
            <a:r>
              <a:rPr lang="en" sz="1900">
                <a:solidFill>
                  <a:srgbClr val="FFFF00"/>
                </a:solidFill>
              </a:rPr>
              <a:t> </a:t>
            </a:r>
            <a:r>
              <a:rPr lang="en" sz="1900" i="1">
                <a:solidFill>
                  <a:schemeClr val="dk1"/>
                </a:solidFill>
              </a:rPr>
              <a:t>“And He took with Him Peter and the two sons of Zebedee, and He began to be </a:t>
            </a:r>
            <a:r>
              <a:rPr lang="en" sz="1900" i="1" u="sng">
                <a:solidFill>
                  <a:schemeClr val="dk1"/>
                </a:solidFill>
              </a:rPr>
              <a:t>sorrowful and deeply distressed</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Lk.22:44</a:t>
            </a:r>
            <a:r>
              <a:rPr lang="en" sz="1900">
                <a:solidFill>
                  <a:srgbClr val="FFFF00"/>
                </a:solidFill>
              </a:rPr>
              <a:t> </a:t>
            </a:r>
            <a:r>
              <a:rPr lang="en" sz="1900" i="1">
                <a:solidFill>
                  <a:schemeClr val="dk1"/>
                </a:solidFill>
              </a:rPr>
              <a:t>“And being </a:t>
            </a:r>
            <a:r>
              <a:rPr lang="en" sz="1900" i="1" u="sng">
                <a:solidFill>
                  <a:schemeClr val="dk1"/>
                </a:solidFill>
              </a:rPr>
              <a:t>in agony</a:t>
            </a:r>
            <a:r>
              <a:rPr lang="en" sz="1900" i="1">
                <a:solidFill>
                  <a:schemeClr val="dk1"/>
                </a:solidFill>
              </a:rPr>
              <a:t>, He prayed more earnestly. Then </a:t>
            </a:r>
            <a:r>
              <a:rPr lang="en" sz="1900" i="1" u="sng">
                <a:solidFill>
                  <a:schemeClr val="dk1"/>
                </a:solidFill>
              </a:rPr>
              <a:t>His sweat became like great drops of blood</a:t>
            </a:r>
            <a:r>
              <a:rPr lang="en" sz="1900" i="1">
                <a:solidFill>
                  <a:schemeClr val="dk1"/>
                </a:solidFill>
              </a:rPr>
              <a:t> falling down to the ground.”</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98375" y="0"/>
            <a:ext cx="9338400" cy="48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IN HEBREWS</a:t>
            </a:r>
            <a:endParaRPr sz="5000" b="1">
              <a:solidFill>
                <a:srgbClr val="00FFFF"/>
              </a:solidFill>
            </a:endParaRPr>
          </a:p>
        </p:txBody>
      </p:sp>
      <p:sp>
        <p:nvSpPr>
          <p:cNvPr id="103" name="Google Shape;103;p21"/>
          <p:cNvSpPr txBox="1">
            <a:spLocks noGrp="1"/>
          </p:cNvSpPr>
          <p:nvPr>
            <p:ph type="subTitle" idx="1"/>
          </p:nvPr>
        </p:nvSpPr>
        <p:spPr>
          <a:xfrm>
            <a:off x="-133625" y="379450"/>
            <a:ext cx="9338400" cy="4764600"/>
          </a:xfrm>
          <a:prstGeom prst="rect">
            <a:avLst/>
          </a:prstGeom>
        </p:spPr>
        <p:txBody>
          <a:bodyPr spcFirstLastPara="1" wrap="square" lIns="91425" tIns="91425" rIns="91425" bIns="91425" anchor="t" anchorCtr="0">
            <a:noAutofit/>
          </a:bodyPr>
          <a:lstStyle/>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Heb.2:9-10</a:t>
            </a:r>
            <a:r>
              <a:rPr lang="en" sz="2600">
                <a:solidFill>
                  <a:srgbClr val="FFFF00"/>
                </a:solidFill>
              </a:rPr>
              <a:t> </a:t>
            </a:r>
            <a:r>
              <a:rPr lang="en" sz="2600" i="1">
                <a:solidFill>
                  <a:schemeClr val="dk1"/>
                </a:solidFill>
              </a:rPr>
              <a:t>“But we see Jesus, who was made a little lower than the angels, </a:t>
            </a:r>
            <a:r>
              <a:rPr lang="en" sz="2600" i="1" u="sng">
                <a:solidFill>
                  <a:schemeClr val="dk1"/>
                </a:solidFill>
              </a:rPr>
              <a:t>for the suffering of death</a:t>
            </a:r>
            <a:r>
              <a:rPr lang="en" sz="2600" i="1">
                <a:solidFill>
                  <a:schemeClr val="dk1"/>
                </a:solidFill>
              </a:rPr>
              <a:t> crowned with glory and honor, that He, by the grace of God, might </a:t>
            </a:r>
            <a:r>
              <a:rPr lang="en" sz="2600" i="1" u="sng">
                <a:solidFill>
                  <a:schemeClr val="dk1"/>
                </a:solidFill>
              </a:rPr>
              <a:t>taste death for everyone</a:t>
            </a:r>
            <a:r>
              <a:rPr lang="en" sz="2600" i="1">
                <a:solidFill>
                  <a:schemeClr val="dk1"/>
                </a:solidFill>
              </a:rPr>
              <a:t>. 10 For it was fitting for Him, for whom are all things and by whom are all things, in bringing many sons to glory, </a:t>
            </a:r>
            <a:r>
              <a:rPr lang="en" sz="2600" i="1" u="sng">
                <a:solidFill>
                  <a:schemeClr val="dk1"/>
                </a:solidFill>
              </a:rPr>
              <a:t>to make the captain of their salvation perfect through sufferings</a:t>
            </a:r>
            <a:r>
              <a:rPr lang="en" sz="2600" i="1">
                <a:solidFill>
                  <a:schemeClr val="dk1"/>
                </a:solidFill>
              </a:rPr>
              <a:t>.”</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Heb.2:18</a:t>
            </a:r>
            <a:r>
              <a:rPr lang="en" sz="2600">
                <a:solidFill>
                  <a:srgbClr val="FFFF00"/>
                </a:solidFill>
              </a:rPr>
              <a:t> </a:t>
            </a:r>
            <a:r>
              <a:rPr lang="en" sz="2600" i="1">
                <a:solidFill>
                  <a:schemeClr val="dk1"/>
                </a:solidFill>
              </a:rPr>
              <a:t>“For </a:t>
            </a:r>
            <a:r>
              <a:rPr lang="en" sz="2600" i="1" u="sng">
                <a:solidFill>
                  <a:schemeClr val="dk1"/>
                </a:solidFill>
              </a:rPr>
              <a:t>in that He Himself has suffered, being tempted</a:t>
            </a:r>
            <a:r>
              <a:rPr lang="en" sz="2600" i="1">
                <a:solidFill>
                  <a:schemeClr val="dk1"/>
                </a:solidFill>
              </a:rPr>
              <a:t>, He is able to aid those who are tempted.”</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Heb.5:8</a:t>
            </a:r>
            <a:r>
              <a:rPr lang="en" sz="2600">
                <a:solidFill>
                  <a:srgbClr val="FFFF00"/>
                </a:solidFill>
              </a:rPr>
              <a:t> </a:t>
            </a:r>
            <a:r>
              <a:rPr lang="en" sz="2600" i="1">
                <a:solidFill>
                  <a:schemeClr val="dk1"/>
                </a:solidFill>
              </a:rPr>
              <a:t>“though He was a Son, yet </a:t>
            </a:r>
            <a:r>
              <a:rPr lang="en" sz="2600" i="1" u="sng">
                <a:solidFill>
                  <a:schemeClr val="dk1"/>
                </a:solidFill>
              </a:rPr>
              <a:t>He learned obedience by the things which He suffered</a:t>
            </a:r>
            <a:r>
              <a:rPr lang="en" sz="2600" i="1">
                <a:solidFill>
                  <a:schemeClr val="dk1"/>
                </a:solidFill>
              </a:rPr>
              <a:t>.”</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Heb.13:12</a:t>
            </a:r>
            <a:r>
              <a:rPr lang="en" sz="2600">
                <a:solidFill>
                  <a:srgbClr val="FFFF00"/>
                </a:solidFill>
              </a:rPr>
              <a:t> </a:t>
            </a:r>
            <a:r>
              <a:rPr lang="en" sz="2600" i="1">
                <a:solidFill>
                  <a:schemeClr val="dk1"/>
                </a:solidFill>
              </a:rPr>
              <a:t>“Therefore Jesus also, that He might sanctify the people with His own blood, </a:t>
            </a:r>
            <a:r>
              <a:rPr lang="en" sz="2600" i="1" u="sng">
                <a:solidFill>
                  <a:schemeClr val="dk1"/>
                </a:solidFill>
              </a:rPr>
              <a:t>suffered</a:t>
            </a:r>
            <a:r>
              <a:rPr lang="en" sz="2600" i="1">
                <a:solidFill>
                  <a:schemeClr val="dk1"/>
                </a:solidFill>
              </a:rPr>
              <a:t> outside the gate.”</a:t>
            </a:r>
            <a:endParaRPr sz="26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2932</Words>
  <Application>Microsoft Office PowerPoint</Application>
  <PresentationFormat>On-screen Show (16:9)</PresentationFormat>
  <Paragraphs>84</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SUFFERING - PART TWO The Suffering God</vt:lpstr>
      <vt:lpstr>YOU ARE NOT THE FIRST</vt:lpstr>
      <vt:lpstr>LET ME SHOW YOU</vt:lpstr>
      <vt:lpstr>LEARN ABOUT THEM!</vt:lpstr>
      <vt:lpstr>IF THAT WAS ALL …</vt:lpstr>
      <vt:lpstr>OUR SUFFERING FATHER</vt:lpstr>
      <vt:lpstr>BUT THAT WASN’T ENOUGH</vt:lpstr>
      <vt:lpstr>OUR SUFFERING SAVIOR</vt:lpstr>
      <vt:lpstr>IN HEBREWS</vt:lpstr>
      <vt:lpstr>IN 1 PETER</vt:lpstr>
      <vt:lpstr>Remember - God KNOWS!</vt:lpstr>
      <vt:lpstr>Christians CAN endure!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2026-03-15T00:50:44Z</dcterms:modified>
</cp:coreProperties>
</file>