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29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cdc1e058df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cdc1e058df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cdd13a202f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cdd13a202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cdd13a202f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cdd13a202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cdd13a202f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cdd13a202f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cdc1e058df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cdc1e058df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cdc1e058df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cdc1e058df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cdc1e058df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cdc1e058df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cdc1e058df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cdc1e058df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cdc1e058df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cdc1e058df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cdc1e058df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cdc1e058df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cdc1e058df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cdc1e058df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cdc1e058df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cdc1e058df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63250" y="0"/>
            <a:ext cx="9254100" cy="1405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500" b="1">
                <a:solidFill>
                  <a:srgbClr val="00FFFF"/>
                </a:solidFill>
              </a:rPr>
              <a:t>SUFFERING - PART ONE:</a:t>
            </a:r>
            <a:endParaRPr sz="5500" b="1">
              <a:solidFill>
                <a:srgbClr val="00FFFF"/>
              </a:solidFill>
            </a:endParaRPr>
          </a:p>
          <a:p>
            <a:pPr marL="0" lvl="0" indent="0" algn="ctr" rtl="0">
              <a:spcBef>
                <a:spcPts val="0"/>
              </a:spcBef>
              <a:spcAft>
                <a:spcPts val="0"/>
              </a:spcAft>
              <a:buSzPts val="990"/>
              <a:buNone/>
            </a:pPr>
            <a:r>
              <a:rPr lang="en" sz="5500" b="1">
                <a:solidFill>
                  <a:srgbClr val="00FFFF"/>
                </a:solidFill>
              </a:rPr>
              <a:t>The Suffering Christian</a:t>
            </a:r>
            <a:endParaRPr sz="5500" b="1">
              <a:solidFill>
                <a:srgbClr val="00FFFF"/>
              </a:solidFill>
            </a:endParaRPr>
          </a:p>
        </p:txBody>
      </p:sp>
      <p:sp>
        <p:nvSpPr>
          <p:cNvPr id="55" name="Google Shape;55;p13"/>
          <p:cNvSpPr txBox="1">
            <a:spLocks noGrp="1"/>
          </p:cNvSpPr>
          <p:nvPr>
            <p:ph type="subTitle" idx="1"/>
          </p:nvPr>
        </p:nvSpPr>
        <p:spPr>
          <a:xfrm>
            <a:off x="-63250" y="1437650"/>
            <a:ext cx="9296400" cy="3705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50" u="sng">
                <a:solidFill>
                  <a:srgbClr val="FFFF00"/>
                </a:solidFill>
              </a:rPr>
              <a:t>1 Pet.4:14-19</a:t>
            </a:r>
            <a:r>
              <a:rPr lang="en" sz="2150">
                <a:solidFill>
                  <a:schemeClr val="dk1"/>
                </a:solidFill>
              </a:rPr>
              <a:t> </a:t>
            </a:r>
            <a:r>
              <a:rPr lang="en" sz="2150">
                <a:solidFill>
                  <a:srgbClr val="00FFFF"/>
                </a:solidFill>
              </a:rPr>
              <a:t>(NKJV)</a:t>
            </a:r>
            <a:r>
              <a:rPr lang="en" sz="2150">
                <a:solidFill>
                  <a:schemeClr val="dk1"/>
                </a:solidFill>
              </a:rPr>
              <a:t> </a:t>
            </a:r>
            <a:r>
              <a:rPr lang="en" sz="2150" i="1">
                <a:solidFill>
                  <a:schemeClr val="dk1"/>
                </a:solidFill>
              </a:rPr>
              <a:t>“If you are reproached for the name of Christ, </a:t>
            </a:r>
            <a:r>
              <a:rPr lang="en" sz="2150" i="1" u="sng">
                <a:solidFill>
                  <a:schemeClr val="dk1"/>
                </a:solidFill>
              </a:rPr>
              <a:t>blessed are you</a:t>
            </a:r>
            <a:r>
              <a:rPr lang="en" sz="2150" i="1">
                <a:solidFill>
                  <a:schemeClr val="dk1"/>
                </a:solidFill>
              </a:rPr>
              <a:t>, for the Spirit of glory and of God rests upon you. On their part He is blasphemed, but </a:t>
            </a:r>
            <a:r>
              <a:rPr lang="en" sz="2150" i="1" u="sng">
                <a:solidFill>
                  <a:schemeClr val="dk1"/>
                </a:solidFill>
              </a:rPr>
              <a:t>on your part He is glorified</a:t>
            </a:r>
            <a:r>
              <a:rPr lang="en" sz="2150" i="1">
                <a:solidFill>
                  <a:schemeClr val="dk1"/>
                </a:solidFill>
              </a:rPr>
              <a:t>. 15 But let none of you suffer as a murderer, a thief, an evildoer, or as a busybody in other people’s matters. 16 </a:t>
            </a:r>
            <a:r>
              <a:rPr lang="en" sz="2150" i="1" u="sng">
                <a:solidFill>
                  <a:srgbClr val="FFFF00"/>
                </a:solidFill>
              </a:rPr>
              <a:t>Yet if anyone suffers as a Christian, let him not be ashamed, but let him glorify God in this matter</a:t>
            </a:r>
            <a:r>
              <a:rPr lang="en" sz="2150" i="1">
                <a:solidFill>
                  <a:srgbClr val="FFFF00"/>
                </a:solidFill>
              </a:rPr>
              <a:t>.</a:t>
            </a:r>
            <a:r>
              <a:rPr lang="en" sz="2150" i="1">
                <a:solidFill>
                  <a:schemeClr val="dk1"/>
                </a:solidFill>
              </a:rPr>
              <a:t> 17 For the time has come for judgment to begin at the house of God; and if it begins with us first, what will be the end of those who do not obey the gospel of God? 18 Now “If the righteous one is scarcely saved, where will the ungodly and the sinner appear?” 19 </a:t>
            </a:r>
            <a:r>
              <a:rPr lang="en" sz="2150" i="1" u="sng">
                <a:solidFill>
                  <a:srgbClr val="FFFF00"/>
                </a:solidFill>
              </a:rPr>
              <a:t>Therefore let those who suffer according to the will of God commit their souls to Him in doing good, as to a faithful Creator</a:t>
            </a:r>
            <a:r>
              <a:rPr lang="en" sz="2150" i="1">
                <a:solidFill>
                  <a:srgbClr val="FFFF00"/>
                </a:solidFill>
              </a:rPr>
              <a:t>.”</a:t>
            </a:r>
            <a:endParaRPr sz="2150" i="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302150" y="0"/>
            <a:ext cx="97389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BENEFITS TO SUFFERING? - 3</a:t>
            </a:r>
            <a:endParaRPr sz="4900" b="1">
              <a:solidFill>
                <a:srgbClr val="00FFFF"/>
              </a:solidFill>
            </a:endParaRPr>
          </a:p>
        </p:txBody>
      </p:sp>
      <p:sp>
        <p:nvSpPr>
          <p:cNvPr id="109" name="Google Shape;109;p22"/>
          <p:cNvSpPr txBox="1">
            <a:spLocks noGrp="1"/>
          </p:cNvSpPr>
          <p:nvPr>
            <p:ph type="subTitle" idx="1"/>
          </p:nvPr>
        </p:nvSpPr>
        <p:spPr>
          <a:xfrm>
            <a:off x="-168650" y="401925"/>
            <a:ext cx="9394500" cy="47418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u="sng">
                <a:solidFill>
                  <a:srgbClr val="FFFF00"/>
                </a:solidFill>
              </a:rPr>
              <a:t>Contentment</a:t>
            </a:r>
            <a:r>
              <a:rPr lang="en" sz="1900">
                <a:solidFill>
                  <a:srgbClr val="FFFF00"/>
                </a:solidFill>
              </a:rPr>
              <a:t> - </a:t>
            </a:r>
            <a:r>
              <a:rPr lang="en" sz="1900" u="sng">
                <a:solidFill>
                  <a:srgbClr val="FFFF00"/>
                </a:solidFill>
              </a:rPr>
              <a:t>Phil.3:8</a:t>
            </a:r>
            <a:r>
              <a:rPr lang="en" sz="1900">
                <a:solidFill>
                  <a:srgbClr val="FFFF00"/>
                </a:solidFill>
              </a:rPr>
              <a:t> </a:t>
            </a:r>
            <a:r>
              <a:rPr lang="en" sz="1900" i="1">
                <a:solidFill>
                  <a:schemeClr val="dk1"/>
                </a:solidFill>
              </a:rPr>
              <a:t>“Yet indeed I also count </a:t>
            </a:r>
            <a:r>
              <a:rPr lang="en" sz="1900" i="1" u="sng">
                <a:solidFill>
                  <a:schemeClr val="dk1"/>
                </a:solidFill>
              </a:rPr>
              <a:t>all things loss</a:t>
            </a:r>
            <a:r>
              <a:rPr lang="en" sz="1900" i="1">
                <a:solidFill>
                  <a:schemeClr val="dk1"/>
                </a:solidFill>
              </a:rPr>
              <a:t> for the excellence of the knowledge of Christ Jesus my Lord, </a:t>
            </a:r>
            <a:r>
              <a:rPr lang="en" sz="1900" i="1" u="sng">
                <a:solidFill>
                  <a:schemeClr val="dk1"/>
                </a:solidFill>
              </a:rPr>
              <a:t>for whom I have suffered the loss of all things, and count them as rubbish</a:t>
            </a:r>
            <a:r>
              <a:rPr lang="en" sz="1900" i="1">
                <a:solidFill>
                  <a:schemeClr val="dk1"/>
                </a:solidFill>
              </a:rPr>
              <a:t>, that I may gain Christ.”</a:t>
            </a:r>
            <a:r>
              <a:rPr lang="en" sz="1900">
                <a:solidFill>
                  <a:srgbClr val="FFFF00"/>
                </a:solidFill>
              </a:rPr>
              <a:t>  </a:t>
            </a:r>
            <a:r>
              <a:rPr lang="en" sz="1900" u="sng">
                <a:solidFill>
                  <a:srgbClr val="FFFF00"/>
                </a:solidFill>
              </a:rPr>
              <a:t>Phil.4:12</a:t>
            </a:r>
            <a:r>
              <a:rPr lang="en" sz="1900">
                <a:solidFill>
                  <a:srgbClr val="FFFF00"/>
                </a:solidFill>
              </a:rPr>
              <a:t> </a:t>
            </a:r>
            <a:r>
              <a:rPr lang="en" sz="1900" i="1">
                <a:solidFill>
                  <a:schemeClr val="dk1"/>
                </a:solidFill>
              </a:rPr>
              <a:t>“I know how to be abased, and I know how to abound. </a:t>
            </a:r>
            <a:r>
              <a:rPr lang="en" sz="1900" i="1" u="sng">
                <a:solidFill>
                  <a:schemeClr val="dk1"/>
                </a:solidFill>
              </a:rPr>
              <a:t>Everywhere and in all things</a:t>
            </a:r>
            <a:r>
              <a:rPr lang="en" sz="1900" i="1">
                <a:solidFill>
                  <a:schemeClr val="dk1"/>
                </a:solidFill>
              </a:rPr>
              <a:t> I have learned both to be full and to be hungry, both to abound </a:t>
            </a:r>
            <a:r>
              <a:rPr lang="en" sz="1900" i="1" u="sng">
                <a:solidFill>
                  <a:schemeClr val="dk1"/>
                </a:solidFill>
              </a:rPr>
              <a:t>and to suffer need</a:t>
            </a:r>
            <a:r>
              <a:rPr lang="en" sz="1900" i="1">
                <a:solidFill>
                  <a:schemeClr val="dk1"/>
                </a:solidFill>
              </a:rPr>
              <a:t>.” </a:t>
            </a:r>
            <a:r>
              <a:rPr lang="en" sz="1900">
                <a:solidFill>
                  <a:srgbClr val="FFFF00"/>
                </a:solidFill>
              </a:rPr>
              <a:t> When you are suffering, especially material loss, you truly learn how little we actually need to still have a richly blessed life!</a:t>
            </a:r>
            <a:endParaRPr sz="1900">
              <a:solidFill>
                <a:srgbClr val="FFFF00"/>
              </a:solidFill>
            </a:endParaRPr>
          </a:p>
          <a:p>
            <a:pPr marL="457200" lvl="0" indent="-349250" algn="l" rtl="0">
              <a:spcBef>
                <a:spcPts val="0"/>
              </a:spcBef>
              <a:spcAft>
                <a:spcPts val="0"/>
              </a:spcAft>
              <a:buClr>
                <a:srgbClr val="00FFFF"/>
              </a:buClr>
              <a:buSzPts val="1900"/>
              <a:buChar char="●"/>
            </a:pPr>
            <a:r>
              <a:rPr lang="en" sz="1900" u="sng">
                <a:solidFill>
                  <a:srgbClr val="00FFFF"/>
                </a:solidFill>
              </a:rPr>
              <a:t>Hope of a BETTER place, with NO SUFFERING</a:t>
            </a:r>
            <a:r>
              <a:rPr lang="en" sz="1900">
                <a:solidFill>
                  <a:srgbClr val="00FFFF"/>
                </a:solidFill>
              </a:rPr>
              <a:t> -</a:t>
            </a:r>
            <a:r>
              <a:rPr lang="en" sz="1900">
                <a:solidFill>
                  <a:srgbClr val="FFFF00"/>
                </a:solidFill>
              </a:rPr>
              <a:t> </a:t>
            </a:r>
            <a:r>
              <a:rPr lang="en" sz="1900" u="sng">
                <a:solidFill>
                  <a:srgbClr val="FFFF00"/>
                </a:solidFill>
              </a:rPr>
              <a:t>Rev.21:4</a:t>
            </a:r>
            <a:r>
              <a:rPr lang="en" sz="1900">
                <a:solidFill>
                  <a:srgbClr val="FFFF00"/>
                </a:solidFill>
              </a:rPr>
              <a:t> </a:t>
            </a:r>
            <a:r>
              <a:rPr lang="en" sz="1900" i="1">
                <a:solidFill>
                  <a:schemeClr val="dk1"/>
                </a:solidFill>
              </a:rPr>
              <a:t>“And God will wipe away every tear from their eyes; there shall be no more death, nor sorrow, nor crying. There shall be </a:t>
            </a:r>
            <a:r>
              <a:rPr lang="en" sz="1900" i="1" u="sng">
                <a:solidFill>
                  <a:schemeClr val="dk1"/>
                </a:solidFill>
              </a:rPr>
              <a:t>no more pain, for the former things have passed away</a:t>
            </a:r>
            <a:r>
              <a:rPr lang="en" sz="1900" i="1">
                <a:solidFill>
                  <a:schemeClr val="dk1"/>
                </a:solidFill>
              </a:rPr>
              <a:t>.”</a:t>
            </a:r>
            <a:r>
              <a:rPr lang="en" sz="1900">
                <a:solidFill>
                  <a:srgbClr val="FFFF00"/>
                </a:solidFill>
              </a:rPr>
              <a:t>  </a:t>
            </a:r>
            <a:r>
              <a:rPr lang="en" sz="1900" u="sng">
                <a:solidFill>
                  <a:srgbClr val="FFFF00"/>
                </a:solidFill>
              </a:rPr>
              <a:t>Rom.8:18</a:t>
            </a:r>
            <a:r>
              <a:rPr lang="en" sz="1900">
                <a:solidFill>
                  <a:srgbClr val="FFFF00"/>
                </a:solidFill>
              </a:rPr>
              <a:t> </a:t>
            </a:r>
            <a:r>
              <a:rPr lang="en" sz="1900" i="1">
                <a:solidFill>
                  <a:schemeClr val="dk1"/>
                </a:solidFill>
              </a:rPr>
              <a:t>“For I consider that </a:t>
            </a:r>
            <a:r>
              <a:rPr lang="en" sz="1900" i="1" u="sng">
                <a:solidFill>
                  <a:schemeClr val="dk1"/>
                </a:solidFill>
              </a:rPr>
              <a:t>the sufferings of this present time are not worthy to be compared with the glory which shall be revealed in us</a:t>
            </a:r>
            <a:r>
              <a:rPr lang="en" sz="1900" i="1">
                <a:solidFill>
                  <a:schemeClr val="dk1"/>
                </a:solidFill>
              </a:rPr>
              <a:t>.”</a:t>
            </a:r>
            <a:r>
              <a:rPr lang="en" sz="1900">
                <a:solidFill>
                  <a:srgbClr val="FFFF00"/>
                </a:solidFill>
              </a:rPr>
              <a:t>  </a:t>
            </a:r>
            <a:r>
              <a:rPr lang="en" sz="1900">
                <a:solidFill>
                  <a:srgbClr val="00FFFF"/>
                </a:solidFill>
              </a:rPr>
              <a:t>If I had to select only ONE benefit of suffering, ESPECIALLY the random suffering of innocent children, this would be it.  The more that you and those whom you love suffer here, the more glorious HEAVEN looks!  What if God allows so much suffering so that we may want to go to a wonderful place that has none of that, but rather joy - forever!</a:t>
            </a:r>
            <a:endParaRPr sz="19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302150" y="0"/>
            <a:ext cx="97389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HOW TO ENDURE SUFFERING</a:t>
            </a:r>
            <a:endParaRPr sz="4900" b="1">
              <a:solidFill>
                <a:srgbClr val="00FFFF"/>
              </a:solidFill>
            </a:endParaRPr>
          </a:p>
        </p:txBody>
      </p:sp>
      <p:sp>
        <p:nvSpPr>
          <p:cNvPr id="115" name="Google Shape;115;p23"/>
          <p:cNvSpPr txBox="1">
            <a:spLocks noGrp="1"/>
          </p:cNvSpPr>
          <p:nvPr>
            <p:ph type="subTitle" idx="1"/>
          </p:nvPr>
        </p:nvSpPr>
        <p:spPr>
          <a:xfrm>
            <a:off x="-168650" y="401925"/>
            <a:ext cx="9394500" cy="47418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u="sng">
                <a:solidFill>
                  <a:srgbClr val="FFFF00"/>
                </a:solidFill>
              </a:rPr>
              <a:t>READ GOD’S WORD</a:t>
            </a:r>
            <a:r>
              <a:rPr lang="en" sz="2000">
                <a:solidFill>
                  <a:srgbClr val="FFFF00"/>
                </a:solidFill>
              </a:rPr>
              <a:t>!  </a:t>
            </a:r>
            <a:r>
              <a:rPr lang="en" sz="2000">
                <a:solidFill>
                  <a:srgbClr val="00FFFF"/>
                </a:solidFill>
              </a:rPr>
              <a:t> </a:t>
            </a:r>
            <a:r>
              <a:rPr lang="en" sz="2000" u="sng">
                <a:solidFill>
                  <a:srgbClr val="FFFF00"/>
                </a:solidFill>
              </a:rPr>
              <a:t>Ps.119:50</a:t>
            </a:r>
            <a:r>
              <a:rPr lang="en" sz="2000">
                <a:solidFill>
                  <a:srgbClr val="00FFFF"/>
                </a:solidFill>
              </a:rPr>
              <a:t> </a:t>
            </a:r>
            <a:r>
              <a:rPr lang="en" sz="2000" i="1">
                <a:solidFill>
                  <a:schemeClr val="dk1"/>
                </a:solidFill>
              </a:rPr>
              <a:t>“</a:t>
            </a:r>
            <a:r>
              <a:rPr lang="en" sz="2000" i="1" u="sng">
                <a:solidFill>
                  <a:schemeClr val="dk1"/>
                </a:solidFill>
              </a:rPr>
              <a:t>This</a:t>
            </a:r>
            <a:r>
              <a:rPr lang="en" sz="2000" i="1">
                <a:solidFill>
                  <a:schemeClr val="dk1"/>
                </a:solidFill>
              </a:rPr>
              <a:t> is my comfort in my affliction, for </a:t>
            </a:r>
            <a:r>
              <a:rPr lang="en" sz="2000" i="1" u="sng">
                <a:solidFill>
                  <a:schemeClr val="dk1"/>
                </a:solidFill>
              </a:rPr>
              <a:t>Your word has given me life</a:t>
            </a:r>
            <a:r>
              <a:rPr lang="en" sz="2000" i="1">
                <a:solidFill>
                  <a:schemeClr val="dk1"/>
                </a:solidFill>
              </a:rPr>
              <a:t>.”</a:t>
            </a:r>
            <a:r>
              <a:rPr lang="en" sz="2000">
                <a:solidFill>
                  <a:srgbClr val="00FFFF"/>
                </a:solidFill>
              </a:rPr>
              <a:t>  </a:t>
            </a:r>
            <a:r>
              <a:rPr lang="en" sz="2000" u="sng">
                <a:solidFill>
                  <a:srgbClr val="FFFF00"/>
                </a:solidFill>
              </a:rPr>
              <a:t>Ps.119:92</a:t>
            </a:r>
            <a:r>
              <a:rPr lang="en" sz="2000">
                <a:solidFill>
                  <a:srgbClr val="00FFFF"/>
                </a:solidFill>
              </a:rPr>
              <a:t> </a:t>
            </a:r>
            <a:r>
              <a:rPr lang="en" sz="2000" i="1">
                <a:solidFill>
                  <a:schemeClr val="dk1"/>
                </a:solidFill>
              </a:rPr>
              <a:t>“</a:t>
            </a:r>
            <a:r>
              <a:rPr lang="en" sz="2000" i="1" u="sng">
                <a:solidFill>
                  <a:schemeClr val="dk1"/>
                </a:solidFill>
              </a:rPr>
              <a:t>Unless Your law had been my delight</a:t>
            </a:r>
            <a:r>
              <a:rPr lang="en" sz="2000" i="1">
                <a:solidFill>
                  <a:schemeClr val="dk1"/>
                </a:solidFill>
              </a:rPr>
              <a:t>, I would then have perished in my affliction.”</a:t>
            </a:r>
            <a:r>
              <a:rPr lang="en" sz="2000">
                <a:solidFill>
                  <a:srgbClr val="00FFFF"/>
                </a:solidFill>
              </a:rPr>
              <a:t>  </a:t>
            </a:r>
            <a:r>
              <a:rPr lang="en" sz="2000">
                <a:solidFill>
                  <a:srgbClr val="FFFF00"/>
                </a:solidFill>
              </a:rPr>
              <a:t>(</a:t>
            </a:r>
            <a:r>
              <a:rPr lang="en" sz="2000" u="sng">
                <a:solidFill>
                  <a:srgbClr val="FFFF00"/>
                </a:solidFill>
              </a:rPr>
              <a:t>Ps.119:143</a:t>
            </a:r>
            <a:r>
              <a:rPr lang="en" sz="2000">
                <a:solidFill>
                  <a:srgbClr val="FFFF00"/>
                </a:solidFill>
              </a:rPr>
              <a:t>)  I think a problem with some suffering Christians is that they don’t know WHERE in the bible to read, when suffering.  My personal suggestions?  O.T. - Job, Psalms, Proverbs.  Genesis, the first half of Exodus, Judges, Ruth, 1 and 2 Samuel, Daniel, Jeremiah, Lamentations.  N.T.  - Matthew thru Acts, 1 Thessalonians, Philippians, 2 Timothy, Hebrews, James, 1 Peter, Revelation 1-5 and 19-22.  LEARN of other faithful who suffered (</a:t>
            </a:r>
            <a:r>
              <a:rPr lang="en" sz="2000" u="sng">
                <a:solidFill>
                  <a:srgbClr val="FFFF00"/>
                </a:solidFill>
              </a:rPr>
              <a:t>Js.5:10</a:t>
            </a:r>
            <a:r>
              <a:rPr lang="en" sz="2000">
                <a:solidFill>
                  <a:srgbClr val="FFFF00"/>
                </a:solidFill>
              </a:rPr>
              <a:t>).  (More on this in Part Two)</a:t>
            </a:r>
            <a:endParaRPr sz="2000">
              <a:solidFill>
                <a:srgbClr val="FFFF00"/>
              </a:solidFill>
            </a:endParaRPr>
          </a:p>
          <a:p>
            <a:pPr marL="457200" lvl="0" indent="-355600" algn="l" rtl="0">
              <a:spcBef>
                <a:spcPts val="0"/>
              </a:spcBef>
              <a:spcAft>
                <a:spcPts val="0"/>
              </a:spcAft>
              <a:buClr>
                <a:srgbClr val="00FFFF"/>
              </a:buClr>
              <a:buSzPts val="2000"/>
              <a:buChar char="●"/>
            </a:pPr>
            <a:r>
              <a:rPr lang="en" sz="2000" u="sng">
                <a:solidFill>
                  <a:srgbClr val="00FFFF"/>
                </a:solidFill>
              </a:rPr>
              <a:t>PRAY</a:t>
            </a:r>
            <a:r>
              <a:rPr lang="en" sz="2000">
                <a:solidFill>
                  <a:srgbClr val="00FFFF"/>
                </a:solidFill>
              </a:rPr>
              <a:t>!</a:t>
            </a:r>
            <a:r>
              <a:rPr lang="en" sz="2000">
                <a:solidFill>
                  <a:srgbClr val="FFFF00"/>
                </a:solidFill>
              </a:rPr>
              <a:t>  </a:t>
            </a:r>
            <a:r>
              <a:rPr lang="en" sz="2000" u="sng">
                <a:solidFill>
                  <a:srgbClr val="FFFF00"/>
                </a:solidFill>
              </a:rPr>
              <a:t>Js.5:13</a:t>
            </a:r>
            <a:r>
              <a:rPr lang="en" sz="2000">
                <a:solidFill>
                  <a:srgbClr val="FFFF00"/>
                </a:solidFill>
              </a:rPr>
              <a:t> </a:t>
            </a:r>
            <a:r>
              <a:rPr lang="en" sz="2000" i="1">
                <a:solidFill>
                  <a:schemeClr val="dk1"/>
                </a:solidFill>
              </a:rPr>
              <a:t>“</a:t>
            </a:r>
            <a:r>
              <a:rPr lang="en" sz="2000" i="1" u="sng">
                <a:solidFill>
                  <a:schemeClr val="dk1"/>
                </a:solidFill>
              </a:rPr>
              <a:t>Is anyone among you suffering</a:t>
            </a:r>
            <a:r>
              <a:rPr lang="en" sz="2000" i="1">
                <a:solidFill>
                  <a:schemeClr val="dk1"/>
                </a:solidFill>
              </a:rPr>
              <a:t>? Let him </a:t>
            </a:r>
            <a:r>
              <a:rPr lang="en" sz="2000" i="1" u="sng">
                <a:solidFill>
                  <a:schemeClr val="dk1"/>
                </a:solidFill>
              </a:rPr>
              <a:t>pray</a:t>
            </a:r>
            <a:r>
              <a:rPr lang="en" sz="2000" i="1">
                <a:solidFill>
                  <a:schemeClr val="dk1"/>
                </a:solidFill>
              </a:rPr>
              <a:t>. Is anyone cheerful? Let him sing psalms.”  </a:t>
            </a:r>
            <a:r>
              <a:rPr lang="en" sz="2000" u="sng">
                <a:solidFill>
                  <a:srgbClr val="FFFF00"/>
                </a:solidFill>
              </a:rPr>
              <a:t>Phil.4:6</a:t>
            </a:r>
            <a:r>
              <a:rPr lang="en" sz="2000">
                <a:solidFill>
                  <a:schemeClr val="dk1"/>
                </a:solidFill>
              </a:rPr>
              <a:t> </a:t>
            </a:r>
            <a:r>
              <a:rPr lang="en" sz="2000" i="1">
                <a:solidFill>
                  <a:schemeClr val="dk1"/>
                </a:solidFill>
              </a:rPr>
              <a:t>“Be anxious for nothing, but in everything by prayer and supplication, with thanksgiving, let your requests be made known to God;”</a:t>
            </a:r>
            <a:r>
              <a:rPr lang="en" sz="2000">
                <a:solidFill>
                  <a:schemeClr val="dk1"/>
                </a:solidFill>
              </a:rPr>
              <a:t>  Our Creator is the God of ALL comfort </a:t>
            </a:r>
            <a:r>
              <a:rPr lang="en" sz="2000">
                <a:solidFill>
                  <a:srgbClr val="FFFF00"/>
                </a:solidFill>
              </a:rPr>
              <a:t>(</a:t>
            </a:r>
            <a:r>
              <a:rPr lang="en" sz="2000" u="sng">
                <a:solidFill>
                  <a:srgbClr val="FFFF00"/>
                </a:solidFill>
              </a:rPr>
              <a:t>2 Cor.1:3-4</a:t>
            </a:r>
            <a:r>
              <a:rPr lang="en" sz="2000">
                <a:solidFill>
                  <a:srgbClr val="FFFF00"/>
                </a:solidFill>
              </a:rPr>
              <a:t>).  </a:t>
            </a:r>
            <a:r>
              <a:rPr lang="en" sz="2000">
                <a:solidFill>
                  <a:srgbClr val="00FFFF"/>
                </a:solidFill>
              </a:rPr>
              <a:t>His word is where He speaks to us, but He also desperately wants us to speak to Him.  As we bear our souls to Him, we acknowledge He is there!</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302150" y="0"/>
            <a:ext cx="97389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ENDURING SUFFERING - 2</a:t>
            </a:r>
            <a:endParaRPr sz="5000" b="1">
              <a:solidFill>
                <a:srgbClr val="00FFFF"/>
              </a:solidFill>
            </a:endParaRPr>
          </a:p>
        </p:txBody>
      </p:sp>
      <p:sp>
        <p:nvSpPr>
          <p:cNvPr id="121" name="Google Shape;121;p24"/>
          <p:cNvSpPr txBox="1">
            <a:spLocks noGrp="1"/>
          </p:cNvSpPr>
          <p:nvPr>
            <p:ph type="subTitle" idx="1"/>
          </p:nvPr>
        </p:nvSpPr>
        <p:spPr>
          <a:xfrm>
            <a:off x="-168650" y="401925"/>
            <a:ext cx="9394500" cy="47418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YOU </a:t>
            </a:r>
            <a:r>
              <a:rPr lang="en" sz="2000" u="sng">
                <a:solidFill>
                  <a:srgbClr val="FFFF00"/>
                </a:solidFill>
              </a:rPr>
              <a:t>MUST</a:t>
            </a:r>
            <a:r>
              <a:rPr lang="en" sz="2000">
                <a:solidFill>
                  <a:srgbClr val="FFFF00"/>
                </a:solidFill>
              </a:rPr>
              <a:t> REACH OUT TO, AND SPEND TIME WITH, YOUR FELLOW CHRISTIANS!  Those Christians who fall away in times of temptation and trial - I believe THIS is the number one reason.  They don’t see the need nor the value in sharing their distress and grief with their brethren.  There are far too many passages to list here - most of the N.T. letters are about brotherly love.</a:t>
            </a:r>
            <a:endParaRPr sz="2000">
              <a:solidFill>
                <a:srgbClr val="FFFF00"/>
              </a:solidFill>
            </a:endParaRPr>
          </a:p>
          <a:p>
            <a:pPr marL="457200" lvl="0" indent="-355600" algn="l" rtl="0">
              <a:spcBef>
                <a:spcPts val="0"/>
              </a:spcBef>
              <a:spcAft>
                <a:spcPts val="0"/>
              </a:spcAft>
              <a:buClr>
                <a:srgbClr val="FFFF00"/>
              </a:buClr>
              <a:buSzPts val="2000"/>
              <a:buChar char="●"/>
            </a:pPr>
            <a:r>
              <a:rPr lang="en" sz="2000" u="sng">
                <a:solidFill>
                  <a:srgbClr val="FFFF00"/>
                </a:solidFill>
              </a:rPr>
              <a:t>1 Cor.12:26</a:t>
            </a:r>
            <a:r>
              <a:rPr lang="en" sz="2000">
                <a:solidFill>
                  <a:srgbClr val="FFFF00"/>
                </a:solidFill>
              </a:rPr>
              <a:t> </a:t>
            </a:r>
            <a:r>
              <a:rPr lang="en" sz="2000" i="1">
                <a:solidFill>
                  <a:schemeClr val="dk1"/>
                </a:solidFill>
              </a:rPr>
              <a:t>“And if one member suffers, </a:t>
            </a:r>
            <a:r>
              <a:rPr lang="en" sz="2000" i="1" u="sng">
                <a:solidFill>
                  <a:schemeClr val="dk1"/>
                </a:solidFill>
              </a:rPr>
              <a:t>all the members suffer with it</a:t>
            </a:r>
            <a:r>
              <a:rPr lang="en" sz="2000" i="1">
                <a:solidFill>
                  <a:schemeClr val="dk1"/>
                </a:solidFill>
              </a:rPr>
              <a:t>; or if one member is honored, all the members rejoice with it.”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Rom.12:15</a:t>
            </a:r>
            <a:r>
              <a:rPr lang="en" sz="2000">
                <a:solidFill>
                  <a:srgbClr val="FFFF00"/>
                </a:solidFill>
              </a:rPr>
              <a:t> </a:t>
            </a:r>
            <a:r>
              <a:rPr lang="en" sz="2000" i="1">
                <a:solidFill>
                  <a:schemeClr val="dk1"/>
                </a:solidFill>
              </a:rPr>
              <a:t>“Rejoice with those who rejoice, and </a:t>
            </a:r>
            <a:r>
              <a:rPr lang="en" sz="2000" i="1" u="sng">
                <a:solidFill>
                  <a:schemeClr val="dk1"/>
                </a:solidFill>
              </a:rPr>
              <a:t>weep with those who weep</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Remember Job’s friends?</a:t>
            </a:r>
            <a:r>
              <a:rPr lang="en" sz="2000">
                <a:solidFill>
                  <a:srgbClr val="FFFF00"/>
                </a:solidFill>
              </a:rPr>
              <a:t>  </a:t>
            </a:r>
            <a:r>
              <a:rPr lang="en" sz="2000" u="sng">
                <a:solidFill>
                  <a:srgbClr val="FFFF00"/>
                </a:solidFill>
              </a:rPr>
              <a:t>Job 2:11b-13</a:t>
            </a:r>
            <a:r>
              <a:rPr lang="en" sz="2000">
                <a:solidFill>
                  <a:srgbClr val="FFFF00"/>
                </a:solidFill>
              </a:rPr>
              <a:t> </a:t>
            </a:r>
            <a:r>
              <a:rPr lang="en" sz="2000" i="1">
                <a:solidFill>
                  <a:schemeClr val="dk1"/>
                </a:solidFill>
              </a:rPr>
              <a:t>“For they had made an appointment together </a:t>
            </a:r>
            <a:r>
              <a:rPr lang="en" sz="2000" i="1" u="sng">
                <a:solidFill>
                  <a:schemeClr val="dk1"/>
                </a:solidFill>
              </a:rPr>
              <a:t>to come and mourn with him, and to comfort him</a:t>
            </a:r>
            <a:r>
              <a:rPr lang="en" sz="2000" i="1">
                <a:solidFill>
                  <a:schemeClr val="dk1"/>
                </a:solidFill>
              </a:rPr>
              <a:t>. 12 And when they raised their eyes from afar, and did not recognize him, they lifted their voices and wept; and each one tore his robe and sprinkled dust on his head toward heaven. 13 </a:t>
            </a:r>
            <a:r>
              <a:rPr lang="en" sz="2000" i="1" u="sng">
                <a:solidFill>
                  <a:schemeClr val="dk1"/>
                </a:solidFill>
              </a:rPr>
              <a:t>So they sat down with him on the ground seven days and seven nights</a:t>
            </a:r>
            <a:r>
              <a:rPr lang="en" sz="2000" i="1">
                <a:solidFill>
                  <a:schemeClr val="dk1"/>
                </a:solidFill>
              </a:rPr>
              <a:t>, and no one spoke a word to him, for they saw that his grief was very great.”</a:t>
            </a:r>
            <a:r>
              <a:rPr lang="en" sz="2000">
                <a:solidFill>
                  <a:srgbClr val="FFFF00"/>
                </a:solidFill>
              </a:rPr>
              <a:t>  </a:t>
            </a:r>
            <a:r>
              <a:rPr lang="en" sz="2000">
                <a:solidFill>
                  <a:srgbClr val="00FFFF"/>
                </a:solidFill>
              </a:rPr>
              <a:t>Would YOU do that for your brother?  For seven days?!</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302150" y="0"/>
            <a:ext cx="97389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BUT THERE IS MUCH MORE…</a:t>
            </a:r>
            <a:endParaRPr sz="4900" b="1">
              <a:solidFill>
                <a:srgbClr val="00FFFF"/>
              </a:solidFill>
            </a:endParaRPr>
          </a:p>
        </p:txBody>
      </p:sp>
      <p:sp>
        <p:nvSpPr>
          <p:cNvPr id="127" name="Google Shape;127;p25"/>
          <p:cNvSpPr txBox="1">
            <a:spLocks noGrp="1"/>
          </p:cNvSpPr>
          <p:nvPr>
            <p:ph type="subTitle" idx="1"/>
          </p:nvPr>
        </p:nvSpPr>
        <p:spPr>
          <a:xfrm>
            <a:off x="-167400" y="401925"/>
            <a:ext cx="9393300" cy="47418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There is enough scripture on Suffering that we could have an entire week of lessons and not touch them all, but I hope that this first part has been helpful.</a:t>
            </a:r>
            <a:endParaRPr sz="2000">
              <a:solidFill>
                <a:srgbClr val="FFFF00"/>
              </a:solidFill>
            </a:endParaRPr>
          </a:p>
          <a:p>
            <a:pPr marL="457200" lvl="0" indent="-355600" algn="l" rtl="0">
              <a:spcBef>
                <a:spcPts val="0"/>
              </a:spcBef>
              <a:spcAft>
                <a:spcPts val="0"/>
              </a:spcAft>
              <a:buClr>
                <a:srgbClr val="00FFFF"/>
              </a:buClr>
              <a:buSzPts val="2000"/>
              <a:buChar char="●"/>
            </a:pPr>
            <a:r>
              <a:rPr lang="en" sz="2000">
                <a:solidFill>
                  <a:srgbClr val="00FFFF"/>
                </a:solidFill>
              </a:rPr>
              <a:t>We are expected to learn valuable lessons from our suffering, and the suffering of others.  If we don’t, then ALL we will have to show for it is just the suffering!  </a:t>
            </a:r>
            <a:r>
              <a:rPr lang="en" sz="2000" u="sng">
                <a:solidFill>
                  <a:srgbClr val="FFFF00"/>
                </a:solidFill>
              </a:rPr>
              <a:t>Gal.3:4</a:t>
            </a:r>
            <a:r>
              <a:rPr lang="en" sz="2000">
                <a:solidFill>
                  <a:srgbClr val="00FFFF"/>
                </a:solidFill>
              </a:rPr>
              <a:t> </a:t>
            </a:r>
            <a:r>
              <a:rPr lang="en" sz="2000" i="1">
                <a:solidFill>
                  <a:schemeClr val="dk1"/>
                </a:solidFill>
              </a:rPr>
              <a:t>“</a:t>
            </a:r>
            <a:r>
              <a:rPr lang="en" sz="2000" i="1" u="sng">
                <a:solidFill>
                  <a:schemeClr val="dk1"/>
                </a:solidFill>
              </a:rPr>
              <a:t>Have you suffered so many things in vain</a:t>
            </a:r>
            <a:r>
              <a:rPr lang="en" sz="2000" i="1">
                <a:solidFill>
                  <a:schemeClr val="dk1"/>
                </a:solidFill>
              </a:rPr>
              <a:t> - if indeed it was in vain?”</a:t>
            </a:r>
            <a:endParaRPr sz="2000" i="1">
              <a:solidFill>
                <a:schemeClr val="dk1"/>
              </a:solidFill>
            </a:endParaRPr>
          </a:p>
          <a:p>
            <a:pPr marL="457200" lvl="0" indent="-355600" algn="l" rtl="0">
              <a:spcBef>
                <a:spcPts val="0"/>
              </a:spcBef>
              <a:spcAft>
                <a:spcPts val="0"/>
              </a:spcAft>
              <a:buClr>
                <a:srgbClr val="FFFF00"/>
              </a:buClr>
              <a:buSzPts val="2000"/>
              <a:buChar char="●"/>
            </a:pPr>
            <a:r>
              <a:rPr lang="en" sz="2000">
                <a:solidFill>
                  <a:srgbClr val="FFFF00"/>
                </a:solidFill>
              </a:rPr>
              <a:t>I want to close Part One with this beautiful passage from the apostle Paul, in</a:t>
            </a:r>
            <a:r>
              <a:rPr lang="en" sz="2000">
                <a:solidFill>
                  <a:srgbClr val="00FFFF"/>
                </a:solidFill>
              </a:rPr>
              <a:t> </a:t>
            </a:r>
            <a:r>
              <a:rPr lang="en" sz="2000" u="sng">
                <a:solidFill>
                  <a:srgbClr val="FFFF00"/>
                </a:solidFill>
              </a:rPr>
              <a:t>2 Cor.4:16-18</a:t>
            </a:r>
            <a:r>
              <a:rPr lang="en" sz="2000">
                <a:solidFill>
                  <a:srgbClr val="00FFFF"/>
                </a:solidFill>
              </a:rPr>
              <a:t> </a:t>
            </a:r>
            <a:r>
              <a:rPr lang="en" sz="2000" i="1">
                <a:solidFill>
                  <a:schemeClr val="dk1"/>
                </a:solidFill>
              </a:rPr>
              <a:t>“Therefore we do not lose heart. Even though our outward man is perishing, yet the inward man is being renewed day by day. 17 </a:t>
            </a:r>
            <a:r>
              <a:rPr lang="en" sz="2000" i="1" u="sng">
                <a:solidFill>
                  <a:srgbClr val="FFFF00"/>
                </a:solidFill>
              </a:rPr>
              <a:t>For our light affliction, which is but for a moment, is working for us a far more exceeding and eternal weight of glory</a:t>
            </a:r>
            <a:r>
              <a:rPr lang="en" sz="2000" i="1">
                <a:solidFill>
                  <a:srgbClr val="FFFF00"/>
                </a:solidFill>
              </a:rPr>
              <a:t>,</a:t>
            </a:r>
            <a:r>
              <a:rPr lang="en" sz="2000" i="1">
                <a:solidFill>
                  <a:schemeClr val="dk1"/>
                </a:solidFill>
              </a:rPr>
              <a:t> 18 while we do not look at the things which are seen, but at the things which are not seen. For the things which are seen are temporary, but </a:t>
            </a:r>
            <a:r>
              <a:rPr lang="en" sz="2000" i="1" u="sng">
                <a:solidFill>
                  <a:schemeClr val="dk1"/>
                </a:solidFill>
              </a:rPr>
              <a:t>the things which are not seen are eternal</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But brethren, everything we have discussed PALES in comparison to next week’s lesson.  Part Two is where we will look at </a:t>
            </a:r>
            <a:r>
              <a:rPr lang="en" sz="2000">
                <a:solidFill>
                  <a:srgbClr val="FFFF00"/>
                </a:solidFill>
              </a:rPr>
              <a:t>“The Suffering </a:t>
            </a:r>
            <a:r>
              <a:rPr lang="en" sz="2000" b="1" u="sng">
                <a:solidFill>
                  <a:srgbClr val="FFFF00"/>
                </a:solidFill>
              </a:rPr>
              <a:t>GOD</a:t>
            </a:r>
            <a:r>
              <a:rPr lang="en" sz="2000">
                <a:solidFill>
                  <a:srgbClr val="FFFF00"/>
                </a:solidFill>
              </a:rPr>
              <a:t>.”</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63250" y="0"/>
            <a:ext cx="92541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u="sng">
                <a:solidFill>
                  <a:srgbClr val="00FFFF"/>
                </a:solidFill>
              </a:rPr>
              <a:t>EVERYONE'S</a:t>
            </a:r>
            <a:r>
              <a:rPr lang="en" sz="5000" b="1">
                <a:solidFill>
                  <a:srgbClr val="00FFFF"/>
                </a:solidFill>
              </a:rPr>
              <a:t> QUESTION!</a:t>
            </a:r>
            <a:endParaRPr sz="5000" b="1">
              <a:solidFill>
                <a:srgbClr val="00FFFF"/>
              </a:solidFill>
            </a:endParaRPr>
          </a:p>
        </p:txBody>
      </p:sp>
      <p:sp>
        <p:nvSpPr>
          <p:cNvPr id="61" name="Google Shape;61;p14"/>
          <p:cNvSpPr txBox="1">
            <a:spLocks noGrp="1"/>
          </p:cNvSpPr>
          <p:nvPr>
            <p:ph type="subTitle" idx="1"/>
          </p:nvPr>
        </p:nvSpPr>
        <p:spPr>
          <a:xfrm>
            <a:off x="-140525" y="479225"/>
            <a:ext cx="9373800" cy="4664400"/>
          </a:xfrm>
          <a:prstGeom prst="rect">
            <a:avLst/>
          </a:prstGeom>
        </p:spPr>
        <p:txBody>
          <a:bodyPr spcFirstLastPara="1" wrap="square" lIns="91425" tIns="91425" rIns="91425" bIns="91425" anchor="t" anchorCtr="0">
            <a:noAutofit/>
          </a:bodyPr>
          <a:lstStyle/>
          <a:p>
            <a:pPr marL="457200" lvl="0" indent="-365125" algn="l" rtl="0">
              <a:spcBef>
                <a:spcPts val="0"/>
              </a:spcBef>
              <a:spcAft>
                <a:spcPts val="0"/>
              </a:spcAft>
              <a:buClr>
                <a:srgbClr val="FFFF00"/>
              </a:buClr>
              <a:buSzPts val="2150"/>
              <a:buChar char="●"/>
            </a:pPr>
            <a:r>
              <a:rPr lang="en" sz="2150">
                <a:solidFill>
                  <a:srgbClr val="FFFF00"/>
                </a:solidFill>
              </a:rPr>
              <a:t>I think in this day and age of ever-increasing atheism, Christians get the wrong idea that our number one challenge is to convince people that God exists.  But we have really good reasons for believing in the bible and the God Who wrote it, and I taught that lesson a couple weeks ago.</a:t>
            </a:r>
            <a:endParaRPr sz="2150">
              <a:solidFill>
                <a:srgbClr val="FFFF00"/>
              </a:solidFill>
            </a:endParaRPr>
          </a:p>
          <a:p>
            <a:pPr marL="457200" lvl="0" indent="-365125" algn="l" rtl="0">
              <a:spcBef>
                <a:spcPts val="0"/>
              </a:spcBef>
              <a:spcAft>
                <a:spcPts val="0"/>
              </a:spcAft>
              <a:buClr>
                <a:schemeClr val="dk1"/>
              </a:buClr>
              <a:buSzPts val="2150"/>
              <a:buChar char="●"/>
            </a:pPr>
            <a:r>
              <a:rPr lang="en" sz="2150">
                <a:solidFill>
                  <a:schemeClr val="dk1"/>
                </a:solidFill>
              </a:rPr>
              <a:t>I believe, actually, that the greater challenge, both to ourselves and to non-believers, is making a convincing argument that God is ALWAYS GOOD.  And I say this because of the subject matter of these next 2 lessons - </a:t>
            </a:r>
            <a:r>
              <a:rPr lang="en" sz="2150" u="sng">
                <a:solidFill>
                  <a:schemeClr val="dk1"/>
                </a:solidFill>
              </a:rPr>
              <a:t>SUFFERING</a:t>
            </a:r>
            <a:r>
              <a:rPr lang="en" sz="2150">
                <a:solidFill>
                  <a:schemeClr val="dk1"/>
                </a:solidFill>
              </a:rPr>
              <a:t>.  Because even if we can make the case that God Himself does not desire nor cause suffering, none of us can make the case that He does not ALLOW suffering.  And THIS is the argument that the devil sneaks into even Christians’ own thoughts:</a:t>
            </a:r>
            <a:endParaRPr sz="2150">
              <a:solidFill>
                <a:schemeClr val="dk1"/>
              </a:solidFill>
            </a:endParaRPr>
          </a:p>
          <a:p>
            <a:pPr marL="457200" lvl="0" indent="-365125" algn="l" rtl="0">
              <a:spcBef>
                <a:spcPts val="0"/>
              </a:spcBef>
              <a:spcAft>
                <a:spcPts val="0"/>
              </a:spcAft>
              <a:buClr>
                <a:srgbClr val="00FFFF"/>
              </a:buClr>
              <a:buSzPts val="2150"/>
              <a:buChar char="●"/>
            </a:pPr>
            <a:r>
              <a:rPr lang="en" sz="2150">
                <a:solidFill>
                  <a:srgbClr val="00FFFF"/>
                </a:solidFill>
              </a:rPr>
              <a:t>“WHY does a good and loving God allow so much suffering in this life?”</a:t>
            </a:r>
            <a:endParaRPr sz="2150">
              <a:solidFill>
                <a:srgbClr val="00FFFF"/>
              </a:solidFill>
            </a:endParaRPr>
          </a:p>
          <a:p>
            <a:pPr marL="457200" lvl="0" indent="-365125" algn="l" rtl="0">
              <a:spcBef>
                <a:spcPts val="0"/>
              </a:spcBef>
              <a:spcAft>
                <a:spcPts val="0"/>
              </a:spcAft>
              <a:buClr>
                <a:srgbClr val="FFFF00"/>
              </a:buClr>
              <a:buSzPts val="2150"/>
              <a:buChar char="●"/>
            </a:pPr>
            <a:r>
              <a:rPr lang="en" sz="2150">
                <a:solidFill>
                  <a:srgbClr val="FFFF00"/>
                </a:solidFill>
              </a:rPr>
              <a:t>And I need to be honest regarding my own limitations here.  I DON’T EXACTLY KNOW! God doesn’t always tell us, which frustrates us more! </a:t>
            </a:r>
            <a:endParaRPr sz="215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63250" y="0"/>
            <a:ext cx="92541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SUFFERING’S BEGINNING</a:t>
            </a:r>
            <a:endParaRPr sz="5000" b="1">
              <a:solidFill>
                <a:srgbClr val="00FFFF"/>
              </a:solidFill>
            </a:endParaRPr>
          </a:p>
        </p:txBody>
      </p:sp>
      <p:sp>
        <p:nvSpPr>
          <p:cNvPr id="67" name="Google Shape;67;p15"/>
          <p:cNvSpPr txBox="1">
            <a:spLocks noGrp="1"/>
          </p:cNvSpPr>
          <p:nvPr>
            <p:ph type="subTitle" idx="1"/>
          </p:nvPr>
        </p:nvSpPr>
        <p:spPr>
          <a:xfrm>
            <a:off x="-196750" y="479225"/>
            <a:ext cx="9450600" cy="46644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Did God create suffering, pain, sickness, death, decay in the beginning?</a:t>
            </a:r>
            <a:endParaRPr sz="2000">
              <a:solidFill>
                <a:srgbClr val="FFFF00"/>
              </a:solidFill>
            </a:endParaRPr>
          </a:p>
          <a:p>
            <a:pPr marL="457200" lvl="0" indent="-355600" algn="l" rtl="0">
              <a:spcBef>
                <a:spcPts val="0"/>
              </a:spcBef>
              <a:spcAft>
                <a:spcPts val="0"/>
              </a:spcAft>
              <a:buClr>
                <a:srgbClr val="FFFF00"/>
              </a:buClr>
              <a:buSzPts val="2000"/>
              <a:buChar char="●"/>
            </a:pPr>
            <a:r>
              <a:rPr lang="en" sz="2000" u="sng">
                <a:solidFill>
                  <a:srgbClr val="FFFF00"/>
                </a:solidFill>
              </a:rPr>
              <a:t>Gen.1:31</a:t>
            </a:r>
            <a:r>
              <a:rPr lang="en" sz="2000">
                <a:solidFill>
                  <a:srgbClr val="FFFF00"/>
                </a:solidFill>
              </a:rPr>
              <a:t> </a:t>
            </a:r>
            <a:r>
              <a:rPr lang="en" sz="2000" i="1">
                <a:solidFill>
                  <a:schemeClr val="dk1"/>
                </a:solidFill>
              </a:rPr>
              <a:t>“Then God saw </a:t>
            </a:r>
            <a:r>
              <a:rPr lang="en" sz="2000" i="1" u="sng">
                <a:solidFill>
                  <a:schemeClr val="dk1"/>
                </a:solidFill>
              </a:rPr>
              <a:t>everything that He had made</a:t>
            </a:r>
            <a:r>
              <a:rPr lang="en" sz="2000" i="1">
                <a:solidFill>
                  <a:schemeClr val="dk1"/>
                </a:solidFill>
              </a:rPr>
              <a:t>, and indeed it was </a:t>
            </a:r>
            <a:r>
              <a:rPr lang="en" sz="2000" i="1" u="sng">
                <a:solidFill>
                  <a:schemeClr val="dk1"/>
                </a:solidFill>
              </a:rPr>
              <a:t>VERY GOOD</a:t>
            </a:r>
            <a:r>
              <a:rPr lang="en" sz="2000" i="1">
                <a:solidFill>
                  <a:schemeClr val="dk1"/>
                </a:solidFill>
              </a:rPr>
              <a:t>. So the evening and the morning were the sixth day.”</a:t>
            </a:r>
            <a:endParaRPr sz="2000" i="1">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This was right after God had made man and woman in His image and given them His instructions.  And at that point there was ZERO suffering in His creation!  So what changed all of that?</a:t>
            </a:r>
            <a:endParaRPr sz="2000">
              <a:solidFill>
                <a:srgbClr val="00FFFF"/>
              </a:solidFill>
            </a:endParaRPr>
          </a:p>
          <a:p>
            <a:pPr marL="457200" lvl="0" indent="-355600" algn="l" rtl="0">
              <a:spcBef>
                <a:spcPts val="0"/>
              </a:spcBef>
              <a:spcAft>
                <a:spcPts val="0"/>
              </a:spcAft>
              <a:buClr>
                <a:srgbClr val="FFFF00"/>
              </a:buClr>
              <a:buSzPts val="2000"/>
              <a:buChar char="●"/>
            </a:pPr>
            <a:r>
              <a:rPr lang="en" sz="2000" b="1" u="sng">
                <a:solidFill>
                  <a:srgbClr val="FFFF00"/>
                </a:solidFill>
              </a:rPr>
              <a:t>SIN</a:t>
            </a:r>
            <a:r>
              <a:rPr lang="en" sz="2000">
                <a:solidFill>
                  <a:srgbClr val="FFFF00"/>
                </a:solidFill>
              </a:rPr>
              <a:t> changed that!  The sin of some of God’s angels, and especially the sin of man.</a:t>
            </a:r>
            <a:r>
              <a:rPr lang="en" sz="2000">
                <a:solidFill>
                  <a:schemeClr val="dk1"/>
                </a:solidFill>
              </a:rPr>
              <a:t>  </a:t>
            </a:r>
            <a:r>
              <a:rPr lang="en" sz="2000" u="sng">
                <a:solidFill>
                  <a:srgbClr val="FFFF00"/>
                </a:solidFill>
              </a:rPr>
              <a:t>Gen.2:17</a:t>
            </a:r>
            <a:r>
              <a:rPr lang="en" sz="2000">
                <a:solidFill>
                  <a:schemeClr val="dk1"/>
                </a:solidFill>
              </a:rPr>
              <a:t> </a:t>
            </a:r>
            <a:r>
              <a:rPr lang="en" sz="2000" i="1">
                <a:solidFill>
                  <a:schemeClr val="dk1"/>
                </a:solidFill>
              </a:rPr>
              <a:t>“but of the tree of the knowledge of good and evil you shall not eat, for in the day that you eat of it </a:t>
            </a:r>
            <a:r>
              <a:rPr lang="en" sz="2000" i="1" u="sng">
                <a:solidFill>
                  <a:schemeClr val="dk1"/>
                </a:solidFill>
              </a:rPr>
              <a:t>you shall surely die</a:t>
            </a:r>
            <a:r>
              <a:rPr lang="en" sz="2000" i="1">
                <a:solidFill>
                  <a:schemeClr val="dk1"/>
                </a:solidFill>
              </a:rPr>
              <a:t>.”  </a:t>
            </a:r>
            <a:r>
              <a:rPr lang="en" sz="2000">
                <a:solidFill>
                  <a:srgbClr val="FFFF00"/>
                </a:solidFill>
              </a:rPr>
              <a:t>(First mention!)</a:t>
            </a:r>
            <a:endParaRPr sz="2000">
              <a:solidFill>
                <a:srgbClr val="FFFF00"/>
              </a:solidFill>
            </a:endParaRPr>
          </a:p>
          <a:p>
            <a:pPr marL="457200" lvl="0" indent="-355600" algn="l" rtl="0">
              <a:spcBef>
                <a:spcPts val="0"/>
              </a:spcBef>
              <a:spcAft>
                <a:spcPts val="0"/>
              </a:spcAft>
              <a:buClr>
                <a:srgbClr val="00FFFF"/>
              </a:buClr>
              <a:buSzPts val="2000"/>
              <a:buChar char="●"/>
            </a:pPr>
            <a:r>
              <a:rPr lang="en" sz="2000">
                <a:solidFill>
                  <a:srgbClr val="00FFFF"/>
                </a:solidFill>
              </a:rPr>
              <a:t>ALL creation suffers now!</a:t>
            </a:r>
            <a:r>
              <a:rPr lang="en" sz="2000">
                <a:solidFill>
                  <a:srgbClr val="FFFF00"/>
                </a:solidFill>
              </a:rPr>
              <a:t>  </a:t>
            </a:r>
            <a:r>
              <a:rPr lang="en" sz="2000" u="sng">
                <a:solidFill>
                  <a:srgbClr val="FFFF00"/>
                </a:solidFill>
              </a:rPr>
              <a:t>Rom.8:19-23</a:t>
            </a:r>
            <a:r>
              <a:rPr lang="en" sz="2000">
                <a:solidFill>
                  <a:schemeClr val="dk1"/>
                </a:solidFill>
              </a:rPr>
              <a:t> </a:t>
            </a:r>
            <a:r>
              <a:rPr lang="en" sz="2000" i="1">
                <a:solidFill>
                  <a:schemeClr val="dk1"/>
                </a:solidFill>
              </a:rPr>
              <a:t>“For the earnest expectation of the creation eagerly waits for the revealing of the sons of God. 20 For the creation was subjected to futility, </a:t>
            </a:r>
            <a:r>
              <a:rPr lang="en" sz="2000" i="1" u="sng">
                <a:solidFill>
                  <a:schemeClr val="dk1"/>
                </a:solidFill>
              </a:rPr>
              <a:t>not willingly</a:t>
            </a:r>
            <a:r>
              <a:rPr lang="en" sz="2000" i="1">
                <a:solidFill>
                  <a:schemeClr val="dk1"/>
                </a:solidFill>
              </a:rPr>
              <a:t>, but because of Him who subjected it in hope; 21 because the creation itself also will be </a:t>
            </a:r>
            <a:r>
              <a:rPr lang="en" sz="2000" i="1" u="sng">
                <a:solidFill>
                  <a:schemeClr val="dk1"/>
                </a:solidFill>
              </a:rPr>
              <a:t>delivered from the bondage </a:t>
            </a:r>
            <a:endParaRPr sz="2000" i="1" u="sng">
              <a:solidFill>
                <a:schemeClr val="dk1"/>
              </a:solidFill>
            </a:endParaRPr>
          </a:p>
          <a:p>
            <a:pPr marL="457200" lvl="0" indent="0" algn="l" rtl="0">
              <a:spcBef>
                <a:spcPts val="0"/>
              </a:spcBef>
              <a:spcAft>
                <a:spcPts val="0"/>
              </a:spcAft>
              <a:buNone/>
            </a:pPr>
            <a:r>
              <a:rPr lang="en" sz="2000" i="1" u="sng">
                <a:solidFill>
                  <a:schemeClr val="dk1"/>
                </a:solidFill>
              </a:rPr>
              <a:t>of corruption</a:t>
            </a:r>
            <a:r>
              <a:rPr lang="en" sz="2000" i="1">
                <a:solidFill>
                  <a:schemeClr val="dk1"/>
                </a:solidFill>
              </a:rPr>
              <a:t> into the glorious liberty of the children of God. 22 For we know that </a:t>
            </a:r>
            <a:r>
              <a:rPr lang="en" sz="2000" i="1" u="sng">
                <a:solidFill>
                  <a:schemeClr val="dk1"/>
                </a:solidFill>
              </a:rPr>
              <a:t>the whole creation groans and labors with birth pangs together until now</a:t>
            </a:r>
            <a:r>
              <a:rPr lang="en" sz="2000" i="1">
                <a:solidFill>
                  <a:schemeClr val="dk1"/>
                </a:solidFill>
              </a:rPr>
              <a:t>.” </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63250" y="0"/>
            <a:ext cx="92541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BLAME SIN!</a:t>
            </a:r>
            <a:endParaRPr sz="5000" b="1">
              <a:solidFill>
                <a:srgbClr val="00FFFF"/>
              </a:solidFill>
            </a:endParaRPr>
          </a:p>
        </p:txBody>
      </p:sp>
      <p:sp>
        <p:nvSpPr>
          <p:cNvPr id="73" name="Google Shape;73;p16"/>
          <p:cNvSpPr txBox="1">
            <a:spLocks noGrp="1"/>
          </p:cNvSpPr>
          <p:nvPr>
            <p:ph type="subTitle" idx="1"/>
          </p:nvPr>
        </p:nvSpPr>
        <p:spPr>
          <a:xfrm>
            <a:off x="-175675" y="479225"/>
            <a:ext cx="9429600" cy="46644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FFFF00"/>
              </a:buClr>
              <a:buSzPts val="2100"/>
              <a:buChar char="●"/>
            </a:pPr>
            <a:r>
              <a:rPr lang="en" sz="2100">
                <a:solidFill>
                  <a:srgbClr val="FFFF00"/>
                </a:solidFill>
              </a:rPr>
              <a:t>It is vital that Christians understand this, because certainly no one else in this world does, as they go about blaming all this suffering we experience on God, or the devil, or “fate”, or “chaos”, or who knows what else.  We need to realize that NONE of this suffering is what God wanted when He first made all of this!</a:t>
            </a:r>
            <a:endParaRPr sz="2100">
              <a:solidFill>
                <a:srgbClr val="FFFF00"/>
              </a:solidFill>
            </a:endParaRPr>
          </a:p>
          <a:p>
            <a:pPr marL="457200" lvl="0" indent="-361950" algn="l" rtl="0">
              <a:spcBef>
                <a:spcPts val="0"/>
              </a:spcBef>
              <a:spcAft>
                <a:spcPts val="0"/>
              </a:spcAft>
              <a:buClr>
                <a:schemeClr val="dk1"/>
              </a:buClr>
              <a:buSzPts val="2100"/>
              <a:buChar char="●"/>
            </a:pPr>
            <a:r>
              <a:rPr lang="en" sz="2100">
                <a:solidFill>
                  <a:schemeClr val="dk1"/>
                </a:solidFill>
              </a:rPr>
              <a:t>Making it personal for a moment, when I observe my disabled adult son, Justin, trapped in his own mind by his autism, unable to adequately express his pain, his desires, I do NOT blame God, or the devil, or even Adam and Eve.  I blame SIN!  Because if it wasn’t Adam and Eve who messed up, it WOULD have been us.  It’s just a matter of how long it would have taken, but eventually we would have sinned as well.</a:t>
            </a:r>
            <a:endParaRPr sz="2100">
              <a:solidFill>
                <a:schemeClr val="dk1"/>
              </a:solidFill>
            </a:endParaRPr>
          </a:p>
          <a:p>
            <a:pPr marL="457200" lvl="0" indent="-361950" algn="l" rtl="0">
              <a:spcBef>
                <a:spcPts val="0"/>
              </a:spcBef>
              <a:spcAft>
                <a:spcPts val="0"/>
              </a:spcAft>
              <a:buClr>
                <a:srgbClr val="00FFFF"/>
              </a:buClr>
              <a:buSzPts val="2100"/>
              <a:buChar char="●"/>
            </a:pPr>
            <a:r>
              <a:rPr lang="en" sz="2100">
                <a:solidFill>
                  <a:srgbClr val="00FFFF"/>
                </a:solidFill>
              </a:rPr>
              <a:t>As we go through this first lesson, I want to look at some of the causes of suffering in this life, then consider that there are actual benefits to suffering, and then look at how a Christian can endure suffering.</a:t>
            </a:r>
            <a:endParaRPr sz="21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87925" y="0"/>
            <a:ext cx="92541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CAUSES OF SUFFERING - 1</a:t>
            </a:r>
            <a:endParaRPr sz="5000" b="1">
              <a:solidFill>
                <a:srgbClr val="00FFFF"/>
              </a:solidFill>
            </a:endParaRPr>
          </a:p>
        </p:txBody>
      </p:sp>
      <p:sp>
        <p:nvSpPr>
          <p:cNvPr id="79" name="Google Shape;79;p17"/>
          <p:cNvSpPr txBox="1">
            <a:spLocks noGrp="1"/>
          </p:cNvSpPr>
          <p:nvPr>
            <p:ph type="subTitle" idx="1"/>
          </p:nvPr>
        </p:nvSpPr>
        <p:spPr>
          <a:xfrm>
            <a:off x="-175675" y="479225"/>
            <a:ext cx="9429600" cy="46644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FFFF00"/>
              </a:buClr>
              <a:buSzPts val="2100"/>
              <a:buChar char="●"/>
            </a:pPr>
            <a:r>
              <a:rPr lang="en" sz="2100">
                <a:solidFill>
                  <a:srgbClr val="FFFF00"/>
                </a:solidFill>
              </a:rPr>
              <a:t>My own sins!  </a:t>
            </a:r>
            <a:r>
              <a:rPr lang="en" sz="2100" u="sng">
                <a:solidFill>
                  <a:srgbClr val="FFFF00"/>
                </a:solidFill>
              </a:rPr>
              <a:t>Prov.13:15</a:t>
            </a:r>
            <a:r>
              <a:rPr lang="en" sz="2100">
                <a:solidFill>
                  <a:srgbClr val="00FFFF"/>
                </a:solidFill>
              </a:rPr>
              <a:t> </a:t>
            </a:r>
            <a:r>
              <a:rPr lang="en" sz="2100" i="1">
                <a:solidFill>
                  <a:schemeClr val="dk1"/>
                </a:solidFill>
              </a:rPr>
              <a:t>“Good understanding gains favor, but </a:t>
            </a:r>
            <a:r>
              <a:rPr lang="en" sz="2100" i="1" u="sng">
                <a:solidFill>
                  <a:schemeClr val="dk1"/>
                </a:solidFill>
              </a:rPr>
              <a:t>the way of the unfaithful is hard</a:t>
            </a:r>
            <a:r>
              <a:rPr lang="en" sz="2100" i="1">
                <a:solidFill>
                  <a:schemeClr val="dk1"/>
                </a:solidFill>
              </a:rPr>
              <a:t>.” </a:t>
            </a:r>
            <a:r>
              <a:rPr lang="en" sz="2100">
                <a:solidFill>
                  <a:srgbClr val="00FFFF"/>
                </a:solidFill>
              </a:rPr>
              <a:t> </a:t>
            </a:r>
            <a:r>
              <a:rPr lang="en" sz="2100">
                <a:solidFill>
                  <a:srgbClr val="FFFF00"/>
                </a:solidFill>
              </a:rPr>
              <a:t>Our own sins come with more consequences than just where we will spend eternity.  This is intentional by God, to make us want to AVOID feeling the suffering here on earth that comes from our sins.  It SHOULD lead us to godly sorrow and repentance!  (</a:t>
            </a:r>
            <a:r>
              <a:rPr lang="en" sz="2100" u="sng">
                <a:solidFill>
                  <a:srgbClr val="FFFF00"/>
                </a:solidFill>
              </a:rPr>
              <a:t>2 Cor.7:10</a:t>
            </a:r>
            <a:r>
              <a:rPr lang="en" sz="2100">
                <a:solidFill>
                  <a:srgbClr val="FFFF00"/>
                </a:solidFill>
              </a:rPr>
              <a:t>)</a:t>
            </a:r>
            <a:endParaRPr sz="2100">
              <a:solidFill>
                <a:srgbClr val="FFFF00"/>
              </a:solidFill>
            </a:endParaRPr>
          </a:p>
          <a:p>
            <a:pPr marL="457200" lvl="0" indent="-361950" algn="l" rtl="0">
              <a:spcBef>
                <a:spcPts val="0"/>
              </a:spcBef>
              <a:spcAft>
                <a:spcPts val="0"/>
              </a:spcAft>
              <a:buClr>
                <a:srgbClr val="00FFFF"/>
              </a:buClr>
              <a:buSzPts val="2100"/>
              <a:buChar char="●"/>
            </a:pPr>
            <a:r>
              <a:rPr lang="en" sz="2100">
                <a:solidFill>
                  <a:srgbClr val="00FFFF"/>
                </a:solidFill>
              </a:rPr>
              <a:t>Consider, for example, the addiction to alcohol: </a:t>
            </a:r>
            <a:r>
              <a:rPr lang="en" sz="2100">
                <a:solidFill>
                  <a:srgbClr val="FFFF00"/>
                </a:solidFill>
              </a:rPr>
              <a:t> </a:t>
            </a:r>
            <a:r>
              <a:rPr lang="en" sz="2100" u="sng">
                <a:solidFill>
                  <a:srgbClr val="FFFF00"/>
                </a:solidFill>
              </a:rPr>
              <a:t>Prov.23:29-30</a:t>
            </a:r>
            <a:r>
              <a:rPr lang="en" sz="2100">
                <a:solidFill>
                  <a:srgbClr val="00FFFF"/>
                </a:solidFill>
              </a:rPr>
              <a:t> </a:t>
            </a:r>
            <a:r>
              <a:rPr lang="en" sz="2100" i="1">
                <a:solidFill>
                  <a:schemeClr val="dk1"/>
                </a:solidFill>
              </a:rPr>
              <a:t>“Who has woe? Who has sorrow? Who has contentions? Who has complaints? Who has wounds without cause? Who has redness of eyes? 30 </a:t>
            </a:r>
            <a:r>
              <a:rPr lang="en" sz="2100" i="1" u="sng">
                <a:solidFill>
                  <a:schemeClr val="dk1"/>
                </a:solidFill>
              </a:rPr>
              <a:t>Those who linger long at the wine, those who go in search of mixed wine</a:t>
            </a:r>
            <a:r>
              <a:rPr lang="en" sz="2100" i="1">
                <a:solidFill>
                  <a:schemeClr val="dk1"/>
                </a:solidFill>
              </a:rPr>
              <a:t>.”</a:t>
            </a:r>
            <a:endParaRPr sz="2100" i="1">
              <a:solidFill>
                <a:schemeClr val="dk1"/>
              </a:solidFill>
            </a:endParaRPr>
          </a:p>
          <a:p>
            <a:pPr marL="457200" lvl="0" indent="-361950" algn="l" rtl="0">
              <a:spcBef>
                <a:spcPts val="0"/>
              </a:spcBef>
              <a:spcAft>
                <a:spcPts val="0"/>
              </a:spcAft>
              <a:buClr>
                <a:srgbClr val="FFFF00"/>
              </a:buClr>
              <a:buSzPts val="2100"/>
              <a:buChar char="●"/>
            </a:pPr>
            <a:r>
              <a:rPr lang="en" sz="2100">
                <a:solidFill>
                  <a:srgbClr val="FFFF00"/>
                </a:solidFill>
              </a:rPr>
              <a:t>I have love in my heart for all of us, but this needs to be stressed.  If you choose to marry the wrong person, and then suffer for it, that is NOT God’s fault.  If you don’t bring up your children in the nurture and admonition of the Lord, and then suffer for it, that is NOT God’s fault.  If you choose a life of crime, or addiction, or folly, and suffer - YOU did that!</a:t>
            </a:r>
            <a:endParaRPr sz="21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87925" y="0"/>
            <a:ext cx="92541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CAUSES OF SUFFERING - 2</a:t>
            </a:r>
            <a:endParaRPr sz="5000" b="1">
              <a:solidFill>
                <a:srgbClr val="00FFFF"/>
              </a:solidFill>
            </a:endParaRPr>
          </a:p>
        </p:txBody>
      </p:sp>
      <p:sp>
        <p:nvSpPr>
          <p:cNvPr id="85" name="Google Shape;85;p18"/>
          <p:cNvSpPr txBox="1">
            <a:spLocks noGrp="1"/>
          </p:cNvSpPr>
          <p:nvPr>
            <p:ph type="subTitle" idx="1"/>
          </p:nvPr>
        </p:nvSpPr>
        <p:spPr>
          <a:xfrm>
            <a:off x="-133500" y="479225"/>
            <a:ext cx="9387300" cy="46644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FFFF00"/>
              </a:buClr>
              <a:buSzPts val="2300"/>
              <a:buChar char="●"/>
            </a:pPr>
            <a:r>
              <a:rPr lang="en" sz="2300">
                <a:solidFill>
                  <a:srgbClr val="FFFF00"/>
                </a:solidFill>
              </a:rPr>
              <a:t>The sins and choices of others - Families traumetized by war, abuse, abortion, betrayal, slander, murder, kidnapping, rape, theft, drunk driving, fetal alcohol syndrome, second-hand smoke health problems, etc, should not be blaming God when that happens.  They need to place the blame where it belongs - squarely in the lap of the person or persons who made those poor decisions!</a:t>
            </a:r>
            <a:endParaRPr sz="2300">
              <a:solidFill>
                <a:srgbClr val="FFFF00"/>
              </a:solidFill>
            </a:endParaRPr>
          </a:p>
          <a:p>
            <a:pPr marL="457200" lvl="0" indent="-374650" algn="l" rtl="0">
              <a:spcBef>
                <a:spcPts val="0"/>
              </a:spcBef>
              <a:spcAft>
                <a:spcPts val="0"/>
              </a:spcAft>
              <a:buClr>
                <a:srgbClr val="00FFFF"/>
              </a:buClr>
              <a:buSzPts val="2300"/>
              <a:buChar char="●"/>
            </a:pPr>
            <a:r>
              <a:rPr lang="en" sz="2300">
                <a:solidFill>
                  <a:srgbClr val="00FFFF"/>
                </a:solidFill>
              </a:rPr>
              <a:t>Persecution/Rejection - As excited we are to make new Christians, we need to let them know this additional COST of becoming a faithful servant of Jesus.</a:t>
            </a:r>
            <a:r>
              <a:rPr lang="en" sz="2300">
                <a:solidFill>
                  <a:srgbClr val="FFFF00"/>
                </a:solidFill>
              </a:rPr>
              <a:t>  </a:t>
            </a:r>
            <a:r>
              <a:rPr lang="en" sz="2300" u="sng">
                <a:solidFill>
                  <a:srgbClr val="FFFF00"/>
                </a:solidFill>
              </a:rPr>
              <a:t>1 Thess.3:4</a:t>
            </a:r>
            <a:r>
              <a:rPr lang="en" sz="2300">
                <a:solidFill>
                  <a:srgbClr val="FFFF00"/>
                </a:solidFill>
              </a:rPr>
              <a:t> </a:t>
            </a:r>
            <a:r>
              <a:rPr lang="en" sz="2300" i="1">
                <a:solidFill>
                  <a:schemeClr val="dk1"/>
                </a:solidFill>
              </a:rPr>
              <a:t>“For, in fact, </a:t>
            </a:r>
            <a:r>
              <a:rPr lang="en" sz="2300" i="1" u="sng">
                <a:solidFill>
                  <a:schemeClr val="dk1"/>
                </a:solidFill>
              </a:rPr>
              <a:t>we told you before when we were with you that we would suffer tribulation</a:t>
            </a:r>
            <a:r>
              <a:rPr lang="en" sz="2300" i="1">
                <a:solidFill>
                  <a:schemeClr val="dk1"/>
                </a:solidFill>
              </a:rPr>
              <a:t>, just as it happened, and you know.”</a:t>
            </a:r>
            <a:r>
              <a:rPr lang="en" sz="2300">
                <a:solidFill>
                  <a:srgbClr val="FFFF00"/>
                </a:solidFill>
              </a:rPr>
              <a:t> </a:t>
            </a:r>
            <a:r>
              <a:rPr lang="en" sz="2300" u="sng">
                <a:solidFill>
                  <a:srgbClr val="FFFF00"/>
                </a:solidFill>
              </a:rPr>
              <a:t>2 Tim.3:12</a:t>
            </a:r>
            <a:r>
              <a:rPr lang="en" sz="2300">
                <a:solidFill>
                  <a:srgbClr val="FFFF00"/>
                </a:solidFill>
              </a:rPr>
              <a:t> </a:t>
            </a:r>
            <a:r>
              <a:rPr lang="en" sz="2300" i="1">
                <a:solidFill>
                  <a:schemeClr val="dk1"/>
                </a:solidFill>
              </a:rPr>
              <a:t>“Yes, and </a:t>
            </a:r>
            <a:r>
              <a:rPr lang="en" sz="2300" i="1" u="sng">
                <a:solidFill>
                  <a:schemeClr val="dk1"/>
                </a:solidFill>
              </a:rPr>
              <a:t>all who desire to live godly in Christ Jesus will suffer persecution</a:t>
            </a:r>
            <a:r>
              <a:rPr lang="en" sz="2300" i="1">
                <a:solidFill>
                  <a:schemeClr val="dk1"/>
                </a:solidFill>
              </a:rPr>
              <a:t>.” </a:t>
            </a:r>
            <a:r>
              <a:rPr lang="en" sz="2300">
                <a:solidFill>
                  <a:srgbClr val="FFFF00"/>
                </a:solidFill>
              </a:rPr>
              <a:t>(</a:t>
            </a:r>
            <a:r>
              <a:rPr lang="en" sz="2300" u="sng">
                <a:solidFill>
                  <a:srgbClr val="FFFF00"/>
                </a:solidFill>
              </a:rPr>
              <a:t>Acts 9:16</a:t>
            </a:r>
            <a:r>
              <a:rPr lang="en" sz="2300">
                <a:solidFill>
                  <a:srgbClr val="FFFF00"/>
                </a:solidFill>
              </a:rPr>
              <a:t>, </a:t>
            </a:r>
            <a:r>
              <a:rPr lang="en" sz="2300" u="sng">
                <a:solidFill>
                  <a:srgbClr val="FFFF00"/>
                </a:solidFill>
              </a:rPr>
              <a:t>Phil.1:29</a:t>
            </a:r>
            <a:r>
              <a:rPr lang="en" sz="2300">
                <a:solidFill>
                  <a:srgbClr val="FFFF00"/>
                </a:solidFill>
              </a:rPr>
              <a:t>)</a:t>
            </a:r>
            <a:endParaRPr sz="23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87925" y="0"/>
            <a:ext cx="92541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CAUSES OF SUFFERING - 3</a:t>
            </a:r>
            <a:endParaRPr sz="5000" b="1">
              <a:solidFill>
                <a:srgbClr val="00FFFF"/>
              </a:solidFill>
            </a:endParaRPr>
          </a:p>
        </p:txBody>
      </p:sp>
      <p:sp>
        <p:nvSpPr>
          <p:cNvPr id="91" name="Google Shape;91;p19"/>
          <p:cNvSpPr txBox="1">
            <a:spLocks noGrp="1"/>
          </p:cNvSpPr>
          <p:nvPr>
            <p:ph type="subTitle" idx="1"/>
          </p:nvPr>
        </p:nvSpPr>
        <p:spPr>
          <a:xfrm>
            <a:off x="-168650" y="401925"/>
            <a:ext cx="9422400" cy="47418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a:solidFill>
                  <a:srgbClr val="FFFF00"/>
                </a:solidFill>
              </a:rPr>
              <a:t>The “seemingly” randomness of tragedy in this life (</a:t>
            </a:r>
            <a:r>
              <a:rPr lang="en" sz="1900" u="sng">
                <a:solidFill>
                  <a:srgbClr val="FFFF00"/>
                </a:solidFill>
              </a:rPr>
              <a:t>Jn.9:1-3</a:t>
            </a:r>
            <a:r>
              <a:rPr lang="en" sz="1900">
                <a:solidFill>
                  <a:srgbClr val="FFFF00"/>
                </a:solidFill>
              </a:rPr>
              <a:t>).  </a:t>
            </a:r>
            <a:endParaRPr sz="1900">
              <a:solidFill>
                <a:srgbClr val="FFFF00"/>
              </a:solidFill>
            </a:endParaRPr>
          </a:p>
          <a:p>
            <a:pPr marL="457200" lvl="0" indent="-349250" algn="l" rtl="0">
              <a:spcBef>
                <a:spcPts val="0"/>
              </a:spcBef>
              <a:spcAft>
                <a:spcPts val="0"/>
              </a:spcAft>
              <a:buClr>
                <a:srgbClr val="00FFFF"/>
              </a:buClr>
              <a:buSzPts val="1900"/>
              <a:buChar char="●"/>
            </a:pPr>
            <a:r>
              <a:rPr lang="en" sz="1900">
                <a:solidFill>
                  <a:srgbClr val="00FFFF"/>
                </a:solidFill>
              </a:rPr>
              <a:t>THIS is indeed the hardest one for even Christians to try and explain.  We can understand consequences of sin, and also facing persecution, but RANDOM suffering of innocent people from disease, death, destruction?  </a:t>
            </a:r>
            <a:r>
              <a:rPr lang="en" sz="1900" u="sng">
                <a:solidFill>
                  <a:srgbClr val="00FFFF"/>
                </a:solidFill>
              </a:rPr>
              <a:t>Nature itself</a:t>
            </a:r>
            <a:r>
              <a:rPr lang="en" sz="1900">
                <a:solidFill>
                  <a:srgbClr val="00FFFF"/>
                </a:solidFill>
              </a:rPr>
              <a:t> - Volcanoes, earthquakes, tornadoes, tsunamis, hurricanes, floods, avalanches, ice and snow, famine, wildfires, animal attacks, etc.  </a:t>
            </a:r>
            <a:r>
              <a:rPr lang="en" sz="1900" u="sng">
                <a:solidFill>
                  <a:srgbClr val="00FFFF"/>
                </a:solidFill>
              </a:rPr>
              <a:t>Acquired illnesses/medical events</a:t>
            </a:r>
            <a:r>
              <a:rPr lang="en" sz="1900">
                <a:solidFill>
                  <a:srgbClr val="00FFFF"/>
                </a:solidFill>
              </a:rPr>
              <a:t> - COVID, pneumonia, flu, cancer, heart attacks, strokes, diabetes, alzheimer’s, mental illness, seizures, etc.  </a:t>
            </a:r>
            <a:r>
              <a:rPr lang="en" sz="1900" u="sng">
                <a:solidFill>
                  <a:srgbClr val="00FFFF"/>
                </a:solidFill>
              </a:rPr>
              <a:t>Medical trauma FROM BIRTH</a:t>
            </a:r>
            <a:r>
              <a:rPr lang="en" sz="1900">
                <a:solidFill>
                  <a:srgbClr val="00FFFF"/>
                </a:solidFill>
              </a:rPr>
              <a:t> - autism, birth defects, childhood cancer, brain damage, etc.  </a:t>
            </a:r>
            <a:r>
              <a:rPr lang="en" sz="1900" u="sng">
                <a:solidFill>
                  <a:srgbClr val="00FFFF"/>
                </a:solidFill>
              </a:rPr>
              <a:t>Accidents</a:t>
            </a:r>
            <a:r>
              <a:rPr lang="en" sz="1900">
                <a:solidFill>
                  <a:srgbClr val="00FFFF"/>
                </a:solidFill>
              </a:rPr>
              <a:t> - car accidents, house fires, broken equipment, burns, lost limbs, allergic reactions, collapsing structures, etc.  </a:t>
            </a:r>
            <a:r>
              <a:rPr lang="en" sz="1900">
                <a:solidFill>
                  <a:srgbClr val="FFFF00"/>
                </a:solidFill>
              </a:rPr>
              <a:t>Scripture plainly acknowledges and talks about this randomness!</a:t>
            </a:r>
            <a:endParaRPr sz="1900">
              <a:solidFill>
                <a:srgbClr val="FFFF00"/>
              </a:solidFill>
            </a:endParaRPr>
          </a:p>
          <a:p>
            <a:pPr marL="457200" lvl="0" indent="-349250" algn="l" rtl="0">
              <a:spcBef>
                <a:spcPts val="0"/>
              </a:spcBef>
              <a:spcAft>
                <a:spcPts val="0"/>
              </a:spcAft>
              <a:buClr>
                <a:srgbClr val="FFFF00"/>
              </a:buClr>
              <a:buSzPts val="1900"/>
              <a:buChar char="●"/>
            </a:pPr>
            <a:r>
              <a:rPr lang="en" sz="1900" u="sng">
                <a:solidFill>
                  <a:srgbClr val="FFFF00"/>
                </a:solidFill>
              </a:rPr>
              <a:t>Eccl.9:11</a:t>
            </a:r>
            <a:r>
              <a:rPr lang="en" sz="1900">
                <a:solidFill>
                  <a:srgbClr val="FFFF00"/>
                </a:solidFill>
              </a:rPr>
              <a:t> </a:t>
            </a:r>
            <a:r>
              <a:rPr lang="en" sz="1900" i="1">
                <a:solidFill>
                  <a:schemeClr val="dk1"/>
                </a:solidFill>
              </a:rPr>
              <a:t>“I returned and saw under the sun that - The race is not to the swift, nor the battle to the strong, nor bread to the wise, nor riches to men of understanding, Nor favor to men of skill; </a:t>
            </a:r>
            <a:r>
              <a:rPr lang="en" sz="1900" i="1" u="sng">
                <a:solidFill>
                  <a:schemeClr val="dk1"/>
                </a:solidFill>
              </a:rPr>
              <a:t>But time and chance happen to them all</a:t>
            </a:r>
            <a:r>
              <a:rPr lang="en" sz="1900" i="1">
                <a:solidFill>
                  <a:schemeClr val="dk1"/>
                </a:solidFill>
              </a:rPr>
              <a:t>.”</a:t>
            </a:r>
            <a:r>
              <a:rPr lang="en" sz="1900">
                <a:solidFill>
                  <a:srgbClr val="FFFF00"/>
                </a:solidFill>
              </a:rPr>
              <a:t> </a:t>
            </a:r>
            <a:r>
              <a:rPr lang="en" sz="1900" u="sng">
                <a:solidFill>
                  <a:srgbClr val="FFFF00"/>
                </a:solidFill>
              </a:rPr>
              <a:t>Lk.13:2</a:t>
            </a:r>
            <a:r>
              <a:rPr lang="en" sz="1900">
                <a:solidFill>
                  <a:srgbClr val="FFFF00"/>
                </a:solidFill>
              </a:rPr>
              <a:t> </a:t>
            </a:r>
            <a:r>
              <a:rPr lang="en" sz="1900" i="1">
                <a:solidFill>
                  <a:schemeClr val="dk1"/>
                </a:solidFill>
              </a:rPr>
              <a:t>“And Jesus answered and said to them, “</a:t>
            </a:r>
            <a:r>
              <a:rPr lang="en" sz="1900" i="1" u="sng">
                <a:solidFill>
                  <a:schemeClr val="dk1"/>
                </a:solidFill>
              </a:rPr>
              <a:t>Do you suppose that these Galileans were worse sinners than all other Galileans, because they suffered such things</a:t>
            </a:r>
            <a:r>
              <a:rPr lang="en" sz="1900" i="1">
                <a:solidFill>
                  <a:schemeClr val="dk1"/>
                </a:solidFill>
              </a:rPr>
              <a:t>?”</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256250" y="0"/>
            <a:ext cx="96930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BENEFITS TO SUFFERING? - 1</a:t>
            </a:r>
            <a:endParaRPr sz="4900" b="1">
              <a:solidFill>
                <a:srgbClr val="00FFFF"/>
              </a:solidFill>
            </a:endParaRPr>
          </a:p>
        </p:txBody>
      </p:sp>
      <p:sp>
        <p:nvSpPr>
          <p:cNvPr id="97" name="Google Shape;97;p20"/>
          <p:cNvSpPr txBox="1">
            <a:spLocks noGrp="1"/>
          </p:cNvSpPr>
          <p:nvPr>
            <p:ph type="subTitle" idx="1"/>
          </p:nvPr>
        </p:nvSpPr>
        <p:spPr>
          <a:xfrm>
            <a:off x="-168650" y="401925"/>
            <a:ext cx="9422400" cy="47418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00FFFF"/>
              </a:buClr>
              <a:buSzPts val="2000"/>
              <a:buChar char="●"/>
            </a:pPr>
            <a:r>
              <a:rPr lang="en" sz="2000">
                <a:solidFill>
                  <a:srgbClr val="00FFFF"/>
                </a:solidFill>
              </a:rPr>
              <a:t>Believe it or not, there ARE benefits to suffering.  The devil doesn’t want us to think about suffering in this way.</a:t>
            </a:r>
            <a:endParaRPr sz="2000">
              <a:solidFill>
                <a:srgbClr val="00FFFF"/>
              </a:solidFill>
            </a:endParaRPr>
          </a:p>
          <a:p>
            <a:pPr marL="457200" lvl="0" indent="-355600" algn="l" rtl="0">
              <a:spcBef>
                <a:spcPts val="0"/>
              </a:spcBef>
              <a:spcAft>
                <a:spcPts val="0"/>
              </a:spcAft>
              <a:buClr>
                <a:srgbClr val="FFFF00"/>
              </a:buClr>
              <a:buSzPts val="2000"/>
              <a:buChar char="●"/>
            </a:pPr>
            <a:r>
              <a:rPr lang="en" sz="2000" u="sng">
                <a:solidFill>
                  <a:srgbClr val="FFFF00"/>
                </a:solidFill>
              </a:rPr>
              <a:t>Endurance</a:t>
            </a:r>
            <a:r>
              <a:rPr lang="en" sz="2000">
                <a:solidFill>
                  <a:srgbClr val="FFFF00"/>
                </a:solidFill>
              </a:rPr>
              <a:t> - </a:t>
            </a:r>
            <a:r>
              <a:rPr lang="en" sz="2000" u="sng">
                <a:solidFill>
                  <a:srgbClr val="FFFF00"/>
                </a:solidFill>
              </a:rPr>
              <a:t>Js.1:2-3</a:t>
            </a:r>
            <a:r>
              <a:rPr lang="en" sz="2000">
                <a:solidFill>
                  <a:srgbClr val="FFFF00"/>
                </a:solidFill>
              </a:rPr>
              <a:t> </a:t>
            </a:r>
            <a:r>
              <a:rPr lang="en" sz="2000" i="1">
                <a:solidFill>
                  <a:schemeClr val="dk1"/>
                </a:solidFill>
              </a:rPr>
              <a:t>“My brethren, count it all joy when you fall into various trials, 3 knowing that the testing of your faith produces patience.”</a:t>
            </a:r>
            <a:r>
              <a:rPr lang="en" sz="2000">
                <a:solidFill>
                  <a:srgbClr val="FFFF00"/>
                </a:solidFill>
              </a:rPr>
              <a:t>  </a:t>
            </a:r>
            <a:r>
              <a:rPr lang="en" sz="2000" u="sng">
                <a:solidFill>
                  <a:srgbClr val="FFFF00"/>
                </a:solidFill>
              </a:rPr>
              <a:t>1 Pet.5:10</a:t>
            </a:r>
            <a:r>
              <a:rPr lang="en" sz="2000">
                <a:solidFill>
                  <a:srgbClr val="FFFF00"/>
                </a:solidFill>
              </a:rPr>
              <a:t> </a:t>
            </a:r>
            <a:r>
              <a:rPr lang="en" sz="2000" i="1">
                <a:solidFill>
                  <a:schemeClr val="dk1"/>
                </a:solidFill>
              </a:rPr>
              <a:t>“But may the God of all grace, who called us to His eternal glory by Christ Jesus, after you have suffered a while, perfect, establish, strengthen, and settle you.”</a:t>
            </a:r>
            <a:r>
              <a:rPr lang="en" sz="2000">
                <a:solidFill>
                  <a:srgbClr val="FFFF00"/>
                </a:solidFill>
              </a:rPr>
              <a:t>  (</a:t>
            </a:r>
            <a:r>
              <a:rPr lang="en" sz="2000" u="sng">
                <a:solidFill>
                  <a:srgbClr val="FFFF00"/>
                </a:solidFill>
              </a:rPr>
              <a:t>Heb.12:11</a:t>
            </a:r>
            <a:r>
              <a:rPr lang="en" sz="2000">
                <a:solidFill>
                  <a:srgbClr val="FFFF00"/>
                </a:solidFill>
              </a:rPr>
              <a:t>, </a:t>
            </a:r>
            <a:r>
              <a:rPr lang="en" sz="2000" u="sng">
                <a:solidFill>
                  <a:srgbClr val="FFFF00"/>
                </a:solidFill>
              </a:rPr>
              <a:t>Rev.2:10</a:t>
            </a:r>
            <a:r>
              <a:rPr lang="en" sz="2000">
                <a:solidFill>
                  <a:srgbClr val="FFFF00"/>
                </a:solidFill>
              </a:rPr>
              <a:t>)  Each trial that we endure while still retaining our faith, makes us stronger and better able to deal with the next!</a:t>
            </a:r>
            <a:endParaRPr sz="2000">
              <a:solidFill>
                <a:srgbClr val="FFFF00"/>
              </a:solidFill>
            </a:endParaRPr>
          </a:p>
          <a:p>
            <a:pPr marL="457200" lvl="0" indent="-355600" algn="l" rtl="0">
              <a:spcBef>
                <a:spcPts val="0"/>
              </a:spcBef>
              <a:spcAft>
                <a:spcPts val="0"/>
              </a:spcAft>
              <a:buClr>
                <a:srgbClr val="00FFFF"/>
              </a:buClr>
              <a:buSzPts val="2000"/>
              <a:buChar char="●"/>
            </a:pPr>
            <a:r>
              <a:rPr lang="en" sz="2000" u="sng">
                <a:solidFill>
                  <a:srgbClr val="00FFFF"/>
                </a:solidFill>
              </a:rPr>
              <a:t>Our example to others</a:t>
            </a:r>
            <a:r>
              <a:rPr lang="en" sz="2000">
                <a:solidFill>
                  <a:srgbClr val="00FFFF"/>
                </a:solidFill>
              </a:rPr>
              <a:t> -</a:t>
            </a:r>
            <a:r>
              <a:rPr lang="en" sz="2000">
                <a:solidFill>
                  <a:srgbClr val="FFFF00"/>
                </a:solidFill>
              </a:rPr>
              <a:t> </a:t>
            </a:r>
            <a:r>
              <a:rPr lang="en" sz="2000" u="sng">
                <a:solidFill>
                  <a:srgbClr val="FFFF00"/>
                </a:solidFill>
              </a:rPr>
              <a:t>1 Thess.1:6-7</a:t>
            </a:r>
            <a:r>
              <a:rPr lang="en" sz="2000">
                <a:solidFill>
                  <a:srgbClr val="FFFF00"/>
                </a:solidFill>
              </a:rPr>
              <a:t> </a:t>
            </a:r>
            <a:r>
              <a:rPr lang="en" sz="2000" i="1">
                <a:solidFill>
                  <a:schemeClr val="dk1"/>
                </a:solidFill>
              </a:rPr>
              <a:t>“And you became followers of us and of the Lord, </a:t>
            </a:r>
            <a:r>
              <a:rPr lang="en" sz="2000" i="1" u="sng">
                <a:solidFill>
                  <a:schemeClr val="dk1"/>
                </a:solidFill>
              </a:rPr>
              <a:t>having received the word in much affliction</a:t>
            </a:r>
            <a:r>
              <a:rPr lang="en" sz="2000" i="1">
                <a:solidFill>
                  <a:schemeClr val="dk1"/>
                </a:solidFill>
              </a:rPr>
              <a:t>, with joy of the Holy Spirit, 7 </a:t>
            </a:r>
            <a:r>
              <a:rPr lang="en" sz="2000" i="1" u="sng">
                <a:solidFill>
                  <a:schemeClr val="dk1"/>
                </a:solidFill>
              </a:rPr>
              <a:t>so that you became examples to all in Macedonia and Achaia who believe</a:t>
            </a:r>
            <a:r>
              <a:rPr lang="en" sz="2000" i="1">
                <a:solidFill>
                  <a:schemeClr val="dk1"/>
                </a:solidFill>
              </a:rPr>
              <a:t>.” </a:t>
            </a:r>
            <a:r>
              <a:rPr lang="en" sz="2000" i="1">
                <a:solidFill>
                  <a:srgbClr val="00FFFF"/>
                </a:solidFill>
              </a:rPr>
              <a:t> </a:t>
            </a:r>
            <a:r>
              <a:rPr lang="en" sz="2000">
                <a:solidFill>
                  <a:srgbClr val="00FFFF"/>
                </a:solidFill>
              </a:rPr>
              <a:t>I can’t stress this enough.  Those of you Christians who are suffering and in pain in so many different ways, but are STILL here at our assemblies and still serving others - you have NO IDEA how encouraging and instructive that is to your brethren, to our children, and to this whole world!</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302150" y="0"/>
            <a:ext cx="9738900" cy="521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BENEFITS TO SUFFERING? - 2</a:t>
            </a:r>
            <a:endParaRPr sz="4900" b="1">
              <a:solidFill>
                <a:srgbClr val="00FFFF"/>
              </a:solidFill>
            </a:endParaRPr>
          </a:p>
        </p:txBody>
      </p:sp>
      <p:sp>
        <p:nvSpPr>
          <p:cNvPr id="103" name="Google Shape;103;p21"/>
          <p:cNvSpPr txBox="1">
            <a:spLocks noGrp="1"/>
          </p:cNvSpPr>
          <p:nvPr>
            <p:ph type="subTitle" idx="1"/>
          </p:nvPr>
        </p:nvSpPr>
        <p:spPr>
          <a:xfrm>
            <a:off x="-168650" y="401925"/>
            <a:ext cx="9394500" cy="47418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u="sng">
                <a:solidFill>
                  <a:srgbClr val="FFFF00"/>
                </a:solidFill>
              </a:rPr>
              <a:t>Confidence in God’s approval</a:t>
            </a:r>
            <a:r>
              <a:rPr lang="en" sz="2000">
                <a:solidFill>
                  <a:srgbClr val="FFFF00"/>
                </a:solidFill>
              </a:rPr>
              <a:t> - </a:t>
            </a:r>
            <a:r>
              <a:rPr lang="en" sz="2000" u="sng">
                <a:solidFill>
                  <a:srgbClr val="FFFF00"/>
                </a:solidFill>
              </a:rPr>
              <a:t>1 Cor.10:13</a:t>
            </a:r>
            <a:r>
              <a:rPr lang="en" sz="2000">
                <a:solidFill>
                  <a:srgbClr val="00FFFF"/>
                </a:solidFill>
              </a:rPr>
              <a:t> </a:t>
            </a:r>
            <a:r>
              <a:rPr lang="en" sz="2000" i="1">
                <a:solidFill>
                  <a:schemeClr val="dk1"/>
                </a:solidFill>
              </a:rPr>
              <a:t>“No temptation has overtaken you except such as is common to man; but </a:t>
            </a:r>
            <a:r>
              <a:rPr lang="en" sz="2000" i="1" u="sng">
                <a:solidFill>
                  <a:schemeClr val="dk1"/>
                </a:solidFill>
              </a:rPr>
              <a:t>God is faithful, who will not allow you to be tempted beyond what you are able</a:t>
            </a:r>
            <a:r>
              <a:rPr lang="en" sz="2000" i="1">
                <a:solidFill>
                  <a:schemeClr val="dk1"/>
                </a:solidFill>
              </a:rPr>
              <a:t>, but with the temptation will also make the way of escape, that you may be able to bear it.”</a:t>
            </a:r>
            <a:r>
              <a:rPr lang="en" sz="2000">
                <a:solidFill>
                  <a:srgbClr val="FFFF00"/>
                </a:solidFill>
              </a:rPr>
              <a:t>  </a:t>
            </a:r>
            <a:r>
              <a:rPr lang="en" sz="2000" u="sng">
                <a:solidFill>
                  <a:srgbClr val="FFFF00"/>
                </a:solidFill>
              </a:rPr>
              <a:t>Job 1:8</a:t>
            </a:r>
            <a:r>
              <a:rPr lang="en" sz="2000">
                <a:solidFill>
                  <a:srgbClr val="00FFFF"/>
                </a:solidFill>
              </a:rPr>
              <a:t> </a:t>
            </a:r>
            <a:r>
              <a:rPr lang="en" sz="2000" i="1">
                <a:solidFill>
                  <a:schemeClr val="dk1"/>
                </a:solidFill>
              </a:rPr>
              <a:t>“Then the Lord said to Satan, “</a:t>
            </a:r>
            <a:r>
              <a:rPr lang="en" sz="2000" i="1" u="sng">
                <a:solidFill>
                  <a:schemeClr val="dk1"/>
                </a:solidFill>
              </a:rPr>
              <a:t>Have you considered My servant Job</a:t>
            </a:r>
            <a:r>
              <a:rPr lang="en" sz="2000" i="1">
                <a:solidFill>
                  <a:schemeClr val="dk1"/>
                </a:solidFill>
              </a:rPr>
              <a:t>, that there is none like him on the earth, a blameless and upright man, one who fears God and shuns evil?”  </a:t>
            </a:r>
            <a:r>
              <a:rPr lang="en" sz="2000">
                <a:solidFill>
                  <a:srgbClr val="FFFF00"/>
                </a:solidFill>
              </a:rPr>
              <a:t>I once heard a lesson, to Christians, saying “When you are suffering, do you thank God for the compliment?”  That might sound odd, but have you considered, brother or sister, that if you truly could NOT endure this trial, then you would NOT be facing it?  The fact that God has allowed this trial to beset you may actually be evidence of His confidence in your faith!</a:t>
            </a:r>
            <a:endParaRPr sz="2000">
              <a:solidFill>
                <a:srgbClr val="FFFF00"/>
              </a:solidFill>
            </a:endParaRPr>
          </a:p>
          <a:p>
            <a:pPr marL="457200" lvl="0" indent="-355600" algn="l" rtl="0">
              <a:spcBef>
                <a:spcPts val="0"/>
              </a:spcBef>
              <a:spcAft>
                <a:spcPts val="0"/>
              </a:spcAft>
              <a:buClr>
                <a:srgbClr val="00FFFF"/>
              </a:buClr>
              <a:buSzPts val="2000"/>
              <a:buChar char="●"/>
            </a:pPr>
            <a:r>
              <a:rPr lang="en" sz="2000" u="sng">
                <a:solidFill>
                  <a:srgbClr val="00FFFF"/>
                </a:solidFill>
              </a:rPr>
              <a:t>God’s glory</a:t>
            </a:r>
            <a:r>
              <a:rPr lang="en" sz="2000">
                <a:solidFill>
                  <a:srgbClr val="00FFFF"/>
                </a:solidFill>
              </a:rPr>
              <a:t> -</a:t>
            </a:r>
            <a:r>
              <a:rPr lang="en" sz="2000">
                <a:solidFill>
                  <a:schemeClr val="dk1"/>
                </a:solidFill>
              </a:rPr>
              <a:t>  </a:t>
            </a:r>
            <a:r>
              <a:rPr lang="en" sz="2000" u="sng">
                <a:solidFill>
                  <a:srgbClr val="FFFF00"/>
                </a:solidFill>
              </a:rPr>
              <a:t>1 Cor.10:31</a:t>
            </a:r>
            <a:r>
              <a:rPr lang="en" sz="2000">
                <a:solidFill>
                  <a:srgbClr val="FFFF00"/>
                </a:solidFill>
              </a:rPr>
              <a:t> </a:t>
            </a:r>
            <a:r>
              <a:rPr lang="en" sz="2000" i="1">
                <a:solidFill>
                  <a:schemeClr val="dk1"/>
                </a:solidFill>
              </a:rPr>
              <a:t>“Therefore, whether you eat or drink, or </a:t>
            </a:r>
            <a:r>
              <a:rPr lang="en" sz="2000" i="1" u="sng">
                <a:solidFill>
                  <a:schemeClr val="dk1"/>
                </a:solidFill>
              </a:rPr>
              <a:t>whatever you do</a:t>
            </a:r>
            <a:r>
              <a:rPr lang="en" sz="2000" i="1">
                <a:solidFill>
                  <a:schemeClr val="dk1"/>
                </a:solidFill>
              </a:rPr>
              <a:t>, </a:t>
            </a:r>
            <a:r>
              <a:rPr lang="en" sz="2000" i="1" u="sng">
                <a:solidFill>
                  <a:schemeClr val="dk1"/>
                </a:solidFill>
              </a:rPr>
              <a:t>do all</a:t>
            </a:r>
            <a:r>
              <a:rPr lang="en" sz="2000" i="1">
                <a:solidFill>
                  <a:schemeClr val="dk1"/>
                </a:solidFill>
              </a:rPr>
              <a:t> to the glory of God.”</a:t>
            </a:r>
            <a:r>
              <a:rPr lang="en" sz="2000">
                <a:solidFill>
                  <a:schemeClr val="dk1"/>
                </a:solidFill>
              </a:rPr>
              <a:t> </a:t>
            </a:r>
            <a:r>
              <a:rPr lang="en" sz="2000">
                <a:solidFill>
                  <a:srgbClr val="FFFF00"/>
                </a:solidFill>
              </a:rPr>
              <a:t>(</a:t>
            </a:r>
            <a:r>
              <a:rPr lang="en" sz="2000" u="sng">
                <a:solidFill>
                  <a:srgbClr val="FFFF00"/>
                </a:solidFill>
              </a:rPr>
              <a:t>Acts 5:41</a:t>
            </a:r>
            <a:r>
              <a:rPr lang="en" sz="2000">
                <a:solidFill>
                  <a:srgbClr val="FFFF00"/>
                </a:solidFill>
              </a:rPr>
              <a:t>, </a:t>
            </a:r>
            <a:r>
              <a:rPr lang="en" sz="2000" u="sng">
                <a:solidFill>
                  <a:srgbClr val="FFFF00"/>
                </a:solidFill>
              </a:rPr>
              <a:t>Rom.8:16-17</a:t>
            </a:r>
            <a:r>
              <a:rPr lang="en" sz="2000">
                <a:solidFill>
                  <a:srgbClr val="FFFF00"/>
                </a:solidFill>
              </a:rPr>
              <a:t>, </a:t>
            </a:r>
            <a:r>
              <a:rPr lang="en" sz="2000" u="sng">
                <a:solidFill>
                  <a:srgbClr val="FFFF00"/>
                </a:solidFill>
              </a:rPr>
              <a:t>2 Cor.12:10</a:t>
            </a:r>
            <a:r>
              <a:rPr lang="en" sz="2000">
                <a:solidFill>
                  <a:srgbClr val="FFFF00"/>
                </a:solidFill>
              </a:rPr>
              <a:t>) </a:t>
            </a:r>
            <a:r>
              <a:rPr lang="en" sz="2000">
                <a:solidFill>
                  <a:srgbClr val="00FFFF"/>
                </a:solidFill>
              </a:rPr>
              <a:t>When we can still praise God, and be thankful to Him, and talk about Jesus to others, WHILE SUFFERING, our Lord is being magnified EVERYWHERE! </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3025</Words>
  <Application>Microsoft Office PowerPoint</Application>
  <PresentationFormat>On-screen Show (16:9)</PresentationFormat>
  <Paragraphs>53</Paragraphs>
  <Slides>13</Slides>
  <Notes>13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13</vt:i4>
      </vt:variant>
    </vt:vector>
  </HeadingPairs>
  <TitlesOfParts>
    <vt:vector size="15" baseType="lpstr">
      <vt:lpstr>Arial</vt:lpstr>
      <vt:lpstr>Simple Dark</vt:lpstr>
      <vt:lpstr>SUFFERING - PART ONE: The Suffering Christian</vt:lpstr>
      <vt:lpstr>EVERYONE'S QUESTION!</vt:lpstr>
      <vt:lpstr>SUFFERING’S BEGINNING</vt:lpstr>
      <vt:lpstr>BLAME SIN!</vt:lpstr>
      <vt:lpstr>CAUSES OF SUFFERING - 1</vt:lpstr>
      <vt:lpstr>CAUSES OF SUFFERING - 2</vt:lpstr>
      <vt:lpstr>CAUSES OF SUFFERING - 3</vt:lpstr>
      <vt:lpstr>BENEFITS TO SUFFERING? - 1</vt:lpstr>
      <vt:lpstr>BENEFITS TO SUFFERING? - 2</vt:lpstr>
      <vt:lpstr>BENEFITS TO SUFFERING? - 3</vt:lpstr>
      <vt:lpstr>HOW TO ENDURE SUFFERING</vt:lpstr>
      <vt:lpstr>ENDURING SUFFERING - 2</vt:lpstr>
      <vt:lpstr>BUT THERE IS MUCH MORE…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2026-03-08T02:32:54Z</dcterms:modified>
</cp:coreProperties>
</file>