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186ee605d_0_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186ee605d_0_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d17a6bfb09_0_85: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d17a6bfb09_0_8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d17a6bfb09_0_4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d17a6bfb09_0_4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17a6bfb09_0_50: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d17a6bfb09_0_5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17a6bfb09_0_55: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17a6bfb09_0_5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d17a6bfb09_0_60: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d17a6bfb09_0_6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d17a6bfb09_0_65: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d17a6bfb09_0_6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17a6bfb09_0_7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17a6bfb09_0_7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17a6bfb09_0_7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17a6bfb09_0_7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d17a6bfb09_0_8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d17a6bfb09_0_8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03775" y="0"/>
            <a:ext cx="9563400" cy="60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440" b="1">
                <a:solidFill>
                  <a:srgbClr val="00FFFF"/>
                </a:solidFill>
              </a:rPr>
              <a:t>“BY WHOSE AUTHORITY?”</a:t>
            </a:r>
            <a:endParaRPr sz="5440" b="1">
              <a:solidFill>
                <a:srgbClr val="00FFFF"/>
              </a:solidFill>
            </a:endParaRPr>
          </a:p>
        </p:txBody>
      </p:sp>
      <p:sp>
        <p:nvSpPr>
          <p:cNvPr id="55" name="Google Shape;55;p13"/>
          <p:cNvSpPr txBox="1">
            <a:spLocks noGrp="1"/>
          </p:cNvSpPr>
          <p:nvPr>
            <p:ph type="subTitle" idx="1"/>
          </p:nvPr>
        </p:nvSpPr>
        <p:spPr>
          <a:xfrm>
            <a:off x="0" y="691425"/>
            <a:ext cx="9144000" cy="44520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1018"/>
              <a:buNone/>
            </a:pPr>
            <a:r>
              <a:rPr lang="en" sz="2412" u="sng">
                <a:solidFill>
                  <a:srgbClr val="FFFF00"/>
                </a:solidFill>
              </a:rPr>
              <a:t>Mk.11:27-33</a:t>
            </a:r>
            <a:r>
              <a:rPr lang="en" sz="2412"/>
              <a:t> </a:t>
            </a:r>
            <a:r>
              <a:rPr lang="en" sz="2412">
                <a:solidFill>
                  <a:srgbClr val="00FFFF"/>
                </a:solidFill>
              </a:rPr>
              <a:t>(NASB95)  </a:t>
            </a:r>
            <a:r>
              <a:rPr lang="en" sz="2412" i="1">
                <a:solidFill>
                  <a:schemeClr val="dk1"/>
                </a:solidFill>
              </a:rPr>
              <a:t>“They came again to Jerusalem. And as He</a:t>
            </a:r>
            <a:r>
              <a:rPr lang="en" sz="2412" i="1">
                <a:solidFill>
                  <a:srgbClr val="00FFFF"/>
                </a:solidFill>
              </a:rPr>
              <a:t> </a:t>
            </a:r>
            <a:r>
              <a:rPr lang="en" sz="2412">
                <a:solidFill>
                  <a:srgbClr val="FFFF00"/>
                </a:solidFill>
              </a:rPr>
              <a:t>(Jesus)</a:t>
            </a:r>
            <a:r>
              <a:rPr lang="en" sz="2412" i="1">
                <a:solidFill>
                  <a:srgbClr val="00FFFF"/>
                </a:solidFill>
              </a:rPr>
              <a:t> </a:t>
            </a:r>
            <a:r>
              <a:rPr lang="en" sz="2412" i="1">
                <a:solidFill>
                  <a:schemeClr val="dk1"/>
                </a:solidFill>
              </a:rPr>
              <a:t>was walking in the temple, the chief priests and the scribes and the elders came to Him, 28 and began saying to Him, “</a:t>
            </a:r>
            <a:r>
              <a:rPr lang="en" sz="2412" i="1" u="sng">
                <a:solidFill>
                  <a:schemeClr val="dk1"/>
                </a:solidFill>
              </a:rPr>
              <a:t>By what authority</a:t>
            </a:r>
            <a:r>
              <a:rPr lang="en" sz="2412" i="1">
                <a:solidFill>
                  <a:schemeClr val="dk1"/>
                </a:solidFill>
              </a:rPr>
              <a:t> are You doing these things, or </a:t>
            </a:r>
            <a:r>
              <a:rPr lang="en" sz="2412" i="1" u="sng">
                <a:solidFill>
                  <a:schemeClr val="dk1"/>
                </a:solidFill>
              </a:rPr>
              <a:t>who gave You this authority</a:t>
            </a:r>
            <a:r>
              <a:rPr lang="en" sz="2412" i="1">
                <a:solidFill>
                  <a:schemeClr val="dk1"/>
                </a:solidFill>
              </a:rPr>
              <a:t> to do these things?” 29 And Jesus said to them, “I will ask you one question, and you answer Me, and then I will tell you by what authority I do these things. 30 Was the baptism of John </a:t>
            </a:r>
            <a:r>
              <a:rPr lang="en" sz="2412" i="1" u="sng">
                <a:solidFill>
                  <a:schemeClr val="dk1"/>
                </a:solidFill>
              </a:rPr>
              <a:t>from heaven, or from men</a:t>
            </a:r>
            <a:r>
              <a:rPr lang="en" sz="2412" i="1">
                <a:solidFill>
                  <a:schemeClr val="dk1"/>
                </a:solidFill>
              </a:rPr>
              <a:t>? Answer Me.” 31 They began reasoning among themselves, saying, “If we say, ‘From heaven,’ He will say, ‘Then why did you not believe him?’ 32 But shall we say, ‘From men’?” - they were afraid of the people, for everyone considered John to have been a real prophet. 33 Answering Jesus, they said, “We do not know.” And Jesus said to them, “Nor will I tell you by what authority I do these things.”</a:t>
            </a:r>
            <a:endParaRPr sz="2412"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03775" y="0"/>
            <a:ext cx="9563400" cy="49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“SIX PEOPLE” EXAMPLE</a:t>
            </a:r>
            <a:endParaRPr sz="5040" b="1">
              <a:solidFill>
                <a:srgbClr val="00FFFF"/>
              </a:solidFill>
            </a:endParaRPr>
          </a:p>
        </p:txBody>
      </p:sp>
      <p:sp>
        <p:nvSpPr>
          <p:cNvPr id="109" name="Google Shape;109;p22"/>
          <p:cNvSpPr txBox="1">
            <a:spLocks noGrp="1"/>
          </p:cNvSpPr>
          <p:nvPr>
            <p:ph type="subTitle" idx="1"/>
          </p:nvPr>
        </p:nvSpPr>
        <p:spPr>
          <a:xfrm>
            <a:off x="-161625" y="401925"/>
            <a:ext cx="9366600" cy="4741800"/>
          </a:xfrm>
          <a:prstGeom prst="rect">
            <a:avLst/>
          </a:prstGeom>
        </p:spPr>
        <p:txBody>
          <a:bodyPr spcFirstLastPara="1" wrap="square" lIns="91425" tIns="91425" rIns="91425" bIns="91425" anchor="t" anchorCtr="0">
            <a:noAutofit/>
          </a:bodyPr>
          <a:lstStyle/>
          <a:p>
            <a:pPr marL="457200" lvl="0" indent="0" algn="l" rtl="0">
              <a:lnSpc>
                <a:spcPct val="80000"/>
              </a:lnSpc>
              <a:spcBef>
                <a:spcPts val="0"/>
              </a:spcBef>
              <a:spcAft>
                <a:spcPts val="0"/>
              </a:spcAft>
              <a:buNone/>
            </a:pPr>
            <a:endParaRPr sz="2200">
              <a:solidFill>
                <a:schemeClr val="dk1"/>
              </a:solidFill>
            </a:endParaRPr>
          </a:p>
        </p:txBody>
      </p:sp>
      <p:pic>
        <p:nvPicPr>
          <p:cNvPr id="110" name="Google Shape;110;p22"/>
          <p:cNvPicPr preferRelativeResize="0"/>
          <p:nvPr/>
        </p:nvPicPr>
        <p:blipFill>
          <a:blip r:embed="rId3">
            <a:alphaModFix/>
          </a:blip>
          <a:stretch>
            <a:fillRect/>
          </a:stretch>
        </p:blipFill>
        <p:spPr>
          <a:xfrm>
            <a:off x="1814438" y="531405"/>
            <a:ext cx="5409801" cy="519616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ctrTitle"/>
          </p:nvPr>
        </p:nvSpPr>
        <p:spPr>
          <a:xfrm>
            <a:off x="-203775" y="0"/>
            <a:ext cx="9563400" cy="49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SIX PEOPLE AND THE TRUTH</a:t>
            </a:r>
            <a:endParaRPr sz="5040" b="1">
              <a:solidFill>
                <a:srgbClr val="00FFFF"/>
              </a:solidFill>
            </a:endParaRPr>
          </a:p>
        </p:txBody>
      </p:sp>
      <p:sp>
        <p:nvSpPr>
          <p:cNvPr id="116" name="Google Shape;116;p23"/>
          <p:cNvSpPr txBox="1">
            <a:spLocks noGrp="1"/>
          </p:cNvSpPr>
          <p:nvPr>
            <p:ph type="subTitle" idx="1"/>
          </p:nvPr>
        </p:nvSpPr>
        <p:spPr>
          <a:xfrm>
            <a:off x="-161625" y="401925"/>
            <a:ext cx="9366600" cy="47418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Note the large circle that represents the WHOLE truth of God's word.</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Person # 1 is wholly in the truth, but he does not know all of it.</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 2 knows all the truth, but also adds some things that are not truth.</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 3 knows some of the truth that 1, 4, 5 and 6 do not.  They should teach them this!  But they also practice much that is outside the bible.</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 4 knows some of the truth that 1, 3, 5 and 6 do not.  They should teach them this!.  But they also practice much that is outside the bible.</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 5 shares much in common with 2, 3 and 4.  But unfortunately NONE of what they have in common with them is truth!  Does the fact that they have some “consensus” make it true?</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 6 has no interest in the truth nor what the others believe.</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The ? marks are what religious people choose to call “the essentials”.  Who decides what is essential though?  Is this acceptable to God?</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God knows best.  Trust Him</a:t>
            </a:r>
            <a:r>
              <a:rPr lang="en" sz="2200">
                <a:solidFill>
                  <a:srgbClr val="FFFF00"/>
                </a:solidFill>
              </a:rPr>
              <a:t>.  </a:t>
            </a:r>
            <a:r>
              <a:rPr lang="en" sz="2200" u="sng">
                <a:solidFill>
                  <a:srgbClr val="FFFF00"/>
                </a:solidFill>
              </a:rPr>
              <a:t>Luke 5:5</a:t>
            </a:r>
            <a:r>
              <a:rPr lang="en" sz="2200" i="1">
                <a:solidFill>
                  <a:schemeClr val="dk1"/>
                </a:solidFill>
              </a:rPr>
              <a:t> “But Simon answered and said to Him, “Master, we have toiled all night and caught nothing; </a:t>
            </a:r>
            <a:r>
              <a:rPr lang="en" sz="2200" i="1" u="sng">
                <a:solidFill>
                  <a:schemeClr val="dk1"/>
                </a:solidFill>
              </a:rPr>
              <a:t>nevertheless at Your word I will let down the net</a:t>
            </a:r>
            <a:r>
              <a:rPr lang="en" sz="2200" i="1">
                <a:solidFill>
                  <a:schemeClr val="dk1"/>
                </a:solidFill>
              </a:rPr>
              <a:t>.”</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Are YOU, and your church, doing Jesus’ will, and ONLY His will?</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DO WE NEED A STANDARD?</a:t>
            </a:r>
            <a:endParaRPr sz="5040" b="1">
              <a:solidFill>
                <a:srgbClr val="00FFFF"/>
              </a:solidFill>
            </a:endParaRPr>
          </a:p>
        </p:txBody>
      </p:sp>
      <p:sp>
        <p:nvSpPr>
          <p:cNvPr id="61" name="Google Shape;61;p14"/>
          <p:cNvSpPr txBox="1">
            <a:spLocks noGrp="1"/>
          </p:cNvSpPr>
          <p:nvPr>
            <p:ph type="subTitle" idx="1"/>
          </p:nvPr>
        </p:nvSpPr>
        <p:spPr>
          <a:xfrm>
            <a:off x="-203775" y="539700"/>
            <a:ext cx="9443550" cy="4603800"/>
          </a:xfrm>
          <a:prstGeom prst="rect">
            <a:avLst/>
          </a:prstGeom>
        </p:spPr>
        <p:txBody>
          <a:bodyPr spcFirstLastPara="1" wrap="square" lIns="91425" tIns="91425" rIns="91425" bIns="91425" anchor="t" anchorCtr="0">
            <a:noAutofit/>
          </a:bodyPr>
          <a:lstStyle/>
          <a:p>
            <a:pPr marL="457200" lvl="0" indent="-356393" algn="l" rtl="0">
              <a:lnSpc>
                <a:spcPct val="80000"/>
              </a:lnSpc>
              <a:spcBef>
                <a:spcPts val="0"/>
              </a:spcBef>
              <a:spcAft>
                <a:spcPts val="0"/>
              </a:spcAft>
              <a:buClr>
                <a:srgbClr val="FFFF00"/>
              </a:buClr>
              <a:buSzPts val="2013"/>
              <a:buChar char="●"/>
            </a:pPr>
            <a:r>
              <a:rPr lang="en" sz="2012" dirty="0">
                <a:solidFill>
                  <a:srgbClr val="FFFF00"/>
                </a:solidFill>
              </a:rPr>
              <a:t>What if an argument began here over how tall Doug is?</a:t>
            </a:r>
            <a:endParaRPr sz="2012" dirty="0">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Doug, of course, thinks he knows how tall he is, so he gives his answer.</a:t>
            </a:r>
            <a:endParaRPr sz="2012" dirty="0">
              <a:solidFill>
                <a:schemeClr val="dk1"/>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But others in the audience might disagree.</a:t>
            </a:r>
            <a:endParaRPr sz="2012" dirty="0">
              <a:solidFill>
                <a:schemeClr val="dk1"/>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Someone might assert that Doug is 7 feet tall.</a:t>
            </a:r>
            <a:endParaRPr sz="2012" dirty="0">
              <a:solidFill>
                <a:schemeClr val="dk1"/>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Someone else might estimate 5 feet, 6 inches.</a:t>
            </a:r>
            <a:endParaRPr sz="2012" dirty="0">
              <a:solidFill>
                <a:schemeClr val="dk1"/>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Joe might say that Doug is 20 miles high.</a:t>
            </a:r>
            <a:endParaRPr sz="2012" dirty="0">
              <a:solidFill>
                <a:schemeClr val="dk1"/>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Richard might contend that Doug is 3 inches tall.</a:t>
            </a:r>
            <a:endParaRPr sz="2012" dirty="0">
              <a:solidFill>
                <a:schemeClr val="dk1"/>
              </a:solidFill>
            </a:endParaRPr>
          </a:p>
          <a:p>
            <a:pPr marL="457200" lvl="0" indent="-356393" algn="l" rtl="0">
              <a:lnSpc>
                <a:spcPct val="80000"/>
              </a:lnSpc>
              <a:spcBef>
                <a:spcPts val="0"/>
              </a:spcBef>
              <a:spcAft>
                <a:spcPts val="0"/>
              </a:spcAft>
              <a:buClr>
                <a:srgbClr val="00FFFF"/>
              </a:buClr>
              <a:buSzPts val="2013"/>
              <a:buChar char="●"/>
            </a:pPr>
            <a:r>
              <a:rPr lang="en" sz="2012" dirty="0">
                <a:solidFill>
                  <a:srgbClr val="00FFFF"/>
                </a:solidFill>
              </a:rPr>
              <a:t>But you know what?  Despite how many might laugh at Joe and Richards’ guesses - until it has been definitely proven otherwise, their guess has just as much merit as the others!</a:t>
            </a:r>
            <a:endParaRPr sz="2012" dirty="0">
              <a:solidFill>
                <a:srgbClr val="00FFFF"/>
              </a:solidFill>
            </a:endParaRPr>
          </a:p>
          <a:p>
            <a:pPr marL="457200" lvl="0" indent="-356393" algn="l" rtl="0">
              <a:lnSpc>
                <a:spcPct val="80000"/>
              </a:lnSpc>
              <a:spcBef>
                <a:spcPts val="0"/>
              </a:spcBef>
              <a:spcAft>
                <a:spcPts val="0"/>
              </a:spcAft>
              <a:buClr>
                <a:srgbClr val="FFFF00"/>
              </a:buClr>
              <a:buSzPts val="2013"/>
              <a:buChar char="●"/>
            </a:pPr>
            <a:r>
              <a:rPr lang="en" sz="2012" dirty="0">
                <a:solidFill>
                  <a:srgbClr val="FFFF00"/>
                </a:solidFill>
              </a:rPr>
              <a:t>What if 30 of us, a clear majority, agreed among ourselves that Doug is 6 foot, 8 inches tall (consensus).  Would this agreement of the majority suddenly make it true?</a:t>
            </a:r>
            <a:endParaRPr sz="2012" dirty="0">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If only there were some way we could know, for certain, how tall Doug is …</a:t>
            </a:r>
            <a:endParaRPr sz="2012" dirty="0">
              <a:solidFill>
                <a:schemeClr val="dk1"/>
              </a:solidFill>
            </a:endParaRPr>
          </a:p>
          <a:p>
            <a:pPr marL="457200" lvl="0" indent="-356393" algn="l" rtl="0">
              <a:lnSpc>
                <a:spcPct val="80000"/>
              </a:lnSpc>
              <a:spcBef>
                <a:spcPts val="0"/>
              </a:spcBef>
              <a:spcAft>
                <a:spcPts val="0"/>
              </a:spcAft>
              <a:buClr>
                <a:srgbClr val="00FFFF"/>
              </a:buClr>
              <a:buSzPts val="2013"/>
              <a:buChar char="●"/>
            </a:pPr>
            <a:r>
              <a:rPr lang="en" sz="2012" dirty="0">
                <a:solidFill>
                  <a:srgbClr val="00FFFF"/>
                </a:solidFill>
              </a:rPr>
              <a:t>And then someone says “We could MEASURE him!”  Great idea!</a:t>
            </a:r>
            <a:endParaRPr sz="2012" dirty="0">
              <a:solidFill>
                <a:srgbClr val="00FFFF"/>
              </a:solidFill>
            </a:endParaRPr>
          </a:p>
          <a:p>
            <a:pPr marL="457200" lvl="0" indent="-356393" algn="l" rtl="0">
              <a:lnSpc>
                <a:spcPct val="80000"/>
              </a:lnSpc>
              <a:spcBef>
                <a:spcPts val="0"/>
              </a:spcBef>
              <a:spcAft>
                <a:spcPts val="0"/>
              </a:spcAft>
              <a:buClr>
                <a:srgbClr val="FFFF00"/>
              </a:buClr>
              <a:buSzPts val="2013"/>
              <a:buChar char="●"/>
            </a:pPr>
            <a:r>
              <a:rPr lang="en" sz="2012" dirty="0">
                <a:solidFill>
                  <a:srgbClr val="FFFF00"/>
                </a:solidFill>
              </a:rPr>
              <a:t>And so the next conversation would involve what STANDARD of measurement to use!  Inches, The Metric System, French Fries, Hot Wheels?</a:t>
            </a:r>
            <a:endParaRPr sz="2012" dirty="0">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dirty="0">
                <a:solidFill>
                  <a:schemeClr val="dk1"/>
                </a:solidFill>
              </a:rPr>
              <a:t>And if we had one standard, like a yardstick, we could </a:t>
            </a:r>
            <a:r>
              <a:rPr lang="en" sz="2012" u="sng" dirty="0">
                <a:solidFill>
                  <a:schemeClr val="dk1"/>
                </a:solidFill>
              </a:rPr>
              <a:t>ALL</a:t>
            </a:r>
            <a:r>
              <a:rPr lang="en" sz="2012" dirty="0">
                <a:solidFill>
                  <a:schemeClr val="dk1"/>
                </a:solidFill>
              </a:rPr>
              <a:t> know the truth!</a:t>
            </a:r>
            <a:endParaRPr sz="2012"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1">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WE DO THIS EVERY DAY!</a:t>
            </a:r>
            <a:endParaRPr sz="5040" b="1">
              <a:solidFill>
                <a:srgbClr val="00FFFF"/>
              </a:solidFill>
            </a:endParaRPr>
          </a:p>
        </p:txBody>
      </p:sp>
      <p:sp>
        <p:nvSpPr>
          <p:cNvPr id="67" name="Google Shape;67;p15"/>
          <p:cNvSpPr txBox="1">
            <a:spLocks noGrp="1"/>
          </p:cNvSpPr>
          <p:nvPr>
            <p:ph type="subTitle" idx="1"/>
          </p:nvPr>
        </p:nvSpPr>
        <p:spPr>
          <a:xfrm>
            <a:off x="-168650" y="539700"/>
            <a:ext cx="9408600" cy="4603800"/>
          </a:xfrm>
          <a:prstGeom prst="rect">
            <a:avLst/>
          </a:prstGeom>
        </p:spPr>
        <p:txBody>
          <a:bodyPr spcFirstLastPara="1" wrap="square" lIns="91425" tIns="91425" rIns="91425" bIns="91425" anchor="t" anchorCtr="0">
            <a:noAutofit/>
          </a:bodyPr>
          <a:lstStyle/>
          <a:p>
            <a:pPr marL="457200" lvl="0" indent="-356393" algn="l" rtl="0">
              <a:lnSpc>
                <a:spcPct val="80000"/>
              </a:lnSpc>
              <a:spcBef>
                <a:spcPts val="0"/>
              </a:spcBef>
              <a:spcAft>
                <a:spcPts val="0"/>
              </a:spcAft>
              <a:buClr>
                <a:srgbClr val="FFFF00"/>
              </a:buClr>
              <a:buSzPts val="2013"/>
              <a:buChar char="●"/>
            </a:pPr>
            <a:r>
              <a:rPr lang="en" sz="2012">
                <a:solidFill>
                  <a:srgbClr val="FFFF00"/>
                </a:solidFill>
              </a:rPr>
              <a:t>We as a people can’t get through life in this world without agreeing on certain standards first.</a:t>
            </a:r>
            <a:endParaRPr sz="2012">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a:solidFill>
                  <a:schemeClr val="dk1"/>
                </a:solidFill>
              </a:rPr>
              <a:t>What numbers will we use?  Our daily lives are consumed by numbers!</a:t>
            </a:r>
            <a:endParaRPr sz="2012">
              <a:solidFill>
                <a:schemeClr val="dk1"/>
              </a:solidFill>
            </a:endParaRPr>
          </a:p>
          <a:p>
            <a:pPr marL="457200" lvl="0" indent="-356393" algn="l" rtl="0">
              <a:lnSpc>
                <a:spcPct val="80000"/>
              </a:lnSpc>
              <a:spcBef>
                <a:spcPts val="0"/>
              </a:spcBef>
              <a:spcAft>
                <a:spcPts val="0"/>
              </a:spcAft>
              <a:buClr>
                <a:srgbClr val="00FFFF"/>
              </a:buClr>
              <a:buSzPts val="2013"/>
              <a:buChar char="●"/>
            </a:pPr>
            <a:r>
              <a:rPr lang="en" sz="2012">
                <a:solidFill>
                  <a:srgbClr val="00FFFF"/>
                </a:solidFill>
              </a:rPr>
              <a:t>The passage of time - How old are you?  Or - what time is it?  What year, month and day is it?  If we all used different standards for measuring time, there would be chaos.</a:t>
            </a:r>
            <a:endParaRPr sz="2012">
              <a:solidFill>
                <a:srgbClr val="00FFFF"/>
              </a:solidFill>
            </a:endParaRPr>
          </a:p>
          <a:p>
            <a:pPr marL="457200" lvl="0" indent="-356393" algn="l" rtl="0">
              <a:lnSpc>
                <a:spcPct val="80000"/>
              </a:lnSpc>
              <a:spcBef>
                <a:spcPts val="0"/>
              </a:spcBef>
              <a:spcAft>
                <a:spcPts val="0"/>
              </a:spcAft>
              <a:buClr>
                <a:srgbClr val="FFFF00"/>
              </a:buClr>
              <a:buSzPts val="2013"/>
              <a:buChar char="●"/>
            </a:pPr>
            <a:r>
              <a:rPr lang="en" sz="2012">
                <a:solidFill>
                  <a:srgbClr val="FFFF00"/>
                </a:solidFill>
              </a:rPr>
              <a:t>How hot or cold is it going to be today?  Is that in Celsius or Fahrenheit?</a:t>
            </a:r>
            <a:endParaRPr sz="2012">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a:solidFill>
                  <a:schemeClr val="dk1"/>
                </a:solidFill>
              </a:rPr>
              <a:t>How fast am I allowed to drive?  You’d better use the speedometer on your car, and hope it is calibrated correctly, or you’re likely to get a ticket!</a:t>
            </a:r>
            <a:endParaRPr sz="2012">
              <a:solidFill>
                <a:schemeClr val="dk1"/>
              </a:solidFill>
            </a:endParaRPr>
          </a:p>
          <a:p>
            <a:pPr marL="457200" lvl="0" indent="-356393" algn="l" rtl="0">
              <a:lnSpc>
                <a:spcPct val="80000"/>
              </a:lnSpc>
              <a:spcBef>
                <a:spcPts val="0"/>
              </a:spcBef>
              <a:spcAft>
                <a:spcPts val="0"/>
              </a:spcAft>
              <a:buClr>
                <a:srgbClr val="00FFFF"/>
              </a:buClr>
              <a:buSzPts val="2013"/>
              <a:buChar char="●"/>
            </a:pPr>
            <a:r>
              <a:rPr lang="en" sz="2012">
                <a:solidFill>
                  <a:srgbClr val="00FFFF"/>
                </a:solidFill>
              </a:rPr>
              <a:t>How much does something cost?  In this country we use US Dollars.  If I ask the person at the register how much something costs, and they say “3200 yum yums”, of course I’m going to ask “What’s a yum yum?!”</a:t>
            </a:r>
            <a:endParaRPr sz="2012">
              <a:solidFill>
                <a:srgbClr val="00FFFF"/>
              </a:solidFill>
            </a:endParaRPr>
          </a:p>
          <a:p>
            <a:pPr marL="457200" lvl="0" indent="-356393" algn="l" rtl="0">
              <a:lnSpc>
                <a:spcPct val="80000"/>
              </a:lnSpc>
              <a:spcBef>
                <a:spcPts val="0"/>
              </a:spcBef>
              <a:spcAft>
                <a:spcPts val="0"/>
              </a:spcAft>
              <a:buClr>
                <a:srgbClr val="FFFF00"/>
              </a:buClr>
              <a:buSzPts val="2013"/>
              <a:buChar char="●"/>
            </a:pPr>
            <a:r>
              <a:rPr lang="en" sz="2012">
                <a:solidFill>
                  <a:srgbClr val="FFFF00"/>
                </a:solidFill>
              </a:rPr>
              <a:t>Put aside numbers for a moment and think about language!  What language are we going to be communicating in?  If you’re using a language that I’m unfamiliar with, and you also don’t know my language, we have a huge problem!</a:t>
            </a:r>
            <a:endParaRPr sz="2012">
              <a:solidFill>
                <a:srgbClr val="FFFF00"/>
              </a:solidFill>
            </a:endParaRPr>
          </a:p>
          <a:p>
            <a:pPr marL="457200" lvl="0" indent="-356393" algn="l" rtl="0">
              <a:lnSpc>
                <a:spcPct val="80000"/>
              </a:lnSpc>
              <a:spcBef>
                <a:spcPts val="0"/>
              </a:spcBef>
              <a:spcAft>
                <a:spcPts val="0"/>
              </a:spcAft>
              <a:buClr>
                <a:schemeClr val="dk1"/>
              </a:buClr>
              <a:buSzPts val="2013"/>
              <a:buChar char="●"/>
            </a:pPr>
            <a:r>
              <a:rPr lang="en" sz="2012">
                <a:solidFill>
                  <a:schemeClr val="dk1"/>
                </a:solidFill>
              </a:rPr>
              <a:t>You see that when society uses agreed upon standards of measurements - the same “authority”, everything works pretty smoothly.  But where else?</a:t>
            </a:r>
            <a:endParaRPr sz="2012">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03775" y="0"/>
            <a:ext cx="9563400" cy="50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BEING IN “SUBJECTION”</a:t>
            </a:r>
            <a:endParaRPr sz="5040" b="1">
              <a:solidFill>
                <a:srgbClr val="00FFFF"/>
              </a:solidFill>
            </a:endParaRPr>
          </a:p>
        </p:txBody>
      </p:sp>
      <p:sp>
        <p:nvSpPr>
          <p:cNvPr id="73" name="Google Shape;73;p16"/>
          <p:cNvSpPr txBox="1">
            <a:spLocks noGrp="1"/>
          </p:cNvSpPr>
          <p:nvPr>
            <p:ph type="subTitle" idx="1"/>
          </p:nvPr>
        </p:nvSpPr>
        <p:spPr>
          <a:xfrm>
            <a:off x="-168650" y="394900"/>
            <a:ext cx="9408600" cy="4748700"/>
          </a:xfrm>
          <a:prstGeom prst="rect">
            <a:avLst/>
          </a:prstGeom>
        </p:spPr>
        <p:txBody>
          <a:bodyPr spcFirstLastPara="1" wrap="square" lIns="91425" tIns="91425" rIns="91425" bIns="91425" anchor="t" anchorCtr="0">
            <a:noAutofit/>
          </a:bodyPr>
          <a:lstStyle/>
          <a:p>
            <a:pPr marL="457200" lvl="0" indent="-350043" algn="l" rtl="0">
              <a:lnSpc>
                <a:spcPct val="80000"/>
              </a:lnSpc>
              <a:spcBef>
                <a:spcPts val="0"/>
              </a:spcBef>
              <a:spcAft>
                <a:spcPts val="0"/>
              </a:spcAft>
              <a:buClr>
                <a:srgbClr val="FFFF00"/>
              </a:buClr>
              <a:buSzPts val="1913"/>
              <a:buChar char="●"/>
            </a:pPr>
            <a:r>
              <a:rPr lang="en" sz="1912">
                <a:solidFill>
                  <a:srgbClr val="FFFF00"/>
                </a:solidFill>
              </a:rPr>
              <a:t>Notice again how “smoothly” a society can function IF that society agrees WHO has authority over another person, and in what circumstances:</a:t>
            </a:r>
            <a:endParaRPr sz="1912">
              <a:solidFill>
                <a:srgbClr val="FFFF00"/>
              </a:solidFill>
            </a:endParaRPr>
          </a:p>
          <a:p>
            <a:pPr marL="457200" lvl="0" indent="-350043" algn="l" rtl="0">
              <a:lnSpc>
                <a:spcPct val="80000"/>
              </a:lnSpc>
              <a:spcBef>
                <a:spcPts val="0"/>
              </a:spcBef>
              <a:spcAft>
                <a:spcPts val="0"/>
              </a:spcAft>
              <a:buClr>
                <a:schemeClr val="dk1"/>
              </a:buClr>
              <a:buSzPts val="1913"/>
              <a:buChar char="●"/>
            </a:pPr>
            <a:r>
              <a:rPr lang="en" sz="1912">
                <a:solidFill>
                  <a:schemeClr val="dk1"/>
                </a:solidFill>
              </a:rPr>
              <a:t>We believe that our federal, state and local governments have authority to make laws, which all citizens are expected to then obey.</a:t>
            </a:r>
            <a:endParaRPr sz="1912">
              <a:solidFill>
                <a:schemeClr val="dk1"/>
              </a:solidFill>
            </a:endParaRPr>
          </a:p>
          <a:p>
            <a:pPr marL="457200" lvl="0" indent="-350043" algn="l" rtl="0">
              <a:lnSpc>
                <a:spcPct val="80000"/>
              </a:lnSpc>
              <a:spcBef>
                <a:spcPts val="0"/>
              </a:spcBef>
              <a:spcAft>
                <a:spcPts val="0"/>
              </a:spcAft>
              <a:buClr>
                <a:srgbClr val="00FFFF"/>
              </a:buClr>
              <a:buSzPts val="1913"/>
              <a:buChar char="●"/>
            </a:pPr>
            <a:r>
              <a:rPr lang="en" sz="1912">
                <a:solidFill>
                  <a:srgbClr val="00FFFF"/>
                </a:solidFill>
              </a:rPr>
              <a:t>We believe that a police officer has the authority to question, search, detain and even arrest a citizen - under the right circumstances.</a:t>
            </a:r>
            <a:endParaRPr sz="1912">
              <a:solidFill>
                <a:srgbClr val="00FFFF"/>
              </a:solidFill>
            </a:endParaRPr>
          </a:p>
          <a:p>
            <a:pPr marL="457200" lvl="0" indent="-350043" algn="l" rtl="0">
              <a:lnSpc>
                <a:spcPct val="80000"/>
              </a:lnSpc>
              <a:spcBef>
                <a:spcPts val="0"/>
              </a:spcBef>
              <a:spcAft>
                <a:spcPts val="0"/>
              </a:spcAft>
              <a:buClr>
                <a:srgbClr val="FFFF00"/>
              </a:buClr>
              <a:buSzPts val="1913"/>
              <a:buChar char="●"/>
            </a:pPr>
            <a:r>
              <a:rPr lang="en" sz="1912">
                <a:solidFill>
                  <a:srgbClr val="FFFF00"/>
                </a:solidFill>
              </a:rPr>
              <a:t>We believe that our soldiers should follow the orders of their commanding officers.</a:t>
            </a:r>
            <a:endParaRPr sz="1912">
              <a:solidFill>
                <a:srgbClr val="FFFF00"/>
              </a:solidFill>
            </a:endParaRPr>
          </a:p>
          <a:p>
            <a:pPr marL="457200" lvl="0" indent="-350043" algn="l" rtl="0">
              <a:lnSpc>
                <a:spcPct val="80000"/>
              </a:lnSpc>
              <a:spcBef>
                <a:spcPts val="0"/>
              </a:spcBef>
              <a:spcAft>
                <a:spcPts val="0"/>
              </a:spcAft>
              <a:buClr>
                <a:schemeClr val="dk1"/>
              </a:buClr>
              <a:buSzPts val="1913"/>
              <a:buChar char="●"/>
            </a:pPr>
            <a:r>
              <a:rPr lang="en" sz="1912">
                <a:solidFill>
                  <a:schemeClr val="dk1"/>
                </a:solidFill>
              </a:rPr>
              <a:t>We believes our courts, judges and juries have authority to decide cases.</a:t>
            </a:r>
            <a:endParaRPr sz="1912">
              <a:solidFill>
                <a:schemeClr val="dk1"/>
              </a:solidFill>
            </a:endParaRPr>
          </a:p>
          <a:p>
            <a:pPr marL="457200" lvl="0" indent="-350043" algn="l" rtl="0">
              <a:lnSpc>
                <a:spcPct val="80000"/>
              </a:lnSpc>
              <a:spcBef>
                <a:spcPts val="0"/>
              </a:spcBef>
              <a:spcAft>
                <a:spcPts val="0"/>
              </a:spcAft>
              <a:buClr>
                <a:srgbClr val="00FFFF"/>
              </a:buClr>
              <a:buSzPts val="1913"/>
              <a:buChar char="●"/>
            </a:pPr>
            <a:r>
              <a:rPr lang="en" sz="1912">
                <a:solidFill>
                  <a:srgbClr val="00FFFF"/>
                </a:solidFill>
              </a:rPr>
              <a:t>We believe our teachers and professors should be treated with respect and courtesy and should be obeyed by their students.</a:t>
            </a:r>
            <a:endParaRPr sz="1912">
              <a:solidFill>
                <a:srgbClr val="00FFFF"/>
              </a:solidFill>
            </a:endParaRPr>
          </a:p>
          <a:p>
            <a:pPr marL="457200" lvl="0" indent="-350043" algn="l" rtl="0">
              <a:lnSpc>
                <a:spcPct val="80000"/>
              </a:lnSpc>
              <a:spcBef>
                <a:spcPts val="0"/>
              </a:spcBef>
              <a:spcAft>
                <a:spcPts val="0"/>
              </a:spcAft>
              <a:buClr>
                <a:srgbClr val="FFFF00"/>
              </a:buClr>
              <a:buSzPts val="1913"/>
              <a:buChar char="●"/>
            </a:pPr>
            <a:r>
              <a:rPr lang="en" sz="1912">
                <a:solidFill>
                  <a:srgbClr val="FFFF00"/>
                </a:solidFill>
              </a:rPr>
              <a:t>We believe that employers have authority over the work responsibilities, performance and pay of their employees.</a:t>
            </a:r>
            <a:endParaRPr sz="1912">
              <a:solidFill>
                <a:srgbClr val="FFFF00"/>
              </a:solidFill>
            </a:endParaRPr>
          </a:p>
          <a:p>
            <a:pPr marL="457200" lvl="0" indent="-350043" algn="l" rtl="0">
              <a:lnSpc>
                <a:spcPct val="80000"/>
              </a:lnSpc>
              <a:spcBef>
                <a:spcPts val="0"/>
              </a:spcBef>
              <a:spcAft>
                <a:spcPts val="0"/>
              </a:spcAft>
              <a:buClr>
                <a:schemeClr val="dk1"/>
              </a:buClr>
              <a:buSzPts val="1913"/>
              <a:buChar char="●"/>
            </a:pPr>
            <a:r>
              <a:rPr lang="en" sz="1912">
                <a:solidFill>
                  <a:schemeClr val="dk1"/>
                </a:solidFill>
              </a:rPr>
              <a:t>We believe that the husband has authority over his wife.</a:t>
            </a:r>
            <a:endParaRPr sz="1912">
              <a:solidFill>
                <a:schemeClr val="dk1"/>
              </a:solidFill>
            </a:endParaRPr>
          </a:p>
          <a:p>
            <a:pPr marL="457200" lvl="0" indent="-350043" algn="l" rtl="0">
              <a:lnSpc>
                <a:spcPct val="80000"/>
              </a:lnSpc>
              <a:spcBef>
                <a:spcPts val="0"/>
              </a:spcBef>
              <a:spcAft>
                <a:spcPts val="0"/>
              </a:spcAft>
              <a:buClr>
                <a:srgbClr val="00FFFF"/>
              </a:buClr>
              <a:buSzPts val="1913"/>
              <a:buChar char="●"/>
            </a:pPr>
            <a:r>
              <a:rPr lang="en" sz="1912">
                <a:solidFill>
                  <a:srgbClr val="00FFFF"/>
                </a:solidFill>
              </a:rPr>
              <a:t>We believe that children are to be in subjection to their parents.</a:t>
            </a:r>
            <a:endParaRPr sz="1912">
              <a:solidFill>
                <a:srgbClr val="00FFFF"/>
              </a:solidFill>
            </a:endParaRPr>
          </a:p>
          <a:p>
            <a:pPr marL="457200" lvl="0" indent="-350043" algn="l" rtl="0">
              <a:lnSpc>
                <a:spcPct val="80000"/>
              </a:lnSpc>
              <a:spcBef>
                <a:spcPts val="0"/>
              </a:spcBef>
              <a:spcAft>
                <a:spcPts val="0"/>
              </a:spcAft>
              <a:buClr>
                <a:srgbClr val="FFFF00"/>
              </a:buClr>
              <a:buSzPts val="1913"/>
              <a:buChar char="●"/>
            </a:pPr>
            <a:r>
              <a:rPr lang="en" sz="1912">
                <a:solidFill>
                  <a:srgbClr val="FFFF00"/>
                </a:solidFill>
              </a:rPr>
              <a:t>We even believe that traffic signals have authority over when our car must stop and when it can proceed!</a:t>
            </a:r>
            <a:endParaRPr sz="1912">
              <a:solidFill>
                <a:srgbClr val="FFFF00"/>
              </a:solidFill>
            </a:endParaRPr>
          </a:p>
          <a:p>
            <a:pPr marL="457200" lvl="0" indent="-350043" algn="l" rtl="0">
              <a:lnSpc>
                <a:spcPct val="80000"/>
              </a:lnSpc>
              <a:spcBef>
                <a:spcPts val="0"/>
              </a:spcBef>
              <a:spcAft>
                <a:spcPts val="0"/>
              </a:spcAft>
              <a:buClr>
                <a:schemeClr val="dk1"/>
              </a:buClr>
              <a:buSzPts val="1913"/>
              <a:buChar char="●"/>
            </a:pPr>
            <a:r>
              <a:rPr lang="en" sz="1912">
                <a:solidFill>
                  <a:schemeClr val="dk1"/>
                </a:solidFill>
              </a:rPr>
              <a:t>But have you noticed, in our society today, that there is a growing segment of the population, PARTICULARLY young people, who do NOT agree with more and more of these issues?  What happens when there is a breakdown in “authority”?</a:t>
            </a:r>
            <a:endParaRPr sz="1912">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WHERE DID IT ALL START?</a:t>
            </a:r>
            <a:endParaRPr sz="5040" b="1">
              <a:solidFill>
                <a:srgbClr val="00FFFF"/>
              </a:solidFill>
            </a:endParaRPr>
          </a:p>
        </p:txBody>
      </p:sp>
      <p:sp>
        <p:nvSpPr>
          <p:cNvPr id="79" name="Google Shape;79;p17"/>
          <p:cNvSpPr txBox="1">
            <a:spLocks noGrp="1"/>
          </p:cNvSpPr>
          <p:nvPr>
            <p:ph type="subTitle" idx="1"/>
          </p:nvPr>
        </p:nvSpPr>
        <p:spPr>
          <a:xfrm>
            <a:off x="-168650" y="451100"/>
            <a:ext cx="9408600" cy="4692600"/>
          </a:xfrm>
          <a:prstGeom prst="rect">
            <a:avLst/>
          </a:prstGeom>
        </p:spPr>
        <p:txBody>
          <a:bodyPr spcFirstLastPara="1" wrap="square" lIns="91425" tIns="91425" rIns="91425" bIns="91425" anchor="t" anchorCtr="0">
            <a:noAutofit/>
          </a:bodyPr>
          <a:lstStyle/>
          <a:p>
            <a:pPr marL="457200" lvl="0" indent="-352425" algn="l" rtl="0">
              <a:lnSpc>
                <a:spcPct val="80000"/>
              </a:lnSpc>
              <a:spcBef>
                <a:spcPts val="0"/>
              </a:spcBef>
              <a:spcAft>
                <a:spcPts val="0"/>
              </a:spcAft>
              <a:buClr>
                <a:srgbClr val="FFFF00"/>
              </a:buClr>
              <a:buSzPts val="1950"/>
              <a:buChar char="●"/>
            </a:pPr>
            <a:r>
              <a:rPr lang="en" sz="1950">
                <a:solidFill>
                  <a:srgbClr val="FFFF00"/>
                </a:solidFill>
              </a:rPr>
              <a:t>There is a PROFOUND truth stated in </a:t>
            </a:r>
            <a:r>
              <a:rPr lang="en" sz="1950" u="sng">
                <a:solidFill>
                  <a:srgbClr val="FFFF00"/>
                </a:solidFill>
              </a:rPr>
              <a:t>Romans 13</a:t>
            </a:r>
            <a:r>
              <a:rPr lang="en" sz="1950">
                <a:solidFill>
                  <a:srgbClr val="FFFF00"/>
                </a:solidFill>
              </a:rPr>
              <a:t> by the apostle Paul.</a:t>
            </a:r>
            <a:endParaRPr sz="1950">
              <a:solidFill>
                <a:srgbClr val="FFFF00"/>
              </a:solidFill>
            </a:endParaRPr>
          </a:p>
          <a:p>
            <a:pPr marL="457200" lvl="0" indent="-352425" algn="l" rtl="0">
              <a:lnSpc>
                <a:spcPct val="80000"/>
              </a:lnSpc>
              <a:spcBef>
                <a:spcPts val="0"/>
              </a:spcBef>
              <a:spcAft>
                <a:spcPts val="0"/>
              </a:spcAft>
              <a:buClr>
                <a:srgbClr val="FFFF00"/>
              </a:buClr>
              <a:buSzPts val="1950"/>
              <a:buChar char="●"/>
            </a:pPr>
            <a:r>
              <a:rPr lang="en" sz="1950" u="sng">
                <a:solidFill>
                  <a:srgbClr val="FFFF00"/>
                </a:solidFill>
              </a:rPr>
              <a:t>Rom.13:1-2</a:t>
            </a:r>
            <a:r>
              <a:rPr lang="en" sz="1950" i="1">
                <a:solidFill>
                  <a:schemeClr val="dk1"/>
                </a:solidFill>
              </a:rPr>
              <a:t> “Every person is to be in subjection to the governing authorities. For </a:t>
            </a:r>
            <a:r>
              <a:rPr lang="en" sz="1950" i="1" u="sng">
                <a:solidFill>
                  <a:schemeClr val="dk1"/>
                </a:solidFill>
              </a:rPr>
              <a:t>there is no authority except from God</a:t>
            </a:r>
            <a:r>
              <a:rPr lang="en" sz="1950" i="1">
                <a:solidFill>
                  <a:schemeClr val="dk1"/>
                </a:solidFill>
              </a:rPr>
              <a:t>, and </a:t>
            </a:r>
            <a:r>
              <a:rPr lang="en" sz="1950" i="1" u="sng">
                <a:solidFill>
                  <a:schemeClr val="dk1"/>
                </a:solidFill>
              </a:rPr>
              <a:t>those which exist are established by God</a:t>
            </a:r>
            <a:r>
              <a:rPr lang="en" sz="1950" i="1">
                <a:solidFill>
                  <a:schemeClr val="dk1"/>
                </a:solidFill>
              </a:rPr>
              <a:t>. 2 Therefore </a:t>
            </a:r>
            <a:r>
              <a:rPr lang="en" sz="1950" i="1" u="sng">
                <a:solidFill>
                  <a:schemeClr val="dk1"/>
                </a:solidFill>
              </a:rPr>
              <a:t>whoever resists authority has opposed the ordinance of God</a:t>
            </a:r>
            <a:r>
              <a:rPr lang="en" sz="1950" i="1">
                <a:solidFill>
                  <a:schemeClr val="dk1"/>
                </a:solidFill>
              </a:rPr>
              <a:t>; and they who have opposed will receive condemnation upon themselves.”</a:t>
            </a:r>
            <a:endParaRPr sz="1950" i="1">
              <a:solidFill>
                <a:schemeClr val="dk1"/>
              </a:solidFill>
            </a:endParaRPr>
          </a:p>
          <a:p>
            <a:pPr marL="457200" lvl="0" indent="-352425" algn="l" rtl="0">
              <a:lnSpc>
                <a:spcPct val="80000"/>
              </a:lnSpc>
              <a:spcBef>
                <a:spcPts val="0"/>
              </a:spcBef>
              <a:spcAft>
                <a:spcPts val="0"/>
              </a:spcAft>
              <a:buClr>
                <a:srgbClr val="00FFFF"/>
              </a:buClr>
              <a:buSzPts val="1950"/>
              <a:buChar char="●"/>
            </a:pPr>
            <a:r>
              <a:rPr lang="en" sz="1950">
                <a:solidFill>
                  <a:srgbClr val="00FFFF"/>
                </a:solidFill>
              </a:rPr>
              <a:t>The context here is obeying the laws of men, but notice where Paul says </a:t>
            </a:r>
            <a:r>
              <a:rPr lang="en" sz="1950" u="sng">
                <a:solidFill>
                  <a:srgbClr val="00FFFF"/>
                </a:solidFill>
              </a:rPr>
              <a:t>ALL</a:t>
            </a:r>
            <a:r>
              <a:rPr lang="en" sz="1950">
                <a:solidFill>
                  <a:srgbClr val="00FFFF"/>
                </a:solidFill>
              </a:rPr>
              <a:t> authority comes from - FROM GOD!  Authority itself, such as many in that exhaustive list we went down - is of divine origin.  For example:</a:t>
            </a:r>
            <a:endParaRPr sz="1950">
              <a:solidFill>
                <a:srgbClr val="00FFFF"/>
              </a:solidFill>
            </a:endParaRPr>
          </a:p>
          <a:p>
            <a:pPr marL="457200" lvl="0" indent="-352425" algn="l" rtl="0">
              <a:lnSpc>
                <a:spcPct val="80000"/>
              </a:lnSpc>
              <a:spcBef>
                <a:spcPts val="0"/>
              </a:spcBef>
              <a:spcAft>
                <a:spcPts val="0"/>
              </a:spcAft>
              <a:buClr>
                <a:srgbClr val="FFFF00"/>
              </a:buClr>
              <a:buSzPts val="1950"/>
              <a:buChar char="●"/>
            </a:pPr>
            <a:r>
              <a:rPr lang="en" sz="1950" u="sng">
                <a:solidFill>
                  <a:srgbClr val="FFFF00"/>
                </a:solidFill>
              </a:rPr>
              <a:t>Gen.1:28</a:t>
            </a:r>
            <a:r>
              <a:rPr lang="en" sz="1950">
                <a:solidFill>
                  <a:schemeClr val="dk1"/>
                </a:solidFill>
              </a:rPr>
              <a:t> </a:t>
            </a:r>
            <a:r>
              <a:rPr lang="en" sz="1950" i="1">
                <a:solidFill>
                  <a:schemeClr val="dk1"/>
                </a:solidFill>
              </a:rPr>
              <a:t>“God blessed them; and God said to them, “Be fruitful and multiply, and fill the earth, </a:t>
            </a:r>
            <a:r>
              <a:rPr lang="en" sz="1950" i="1" u="sng">
                <a:solidFill>
                  <a:schemeClr val="dk1"/>
                </a:solidFill>
              </a:rPr>
              <a:t>and subdue it</a:t>
            </a:r>
            <a:r>
              <a:rPr lang="en" sz="1950" i="1">
                <a:solidFill>
                  <a:schemeClr val="dk1"/>
                </a:solidFill>
              </a:rPr>
              <a:t>; and </a:t>
            </a:r>
            <a:r>
              <a:rPr lang="en" sz="1950" i="1" u="sng">
                <a:solidFill>
                  <a:schemeClr val="dk1"/>
                </a:solidFill>
              </a:rPr>
              <a:t>rule over</a:t>
            </a:r>
            <a:r>
              <a:rPr lang="en" sz="1950" i="1">
                <a:solidFill>
                  <a:schemeClr val="dk1"/>
                </a:solidFill>
              </a:rPr>
              <a:t> the fish of the sea and over the birds of the sky and over every living thing that moves on the earth.”</a:t>
            </a:r>
            <a:r>
              <a:rPr lang="en" sz="1950">
                <a:solidFill>
                  <a:schemeClr val="dk1"/>
                </a:solidFill>
              </a:rPr>
              <a:t>  </a:t>
            </a:r>
            <a:r>
              <a:rPr lang="en" sz="1950">
                <a:solidFill>
                  <a:srgbClr val="FFFF00"/>
                </a:solidFill>
              </a:rPr>
              <a:t>Man rules over all other life on this planet, even if some don’t people don’t like this idea. </a:t>
            </a:r>
            <a:r>
              <a:rPr lang="en" sz="1950">
                <a:solidFill>
                  <a:schemeClr val="dk1"/>
                </a:solidFill>
              </a:rPr>
              <a:t> </a:t>
            </a:r>
            <a:endParaRPr sz="1950">
              <a:solidFill>
                <a:schemeClr val="dk1"/>
              </a:solidFill>
            </a:endParaRPr>
          </a:p>
          <a:p>
            <a:pPr marL="457200" lvl="0" indent="-352425" algn="l" rtl="0">
              <a:lnSpc>
                <a:spcPct val="80000"/>
              </a:lnSpc>
              <a:spcBef>
                <a:spcPts val="0"/>
              </a:spcBef>
              <a:spcAft>
                <a:spcPts val="0"/>
              </a:spcAft>
              <a:buClr>
                <a:srgbClr val="00FFFF"/>
              </a:buClr>
              <a:buSzPts val="1950"/>
              <a:buChar char="●"/>
            </a:pPr>
            <a:r>
              <a:rPr lang="en" sz="1950">
                <a:solidFill>
                  <a:srgbClr val="00FFFF"/>
                </a:solidFill>
              </a:rPr>
              <a:t>Who has the authority in a marriage?</a:t>
            </a:r>
            <a:r>
              <a:rPr lang="en" sz="1950">
                <a:solidFill>
                  <a:srgbClr val="FFFF00"/>
                </a:solidFill>
              </a:rPr>
              <a:t>  </a:t>
            </a:r>
            <a:r>
              <a:rPr lang="en" sz="1950" u="sng">
                <a:solidFill>
                  <a:srgbClr val="FFFF00"/>
                </a:solidFill>
              </a:rPr>
              <a:t>Gen.3:16</a:t>
            </a:r>
            <a:r>
              <a:rPr lang="en" sz="1950">
                <a:solidFill>
                  <a:schemeClr val="dk1"/>
                </a:solidFill>
              </a:rPr>
              <a:t> </a:t>
            </a:r>
            <a:r>
              <a:rPr lang="en" sz="1950" i="1">
                <a:solidFill>
                  <a:schemeClr val="dk1"/>
                </a:solidFill>
              </a:rPr>
              <a:t>“To the woman He said, “I will greatly multiply Your pain in childbirth, In pain you will bring forth children; Yet your desire will be for your husband, </a:t>
            </a:r>
            <a:r>
              <a:rPr lang="en" sz="1950" i="1" u="sng">
                <a:solidFill>
                  <a:schemeClr val="dk1"/>
                </a:solidFill>
              </a:rPr>
              <a:t>and he will rule over you</a:t>
            </a:r>
            <a:r>
              <a:rPr lang="en" sz="1950" i="1">
                <a:solidFill>
                  <a:schemeClr val="dk1"/>
                </a:solidFill>
              </a:rPr>
              <a:t>.”  </a:t>
            </a:r>
            <a:r>
              <a:rPr lang="en" sz="1950">
                <a:solidFill>
                  <a:srgbClr val="00FFFF"/>
                </a:solidFill>
              </a:rPr>
              <a:t>But today?</a:t>
            </a:r>
            <a:endParaRPr sz="1950">
              <a:solidFill>
                <a:srgbClr val="00FFFF"/>
              </a:solidFill>
            </a:endParaRPr>
          </a:p>
          <a:p>
            <a:pPr marL="457200" lvl="0" indent="-352425" algn="l" rtl="0">
              <a:lnSpc>
                <a:spcPct val="80000"/>
              </a:lnSpc>
              <a:spcBef>
                <a:spcPts val="0"/>
              </a:spcBef>
              <a:spcAft>
                <a:spcPts val="0"/>
              </a:spcAft>
              <a:buClr>
                <a:srgbClr val="FFFF00"/>
              </a:buClr>
              <a:buSzPts val="1950"/>
              <a:buChar char="●"/>
            </a:pPr>
            <a:r>
              <a:rPr lang="en" sz="1950">
                <a:solidFill>
                  <a:srgbClr val="FFFF00"/>
                </a:solidFill>
              </a:rPr>
              <a:t>Who has authority over sin in our lives?  We do!  </a:t>
            </a:r>
            <a:r>
              <a:rPr lang="en" sz="1950" u="sng">
                <a:solidFill>
                  <a:srgbClr val="FFFF00"/>
                </a:solidFill>
              </a:rPr>
              <a:t>Gen.4:7</a:t>
            </a:r>
            <a:r>
              <a:rPr lang="en" sz="1950">
                <a:solidFill>
                  <a:schemeClr val="dk1"/>
                </a:solidFill>
              </a:rPr>
              <a:t> </a:t>
            </a:r>
            <a:r>
              <a:rPr lang="en" sz="1950" i="1">
                <a:solidFill>
                  <a:schemeClr val="dk1"/>
                </a:solidFill>
              </a:rPr>
              <a:t>“If you</a:t>
            </a:r>
            <a:r>
              <a:rPr lang="en" sz="1950">
                <a:solidFill>
                  <a:schemeClr val="dk1"/>
                </a:solidFill>
              </a:rPr>
              <a:t> </a:t>
            </a:r>
            <a:r>
              <a:rPr lang="en" sz="1950">
                <a:solidFill>
                  <a:srgbClr val="FFFF00"/>
                </a:solidFill>
              </a:rPr>
              <a:t>(Cain)</a:t>
            </a:r>
            <a:r>
              <a:rPr lang="en" sz="1950">
                <a:solidFill>
                  <a:schemeClr val="dk1"/>
                </a:solidFill>
              </a:rPr>
              <a:t> </a:t>
            </a:r>
            <a:r>
              <a:rPr lang="en" sz="1950" i="1">
                <a:solidFill>
                  <a:schemeClr val="dk1"/>
                </a:solidFill>
              </a:rPr>
              <a:t>do well, will not your countenance be lifted up? And if you do not do well, sin is crouching at the door; and its desire is for you, but </a:t>
            </a:r>
            <a:r>
              <a:rPr lang="en" sz="1950" i="1" u="sng">
                <a:solidFill>
                  <a:schemeClr val="dk1"/>
                </a:solidFill>
              </a:rPr>
              <a:t>you must master it</a:t>
            </a:r>
            <a:r>
              <a:rPr lang="en" sz="1950" i="1">
                <a:solidFill>
                  <a:schemeClr val="dk1"/>
                </a:solidFill>
              </a:rPr>
              <a:t>.”</a:t>
            </a:r>
            <a:endParaRPr sz="195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TRUTH - RIGHT and WRONG</a:t>
            </a:r>
            <a:endParaRPr sz="5040" b="1">
              <a:solidFill>
                <a:srgbClr val="00FFFF"/>
              </a:solidFill>
            </a:endParaRPr>
          </a:p>
        </p:txBody>
      </p:sp>
      <p:sp>
        <p:nvSpPr>
          <p:cNvPr id="85" name="Google Shape;85;p18"/>
          <p:cNvSpPr txBox="1">
            <a:spLocks noGrp="1"/>
          </p:cNvSpPr>
          <p:nvPr>
            <p:ph type="subTitle" idx="1"/>
          </p:nvPr>
        </p:nvSpPr>
        <p:spPr>
          <a:xfrm>
            <a:off x="-168650" y="539700"/>
            <a:ext cx="9408600" cy="46041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THIS ^ is the big one.  So far we have just stated the fact that a group functions best with agreed upon standards and agreement on who should be in subjection to whom.  And we’ve seen that God is the Creator of authority.</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We’re living in a world today that SAYS it is interested in the truth.  A world that SAYS it does not like being lied to.  (Sometimes I’m not so sure of this.  </a:t>
            </a:r>
            <a:r>
              <a:rPr lang="en" sz="2200" u="sng">
                <a:solidFill>
                  <a:srgbClr val="FFFF00"/>
                </a:solidFill>
              </a:rPr>
              <a:t>Is.30:10</a:t>
            </a:r>
            <a:r>
              <a:rPr lang="en" sz="2200">
                <a:solidFill>
                  <a:schemeClr val="dk1"/>
                </a:solidFill>
              </a:rPr>
              <a:t> </a:t>
            </a:r>
            <a:r>
              <a:rPr lang="en" sz="2200" i="1">
                <a:solidFill>
                  <a:schemeClr val="dk1"/>
                </a:solidFill>
              </a:rPr>
              <a:t>“Prophesy illusions to us.”</a:t>
            </a:r>
            <a:r>
              <a:rPr lang="en" sz="2200">
                <a:solidFill>
                  <a:schemeClr val="dk1"/>
                </a:solidFill>
              </a:rPr>
              <a:t>)</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So the biggest question is WHO gets to decide what is true - especially in regards to what is “RIGHT” and what is “WRONG”?  Wouldn’t it be great if there was some standard out there that ALL mankind, every culture, country and language, for all time, could agree on?  Where could we find an amazing standard like that?</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In our opening reading Jesus gave the only two options for where authority over right and wrong can come from.  It either comes down from heaven, from our Creator - or it comes from the minds of men.</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Let’s look at the minds of men first.</a:t>
            </a:r>
            <a:endParaRPr sz="22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FROM MEN - 2 OPTIONS</a:t>
            </a:r>
            <a:endParaRPr sz="5040" b="1">
              <a:solidFill>
                <a:srgbClr val="00FFFF"/>
              </a:solidFill>
            </a:endParaRPr>
          </a:p>
        </p:txBody>
      </p:sp>
      <p:sp>
        <p:nvSpPr>
          <p:cNvPr id="91" name="Google Shape;91;p19"/>
          <p:cNvSpPr txBox="1">
            <a:spLocks noGrp="1"/>
          </p:cNvSpPr>
          <p:nvPr>
            <p:ph type="subTitle" idx="1"/>
          </p:nvPr>
        </p:nvSpPr>
        <p:spPr>
          <a:xfrm>
            <a:off x="-168650" y="539700"/>
            <a:ext cx="9408600" cy="4604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Option 1 - Each </a:t>
            </a:r>
            <a:r>
              <a:rPr lang="en" sz="2000" u="sng" dirty="0">
                <a:solidFill>
                  <a:srgbClr val="FFFF00"/>
                </a:solidFill>
              </a:rPr>
              <a:t>individual</a:t>
            </a:r>
            <a:r>
              <a:rPr lang="en" sz="2000" dirty="0">
                <a:solidFill>
                  <a:srgbClr val="FFFF00"/>
                </a:solidFill>
              </a:rPr>
              <a:t> person has full authority.  YOU get to decide what is right and wrong for you.  No one can tell you otherwise.  This sounds fun, at first, until we realize there are other people in this world, and THEY would be believing the same thing - THEY can do whatever they want to do!  What kind of world is that?  Anarchy, chaos, violence.</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Gen.6:11-12</a:t>
            </a:r>
            <a:r>
              <a:rPr lang="en" sz="2000" dirty="0">
                <a:solidFill>
                  <a:schemeClr val="dk1"/>
                </a:solidFill>
              </a:rPr>
              <a:t> </a:t>
            </a:r>
            <a:r>
              <a:rPr lang="en" sz="2000" i="1" dirty="0">
                <a:solidFill>
                  <a:schemeClr val="dk1"/>
                </a:solidFill>
              </a:rPr>
              <a:t>“Now the earth was corrupt in the sight of God, and the earth was </a:t>
            </a:r>
            <a:r>
              <a:rPr lang="en" sz="2000" i="1" u="sng" dirty="0">
                <a:solidFill>
                  <a:schemeClr val="dk1"/>
                </a:solidFill>
              </a:rPr>
              <a:t>filled with violence</a:t>
            </a:r>
            <a:r>
              <a:rPr lang="en" sz="2000" i="1" dirty="0">
                <a:solidFill>
                  <a:schemeClr val="dk1"/>
                </a:solidFill>
              </a:rPr>
              <a:t>. 12 God looked on the earth, and behold, it was corrupt; for </a:t>
            </a:r>
            <a:r>
              <a:rPr lang="en" sz="2000" i="1" u="sng" dirty="0">
                <a:solidFill>
                  <a:schemeClr val="dk1"/>
                </a:solidFill>
              </a:rPr>
              <a:t>all flesh had corrupted their way upon the earth</a:t>
            </a:r>
            <a:r>
              <a:rPr lang="en" sz="2000" i="1" dirty="0">
                <a:solidFill>
                  <a:schemeClr val="dk1"/>
                </a:solidFill>
              </a:rPr>
              <a:t>.”</a:t>
            </a:r>
            <a:r>
              <a:rPr lang="en" sz="2000" dirty="0">
                <a:solidFill>
                  <a:schemeClr val="dk1"/>
                </a:solidFill>
              </a:rPr>
              <a:t>  </a:t>
            </a:r>
            <a:r>
              <a:rPr lang="en" sz="2000" dirty="0">
                <a:solidFill>
                  <a:srgbClr val="FFFF00"/>
                </a:solidFill>
              </a:rPr>
              <a:t>God had to destroy that world in a global flood!  (See </a:t>
            </a:r>
            <a:r>
              <a:rPr lang="en" sz="2000" u="sng" dirty="0">
                <a:solidFill>
                  <a:srgbClr val="FFFF00"/>
                </a:solidFill>
              </a:rPr>
              <a:t>Gen.19</a:t>
            </a:r>
            <a:r>
              <a:rPr lang="en" sz="2000" dirty="0">
                <a:solidFill>
                  <a:srgbClr val="FFFF00"/>
                </a:solidFill>
              </a:rPr>
              <a:t> also.)</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Option 2 - </a:t>
            </a:r>
            <a:r>
              <a:rPr lang="en" sz="2000" u="sng" dirty="0">
                <a:solidFill>
                  <a:srgbClr val="00FFFF"/>
                </a:solidFill>
              </a:rPr>
              <a:t>Society</a:t>
            </a:r>
            <a:r>
              <a:rPr lang="en" sz="2000" dirty="0">
                <a:solidFill>
                  <a:srgbClr val="00FFFF"/>
                </a:solidFill>
              </a:rPr>
              <a:t> (the “group”) gets to decide what is right and wrong for each individual.  This is why we have human governments and laws.  Again, this SOUNDS helpful, and does have some advantages over sheer anarchy, but it comes with problems of its own.  1) What if those who lead and write the laws are corrupt?  2) What if 49% of that society disagree - Tough luck?  3)  Doesn’t moral “truth” keep changing depending on what society wants it to be at any given time?  4) Why is MY government “right” but THEIRS is “wrong”?</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Matt.26:59</a:t>
            </a:r>
            <a:r>
              <a:rPr lang="en" sz="2000" dirty="0">
                <a:solidFill>
                  <a:schemeClr val="dk1"/>
                </a:solidFill>
              </a:rPr>
              <a:t> </a:t>
            </a:r>
            <a:r>
              <a:rPr lang="en" sz="2000" i="1" dirty="0">
                <a:solidFill>
                  <a:schemeClr val="dk1"/>
                </a:solidFill>
              </a:rPr>
              <a:t>“Now </a:t>
            </a:r>
            <a:r>
              <a:rPr lang="en" sz="2000" i="1" u="sng" dirty="0">
                <a:solidFill>
                  <a:schemeClr val="dk1"/>
                </a:solidFill>
              </a:rPr>
              <a:t>the chief priests and the whole Council</a:t>
            </a:r>
            <a:r>
              <a:rPr lang="en" sz="2000" i="1" dirty="0">
                <a:solidFill>
                  <a:schemeClr val="dk1"/>
                </a:solidFill>
              </a:rPr>
              <a:t> kept trying to obtain false testimony against Jesus, so that they might put Him to death.” </a:t>
            </a:r>
            <a:r>
              <a:rPr lang="en" sz="2000" dirty="0">
                <a:solidFill>
                  <a:srgbClr val="FFFF00"/>
                </a:solidFill>
              </a:rPr>
              <a:t>(</a:t>
            </a:r>
            <a:r>
              <a:rPr lang="en" sz="2000" u="sng" dirty="0">
                <a:solidFill>
                  <a:srgbClr val="FFFF00"/>
                </a:solidFill>
              </a:rPr>
              <a:t>Gen.11</a:t>
            </a:r>
            <a:r>
              <a:rPr lang="en" sz="2000" dirty="0">
                <a:solidFill>
                  <a:srgbClr val="FFFF00"/>
                </a:solidFill>
              </a:rPr>
              <a:t>)</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03775" y="0"/>
            <a:ext cx="9563400" cy="539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THERE IS A BETTER WAY!</a:t>
            </a:r>
            <a:endParaRPr sz="5040" b="1">
              <a:solidFill>
                <a:srgbClr val="00FFFF"/>
              </a:solidFill>
            </a:endParaRPr>
          </a:p>
        </p:txBody>
      </p:sp>
      <p:sp>
        <p:nvSpPr>
          <p:cNvPr id="97" name="Google Shape;97;p20"/>
          <p:cNvSpPr txBox="1">
            <a:spLocks noGrp="1"/>
          </p:cNvSpPr>
          <p:nvPr>
            <p:ph type="subTitle" idx="1"/>
          </p:nvPr>
        </p:nvSpPr>
        <p:spPr>
          <a:xfrm>
            <a:off x="-161625" y="539700"/>
            <a:ext cx="9359400" cy="4604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Matt.28:18</a:t>
            </a:r>
            <a:r>
              <a:rPr lang="en" sz="2000" dirty="0">
                <a:solidFill>
                  <a:schemeClr val="dk1"/>
                </a:solidFill>
              </a:rPr>
              <a:t> </a:t>
            </a:r>
            <a:r>
              <a:rPr lang="en" sz="2000" i="1" dirty="0">
                <a:solidFill>
                  <a:schemeClr val="dk1"/>
                </a:solidFill>
              </a:rPr>
              <a:t>“And Jesus came up and spoke to them, saying, “</a:t>
            </a:r>
            <a:r>
              <a:rPr lang="en" sz="2000" i="1" u="sng" dirty="0">
                <a:solidFill>
                  <a:schemeClr val="dk1"/>
                </a:solidFill>
              </a:rPr>
              <a:t>All authority has been given to Me</a:t>
            </a:r>
            <a:r>
              <a:rPr lang="en" sz="2000" i="1" dirty="0">
                <a:solidFill>
                  <a:schemeClr val="dk1"/>
                </a:solidFill>
              </a:rPr>
              <a:t> in heaven and on earth.”</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Since we were Created by a perfect God, who cannot lie, with perfect mercy and justice, and He showed His perfect love for us when He came here and died for us, why would we NOT want to believe that HE KNOWS BEST?!</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Just think about the brilliance of this notion - ONE standard for right and wrong, for every language and people, until the end of time.  Some would think “It’s not possible”, and yet here that standard is - in our own hands - the inspired word of God, now translated into almost every language on earth!</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Jn.17:17</a:t>
            </a:r>
            <a:r>
              <a:rPr lang="en" sz="2000" dirty="0">
                <a:solidFill>
                  <a:srgbClr val="FFFF00"/>
                </a:solidFill>
              </a:rPr>
              <a:t> (Jesus’ prayer to His Father)</a:t>
            </a:r>
            <a:r>
              <a:rPr lang="en" sz="2000" dirty="0">
                <a:solidFill>
                  <a:schemeClr val="dk1"/>
                </a:solidFill>
              </a:rPr>
              <a:t> </a:t>
            </a:r>
            <a:r>
              <a:rPr lang="en" sz="2000" i="1" dirty="0">
                <a:solidFill>
                  <a:schemeClr val="dk1"/>
                </a:solidFill>
              </a:rPr>
              <a:t>“Sanctify them in the truth; </a:t>
            </a:r>
            <a:r>
              <a:rPr lang="en" sz="2000" i="1" u="sng" dirty="0">
                <a:solidFill>
                  <a:schemeClr val="dk1"/>
                </a:solidFill>
              </a:rPr>
              <a:t>Your word is truth</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It IS the standard we will all be judged by one day.</a:t>
            </a:r>
            <a:r>
              <a:rPr lang="en" sz="2000" dirty="0">
                <a:solidFill>
                  <a:schemeClr val="dk1"/>
                </a:solidFill>
              </a:rPr>
              <a:t>  </a:t>
            </a:r>
            <a:r>
              <a:rPr lang="en" sz="2000" u="sng" dirty="0">
                <a:solidFill>
                  <a:srgbClr val="FFFF00"/>
                </a:solidFill>
              </a:rPr>
              <a:t>Jn.12:48</a:t>
            </a:r>
            <a:r>
              <a:rPr lang="en" sz="2000" dirty="0">
                <a:solidFill>
                  <a:schemeClr val="dk1"/>
                </a:solidFill>
              </a:rPr>
              <a:t> </a:t>
            </a:r>
            <a:r>
              <a:rPr lang="en" sz="2000" i="1" dirty="0">
                <a:solidFill>
                  <a:schemeClr val="dk1"/>
                </a:solidFill>
              </a:rPr>
              <a:t>“He who rejects Me and does not receive My sayings, has one who judges him; </a:t>
            </a:r>
            <a:r>
              <a:rPr lang="en" sz="2000" i="1" u="sng" dirty="0">
                <a:solidFill>
                  <a:schemeClr val="dk1"/>
                </a:solidFill>
              </a:rPr>
              <a:t>the word I spoke is what will judge him at the last day</a:t>
            </a:r>
            <a:r>
              <a:rPr lang="en" sz="2000" i="1" dirty="0">
                <a:solidFill>
                  <a:schemeClr val="dk1"/>
                </a:solidFill>
              </a:rPr>
              <a:t>.”  </a:t>
            </a:r>
            <a:r>
              <a:rPr lang="en" sz="2000" u="sng" dirty="0">
                <a:solidFill>
                  <a:srgbClr val="FFFF00"/>
                </a:solidFill>
              </a:rPr>
              <a:t>Matt.28:20a</a:t>
            </a:r>
            <a:r>
              <a:rPr lang="en" sz="2000" i="1" dirty="0">
                <a:solidFill>
                  <a:schemeClr val="dk1"/>
                </a:solidFill>
              </a:rPr>
              <a:t> “teaching them to observe </a:t>
            </a:r>
            <a:r>
              <a:rPr lang="en" sz="2000" i="1" u="sng" dirty="0">
                <a:solidFill>
                  <a:schemeClr val="dk1"/>
                </a:solidFill>
              </a:rPr>
              <a:t>all</a:t>
            </a:r>
            <a:r>
              <a:rPr lang="en" sz="2000" i="1" dirty="0">
                <a:solidFill>
                  <a:schemeClr val="dk1"/>
                </a:solidFill>
              </a:rPr>
              <a:t> that I commanded you;...”</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And His word should determine how we worship and how we conduct ourselves in this world.  </a:t>
            </a:r>
            <a:r>
              <a:rPr lang="en" sz="2000" u="sng" dirty="0">
                <a:solidFill>
                  <a:srgbClr val="FFFF00"/>
                </a:solidFill>
              </a:rPr>
              <a:t>Col.3:17</a:t>
            </a:r>
            <a:r>
              <a:rPr lang="en" sz="2000" dirty="0">
                <a:solidFill>
                  <a:schemeClr val="dk1"/>
                </a:solidFill>
              </a:rPr>
              <a:t> </a:t>
            </a:r>
            <a:r>
              <a:rPr lang="en" sz="2000" i="1" dirty="0">
                <a:solidFill>
                  <a:schemeClr val="dk1"/>
                </a:solidFill>
              </a:rPr>
              <a:t>“</a:t>
            </a:r>
            <a:r>
              <a:rPr lang="en" sz="2000" i="1" u="sng" dirty="0">
                <a:solidFill>
                  <a:schemeClr val="dk1"/>
                </a:solidFill>
              </a:rPr>
              <a:t>Whatever you do</a:t>
            </a:r>
            <a:r>
              <a:rPr lang="en" sz="2000" i="1" dirty="0">
                <a:solidFill>
                  <a:schemeClr val="dk1"/>
                </a:solidFill>
              </a:rPr>
              <a:t> in word or deed, </a:t>
            </a:r>
            <a:r>
              <a:rPr lang="en" sz="2000" i="1" u="sng" dirty="0">
                <a:solidFill>
                  <a:schemeClr val="dk1"/>
                </a:solidFill>
              </a:rPr>
              <a:t>do all in the name of the Lord Jesus</a:t>
            </a:r>
            <a:r>
              <a:rPr lang="en" sz="2000" i="1" dirty="0">
                <a:solidFill>
                  <a:schemeClr val="dk1"/>
                </a:solidFill>
              </a:rPr>
              <a:t>, giving thanks through Him to God the Father.”</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03775" y="0"/>
            <a:ext cx="9563400" cy="49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40" b="1">
                <a:solidFill>
                  <a:srgbClr val="00FFFF"/>
                </a:solidFill>
              </a:rPr>
              <a:t>HOW DOES HE TEACH US?</a:t>
            </a:r>
            <a:endParaRPr sz="5040" b="1">
              <a:solidFill>
                <a:srgbClr val="00FFFF"/>
              </a:solidFill>
            </a:endParaRPr>
          </a:p>
        </p:txBody>
      </p:sp>
      <p:sp>
        <p:nvSpPr>
          <p:cNvPr id="103" name="Google Shape;103;p21"/>
          <p:cNvSpPr txBox="1">
            <a:spLocks noGrp="1"/>
          </p:cNvSpPr>
          <p:nvPr>
            <p:ph type="subTitle" idx="1"/>
          </p:nvPr>
        </p:nvSpPr>
        <p:spPr>
          <a:xfrm>
            <a:off x="-203775" y="401925"/>
            <a:ext cx="9429900" cy="4741800"/>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By a </a:t>
            </a:r>
            <a:r>
              <a:rPr lang="en" sz="1800" u="sng" dirty="0">
                <a:solidFill>
                  <a:srgbClr val="FFFF00"/>
                </a:solidFill>
              </a:rPr>
              <a:t>direct command</a:t>
            </a:r>
            <a:r>
              <a:rPr lang="en" sz="1800" dirty="0">
                <a:solidFill>
                  <a:srgbClr val="FFFF00"/>
                </a:solidFill>
              </a:rPr>
              <a:t> - “DON’T do this”, or “DO this.”  </a:t>
            </a:r>
            <a:r>
              <a:rPr lang="en" sz="1800" u="sng" dirty="0">
                <a:solidFill>
                  <a:srgbClr val="FFFF00"/>
                </a:solidFill>
              </a:rPr>
              <a:t>1 Cor.14:37</a:t>
            </a:r>
            <a:r>
              <a:rPr lang="en" sz="1800" dirty="0">
                <a:solidFill>
                  <a:schemeClr val="dk1"/>
                </a:solidFill>
              </a:rPr>
              <a:t> </a:t>
            </a:r>
            <a:r>
              <a:rPr lang="en" sz="1800" i="1" dirty="0">
                <a:solidFill>
                  <a:schemeClr val="dk1"/>
                </a:solidFill>
              </a:rPr>
              <a:t>“If anyone thinks he is a prophet or spiritual, let him recognize that </a:t>
            </a:r>
            <a:r>
              <a:rPr lang="en" sz="1800" i="1" u="sng" dirty="0">
                <a:solidFill>
                  <a:schemeClr val="dk1"/>
                </a:solidFill>
              </a:rPr>
              <a:t>the things which I write to you are the Lord’s commandment</a:t>
            </a:r>
            <a:r>
              <a:rPr lang="en" sz="1800" i="1" dirty="0">
                <a:solidFill>
                  <a:schemeClr val="dk1"/>
                </a:solidFill>
              </a:rPr>
              <a:t>.”</a:t>
            </a:r>
            <a:r>
              <a:rPr lang="en" sz="1800" dirty="0">
                <a:solidFill>
                  <a:schemeClr val="dk1"/>
                </a:solidFill>
              </a:rPr>
              <a:t>  </a:t>
            </a:r>
            <a:r>
              <a:rPr lang="en" sz="1800" dirty="0">
                <a:solidFill>
                  <a:srgbClr val="FFFF00"/>
                </a:solidFill>
              </a:rPr>
              <a:t>The inspired N.T. apostles and prophets wrote down instructions they received FROM JESUS! (</a:t>
            </a:r>
            <a:r>
              <a:rPr lang="en" sz="1800" u="sng" dirty="0">
                <a:solidFill>
                  <a:srgbClr val="FFFF00"/>
                </a:solidFill>
              </a:rPr>
              <a:t>Lk.10:16</a:t>
            </a:r>
            <a:r>
              <a:rPr lang="en" sz="1800" dirty="0">
                <a:solidFill>
                  <a:srgbClr val="FFFF00"/>
                </a:solidFill>
              </a:rPr>
              <a:t>)</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u="sng" dirty="0">
                <a:solidFill>
                  <a:srgbClr val="00FFFF"/>
                </a:solidFill>
              </a:rPr>
              <a:t>Specific</a:t>
            </a:r>
            <a:r>
              <a:rPr lang="en" sz="1800" dirty="0">
                <a:solidFill>
                  <a:srgbClr val="00FFFF"/>
                </a:solidFill>
              </a:rPr>
              <a:t> -</a:t>
            </a:r>
            <a:r>
              <a:rPr lang="en" sz="1800" dirty="0">
                <a:solidFill>
                  <a:schemeClr val="dk1"/>
                </a:solidFill>
              </a:rPr>
              <a:t> </a:t>
            </a:r>
            <a:r>
              <a:rPr lang="en" sz="1800" i="1" dirty="0">
                <a:solidFill>
                  <a:schemeClr val="dk1"/>
                </a:solidFill>
              </a:rPr>
              <a:t>“singing” </a:t>
            </a:r>
            <a:r>
              <a:rPr lang="en" sz="1800" dirty="0">
                <a:solidFill>
                  <a:srgbClr val="FFFF00"/>
                </a:solidFill>
              </a:rPr>
              <a:t>(</a:t>
            </a:r>
            <a:r>
              <a:rPr lang="en" sz="1800" u="sng" dirty="0">
                <a:solidFill>
                  <a:srgbClr val="FFFF00"/>
                </a:solidFill>
              </a:rPr>
              <a:t>Eph.5:19</a:t>
            </a:r>
            <a:r>
              <a:rPr lang="en" sz="1800" dirty="0">
                <a:solidFill>
                  <a:srgbClr val="FFFF00"/>
                </a:solidFill>
              </a:rPr>
              <a:t>)</a:t>
            </a:r>
            <a:r>
              <a:rPr lang="en" sz="1800" dirty="0">
                <a:solidFill>
                  <a:srgbClr val="00FFFF"/>
                </a:solidFill>
              </a:rPr>
              <a:t>. </a:t>
            </a:r>
            <a:r>
              <a:rPr lang="en" sz="1800" u="sng" dirty="0">
                <a:solidFill>
                  <a:srgbClr val="00FFFF"/>
                </a:solidFill>
              </a:rPr>
              <a:t>Generic</a:t>
            </a:r>
            <a:r>
              <a:rPr lang="en" sz="1800" dirty="0">
                <a:solidFill>
                  <a:srgbClr val="00FFFF"/>
                </a:solidFill>
              </a:rPr>
              <a:t> -</a:t>
            </a:r>
            <a:r>
              <a:rPr lang="en" sz="1800" dirty="0">
                <a:solidFill>
                  <a:schemeClr val="dk1"/>
                </a:solidFill>
              </a:rPr>
              <a:t> </a:t>
            </a:r>
            <a:r>
              <a:rPr lang="en" sz="1800" i="1" dirty="0">
                <a:solidFill>
                  <a:schemeClr val="dk1"/>
                </a:solidFill>
              </a:rPr>
              <a:t>“psalms, hymns, and spiritual songs”</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By </a:t>
            </a:r>
            <a:r>
              <a:rPr lang="en" sz="1800" u="sng" dirty="0">
                <a:solidFill>
                  <a:srgbClr val="FFFF00"/>
                </a:solidFill>
              </a:rPr>
              <a:t>giving us the pattern</a:t>
            </a:r>
            <a:r>
              <a:rPr lang="en" sz="1800" dirty="0">
                <a:solidFill>
                  <a:srgbClr val="FFFF00"/>
                </a:solidFill>
              </a:rPr>
              <a:t>, a real life example where the earliest Christians did what was pleasing to God.  </a:t>
            </a:r>
            <a:r>
              <a:rPr lang="en" sz="1800" u="sng" dirty="0">
                <a:solidFill>
                  <a:srgbClr val="FFFF00"/>
                </a:solidFill>
              </a:rPr>
              <a:t>Phil.3:17</a:t>
            </a:r>
            <a:r>
              <a:rPr lang="en" sz="1800" dirty="0">
                <a:solidFill>
                  <a:schemeClr val="dk1"/>
                </a:solidFill>
              </a:rPr>
              <a:t> </a:t>
            </a:r>
            <a:r>
              <a:rPr lang="en" sz="1800" i="1" dirty="0">
                <a:solidFill>
                  <a:schemeClr val="dk1"/>
                </a:solidFill>
              </a:rPr>
              <a:t>“Brethren, join in following </a:t>
            </a:r>
            <a:r>
              <a:rPr lang="en" sz="1800" i="1" u="sng" dirty="0">
                <a:solidFill>
                  <a:schemeClr val="dk1"/>
                </a:solidFill>
              </a:rPr>
              <a:t>my example</a:t>
            </a:r>
            <a:r>
              <a:rPr lang="en" sz="1800" i="1" dirty="0">
                <a:solidFill>
                  <a:schemeClr val="dk1"/>
                </a:solidFill>
              </a:rPr>
              <a:t>, and observe those who walk according to </a:t>
            </a:r>
            <a:r>
              <a:rPr lang="en" sz="1800" i="1" u="sng" dirty="0">
                <a:solidFill>
                  <a:schemeClr val="dk1"/>
                </a:solidFill>
              </a:rPr>
              <a:t>the pattern you have in us</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By </a:t>
            </a:r>
            <a:r>
              <a:rPr lang="en" sz="1800" u="sng" dirty="0">
                <a:solidFill>
                  <a:srgbClr val="00FFFF"/>
                </a:solidFill>
              </a:rPr>
              <a:t>inference or implication</a:t>
            </a:r>
            <a:r>
              <a:rPr lang="en" sz="1800" dirty="0">
                <a:solidFill>
                  <a:srgbClr val="00FFFF"/>
                </a:solidFill>
              </a:rPr>
              <a:t> - I prefer the term “inescapable conclusion”.  An answer on a matter that is so obvious that it does not even need to be stated, and cannot be reasonably argued against.  Example -</a:t>
            </a:r>
            <a:r>
              <a:rPr lang="en" sz="1800" dirty="0">
                <a:solidFill>
                  <a:schemeClr val="dk1"/>
                </a:solidFill>
              </a:rPr>
              <a:t> </a:t>
            </a:r>
            <a:r>
              <a:rPr lang="en" sz="1800" u="sng" dirty="0">
                <a:solidFill>
                  <a:srgbClr val="FFFF00"/>
                </a:solidFill>
              </a:rPr>
              <a:t>Heb.7:12</a:t>
            </a:r>
            <a:r>
              <a:rPr lang="en" sz="1800" dirty="0">
                <a:solidFill>
                  <a:schemeClr val="dk1"/>
                </a:solidFill>
              </a:rPr>
              <a:t> </a:t>
            </a:r>
            <a:r>
              <a:rPr lang="en" sz="1800" i="1" dirty="0">
                <a:solidFill>
                  <a:schemeClr val="dk1"/>
                </a:solidFill>
              </a:rPr>
              <a:t>“For when the priesthood is changed, of necessity there takes place a change of law also.”</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By </a:t>
            </a:r>
            <a:r>
              <a:rPr lang="en" sz="1800" u="sng" dirty="0">
                <a:solidFill>
                  <a:srgbClr val="FFFF00"/>
                </a:solidFill>
              </a:rPr>
              <a:t>silence</a:t>
            </a:r>
            <a:r>
              <a:rPr lang="en" sz="1800" dirty="0">
                <a:solidFill>
                  <a:srgbClr val="FFFF00"/>
                </a:solidFill>
              </a:rPr>
              <a:t> - When God specifies one thing, he is ruling out other options, as with the Israelite priests having to come from Levi -</a:t>
            </a:r>
            <a:r>
              <a:rPr lang="en" sz="1800" dirty="0">
                <a:solidFill>
                  <a:schemeClr val="dk1"/>
                </a:solidFill>
              </a:rPr>
              <a:t> </a:t>
            </a:r>
            <a:r>
              <a:rPr lang="en" sz="1800" u="sng" dirty="0">
                <a:solidFill>
                  <a:srgbClr val="FFFF00"/>
                </a:solidFill>
              </a:rPr>
              <a:t>Heb.7:14</a:t>
            </a:r>
            <a:r>
              <a:rPr lang="en" sz="1800" dirty="0">
                <a:solidFill>
                  <a:srgbClr val="FFFF00"/>
                </a:solidFill>
              </a:rPr>
              <a:t> </a:t>
            </a:r>
            <a:r>
              <a:rPr lang="en" sz="1800" i="1" dirty="0">
                <a:solidFill>
                  <a:schemeClr val="dk1"/>
                </a:solidFill>
              </a:rPr>
              <a:t>“For it is evident that our Lord was descended from Judah, a tribe with reference to which Moses spoke nothing concerning priests.”  </a:t>
            </a:r>
            <a:r>
              <a:rPr lang="en" sz="1800" dirty="0">
                <a:solidFill>
                  <a:srgbClr val="00FFFF"/>
                </a:solidFill>
              </a:rPr>
              <a:t>And what about that Old Law?  Are we still under it today?</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Col.2:14</a:t>
            </a:r>
            <a:r>
              <a:rPr lang="en" sz="1800" dirty="0">
                <a:solidFill>
                  <a:schemeClr val="dk1"/>
                </a:solidFill>
              </a:rPr>
              <a:t> </a:t>
            </a:r>
            <a:r>
              <a:rPr lang="en" sz="1800" i="1" dirty="0">
                <a:solidFill>
                  <a:schemeClr val="dk1"/>
                </a:solidFill>
              </a:rPr>
              <a:t>“...</a:t>
            </a:r>
            <a:r>
              <a:rPr lang="en" sz="1800" i="1" u="sng" dirty="0">
                <a:solidFill>
                  <a:schemeClr val="dk1"/>
                </a:solidFill>
              </a:rPr>
              <a:t>canceled out</a:t>
            </a:r>
            <a:r>
              <a:rPr lang="en" sz="1800" i="1" dirty="0">
                <a:solidFill>
                  <a:schemeClr val="dk1"/>
                </a:solidFill>
              </a:rPr>
              <a:t> the certificate of debt consisting of decrees against us, which was hostile to us; and He has </a:t>
            </a:r>
            <a:r>
              <a:rPr lang="en" sz="1800" i="1" u="sng" dirty="0">
                <a:solidFill>
                  <a:schemeClr val="dk1"/>
                </a:solidFill>
              </a:rPr>
              <a:t>taken it out of the way</a:t>
            </a:r>
            <a:r>
              <a:rPr lang="en" sz="1800" i="1" dirty="0">
                <a:solidFill>
                  <a:schemeClr val="dk1"/>
                </a:solidFill>
              </a:rPr>
              <a:t>, having </a:t>
            </a:r>
            <a:r>
              <a:rPr lang="en" sz="1800" i="1" u="sng" dirty="0">
                <a:solidFill>
                  <a:schemeClr val="dk1"/>
                </a:solidFill>
              </a:rPr>
              <a:t>nailed it to the cross</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Rev.22:18-19</a:t>
            </a:r>
            <a:r>
              <a:rPr lang="en" sz="1800" dirty="0">
                <a:solidFill>
                  <a:schemeClr val="dk1"/>
                </a:solidFill>
              </a:rPr>
              <a:t> </a:t>
            </a:r>
            <a:r>
              <a:rPr lang="en" sz="1800" i="1" dirty="0">
                <a:solidFill>
                  <a:schemeClr val="dk1"/>
                </a:solidFill>
              </a:rPr>
              <a:t>“...</a:t>
            </a:r>
            <a:r>
              <a:rPr lang="en" sz="1800" i="1" u="sng" dirty="0">
                <a:solidFill>
                  <a:schemeClr val="dk1"/>
                </a:solidFill>
              </a:rPr>
              <a:t>if anyone adds to them</a:t>
            </a:r>
            <a:r>
              <a:rPr lang="en" sz="1800" i="1" dirty="0">
                <a:solidFill>
                  <a:schemeClr val="dk1"/>
                </a:solidFill>
              </a:rPr>
              <a:t>, God will add to him the plagues which are written in this book; 19 and </a:t>
            </a:r>
            <a:r>
              <a:rPr lang="en" sz="1800" i="1" u="sng" dirty="0">
                <a:solidFill>
                  <a:schemeClr val="dk1"/>
                </a:solidFill>
              </a:rPr>
              <a:t>if anyone takes away from the words of the book</a:t>
            </a:r>
            <a:r>
              <a:rPr lang="en" sz="1800" i="1" dirty="0">
                <a:solidFill>
                  <a:schemeClr val="dk1"/>
                </a:solidFill>
              </a:rPr>
              <a:t> of this prophecy, God will take away his part from the tree of life…”</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2675</Words>
  <Application>Microsoft Office PowerPoint</Application>
  <PresentationFormat>On-screen Show (16:9)</PresentationFormat>
  <Paragraphs>82</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“BY WHOSE AUTHORITY?”</vt:lpstr>
      <vt:lpstr>DO WE NEED A STANDARD?</vt:lpstr>
      <vt:lpstr>WE DO THIS EVERY DAY!</vt:lpstr>
      <vt:lpstr>BEING IN “SUBJECTION”</vt:lpstr>
      <vt:lpstr>WHERE DID IT ALL START?</vt:lpstr>
      <vt:lpstr>TRUTH - RIGHT and WRONG</vt:lpstr>
      <vt:lpstr>FROM MEN - 2 OPTIONS</vt:lpstr>
      <vt:lpstr>THERE IS A BETTER WAY!</vt:lpstr>
      <vt:lpstr>HOW DOES HE TEACH US?</vt:lpstr>
      <vt:lpstr>“SIX PEOPLE” EXAMPLE</vt:lpstr>
      <vt:lpstr>SIX PEOPLE AND THE TRUTH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cp:lastPrinted>2026-03-22T04:27:14Z</cp:lastPrinted>
  <dcterms:modified xsi:type="dcterms:W3CDTF">2026-03-24T13:05:50Z</dcterms:modified>
</cp:coreProperties>
</file>