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cb71922041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cb71922041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cb71922041_0_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cb71922041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cb71922041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cb71922041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cb71922041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cb71922041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cb71922041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cb71922041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cb71922041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cb71922041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cb71922041_0_7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cb71922041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cb71922041_0_7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cb71922041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cb71922041_0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cb71922041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46150" y="0"/>
            <a:ext cx="9225300" cy="601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6000" b="1">
                <a:solidFill>
                  <a:srgbClr val="00FFFF"/>
                </a:solidFill>
              </a:rPr>
              <a:t>ARE SOME LIES OK?</a:t>
            </a:r>
            <a:endParaRPr sz="6000" b="1">
              <a:solidFill>
                <a:srgbClr val="00FFFF"/>
              </a:solidFill>
            </a:endParaRPr>
          </a:p>
        </p:txBody>
      </p:sp>
      <p:sp>
        <p:nvSpPr>
          <p:cNvPr id="55" name="Google Shape;55;p13"/>
          <p:cNvSpPr txBox="1">
            <a:spLocks noGrp="1"/>
          </p:cNvSpPr>
          <p:nvPr>
            <p:ph type="subTitle" idx="1"/>
          </p:nvPr>
        </p:nvSpPr>
        <p:spPr>
          <a:xfrm>
            <a:off x="-46150" y="482700"/>
            <a:ext cx="9291300" cy="4660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150" u="sng">
                <a:solidFill>
                  <a:srgbClr val="FFFF00"/>
                </a:solidFill>
              </a:rPr>
              <a:t>Josh.2:1-6</a:t>
            </a:r>
            <a:r>
              <a:rPr lang="en" sz="2150">
                <a:solidFill>
                  <a:schemeClr val="dk1"/>
                </a:solidFill>
              </a:rPr>
              <a:t> </a:t>
            </a:r>
            <a:r>
              <a:rPr lang="en" sz="2150">
                <a:solidFill>
                  <a:srgbClr val="00FFFF"/>
                </a:solidFill>
              </a:rPr>
              <a:t>(NKJV)</a:t>
            </a:r>
            <a:r>
              <a:rPr lang="en" sz="2150">
                <a:solidFill>
                  <a:schemeClr val="dk1"/>
                </a:solidFill>
              </a:rPr>
              <a:t> </a:t>
            </a:r>
            <a:r>
              <a:rPr lang="en" sz="2150" i="1">
                <a:solidFill>
                  <a:schemeClr val="dk1"/>
                </a:solidFill>
              </a:rPr>
              <a:t>“Now Joshua the son of Nun sent out two men from Acacia Grove to spy secretly, saying, “Go, view the land, especially Jericho.” So they went, and </a:t>
            </a:r>
            <a:r>
              <a:rPr lang="en" sz="2150" i="1" u="sng">
                <a:solidFill>
                  <a:schemeClr val="dk1"/>
                </a:solidFill>
              </a:rPr>
              <a:t>came to the house of a harlot named Rahab, and lodged there</a:t>
            </a:r>
            <a:r>
              <a:rPr lang="en" sz="2150" i="1">
                <a:solidFill>
                  <a:schemeClr val="dk1"/>
                </a:solidFill>
              </a:rPr>
              <a:t>. 2 And it was told the king of Jericho, saying, “Behold, men have come here tonight from the children of Israel to search out the country.” 3 So the king of Jericho sent to Rahab, saying, “Bring out the men who have come to you, who have entered your house, for they have come to search out all the country.” 4 Then </a:t>
            </a:r>
            <a:r>
              <a:rPr lang="en" sz="2150" i="1" u="sng">
                <a:solidFill>
                  <a:schemeClr val="dk1"/>
                </a:solidFill>
              </a:rPr>
              <a:t>the woman took the two men and hid them</a:t>
            </a:r>
            <a:r>
              <a:rPr lang="en" sz="2150" i="1">
                <a:solidFill>
                  <a:schemeClr val="dk1"/>
                </a:solidFill>
              </a:rPr>
              <a:t>. So she said, “Yes, the men came to me, but I did not know where they were from. 5 </a:t>
            </a:r>
            <a:r>
              <a:rPr lang="en" sz="2150" i="1" u="sng">
                <a:solidFill>
                  <a:srgbClr val="FFFF00"/>
                </a:solidFill>
              </a:rPr>
              <a:t>And it happened as the gate was being shut, when it was dark, that the men went out. Where the men went I do not know; pursue them quickly, for you may overtake them</a:t>
            </a:r>
            <a:r>
              <a:rPr lang="en" sz="2150" i="1">
                <a:solidFill>
                  <a:srgbClr val="FFFF00"/>
                </a:solidFill>
              </a:rPr>
              <a:t>.”</a:t>
            </a:r>
            <a:r>
              <a:rPr lang="en" sz="2150" i="1">
                <a:solidFill>
                  <a:schemeClr val="dk1"/>
                </a:solidFill>
              </a:rPr>
              <a:t> 6 (But </a:t>
            </a:r>
            <a:r>
              <a:rPr lang="en" sz="2150" i="1" u="sng">
                <a:solidFill>
                  <a:schemeClr val="dk1"/>
                </a:solidFill>
              </a:rPr>
              <a:t>she had brought them up to the roof and hidden them</a:t>
            </a:r>
            <a:r>
              <a:rPr lang="en" sz="2150" i="1">
                <a:solidFill>
                  <a:schemeClr val="dk1"/>
                </a:solidFill>
              </a:rPr>
              <a:t> with the stalks of flax, which she had laid in order on the roof.)”</a:t>
            </a:r>
            <a:endParaRPr sz="2150" i="1">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46150" y="0"/>
            <a:ext cx="9225300" cy="48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CONCLUDING THOUGHTS</a:t>
            </a:r>
            <a:endParaRPr sz="5000" b="1">
              <a:solidFill>
                <a:srgbClr val="00FFFF"/>
              </a:solidFill>
            </a:endParaRPr>
          </a:p>
        </p:txBody>
      </p:sp>
      <p:sp>
        <p:nvSpPr>
          <p:cNvPr id="109" name="Google Shape;109;p22"/>
          <p:cNvSpPr txBox="1">
            <a:spLocks noGrp="1"/>
          </p:cNvSpPr>
          <p:nvPr>
            <p:ph type="subTitle" idx="1"/>
          </p:nvPr>
        </p:nvSpPr>
        <p:spPr>
          <a:xfrm>
            <a:off x="-171550" y="383775"/>
            <a:ext cx="9350700" cy="47598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FFFF00"/>
              </a:buClr>
              <a:buSzPts val="1800"/>
              <a:buChar char="●"/>
            </a:pPr>
            <a:r>
              <a:rPr lang="en" sz="1800">
                <a:solidFill>
                  <a:srgbClr val="FFFF00"/>
                </a:solidFill>
              </a:rPr>
              <a:t>If lying is required to “protect life”, WHAT ELSE becomes right?  Killing someone?  Be careful here - what about abortion.  Can we deny that we follow Jesus, in order to save our lives too?  </a:t>
            </a:r>
            <a:r>
              <a:rPr lang="en" sz="1800" u="sng">
                <a:solidFill>
                  <a:srgbClr val="FFFF00"/>
                </a:solidFill>
              </a:rPr>
              <a:t>Matt.10:32-33</a:t>
            </a:r>
            <a:r>
              <a:rPr lang="en" sz="1800">
                <a:solidFill>
                  <a:srgbClr val="FFFF00"/>
                </a:solidFill>
              </a:rPr>
              <a:t> </a:t>
            </a:r>
            <a:r>
              <a:rPr lang="en" sz="1800" i="1">
                <a:solidFill>
                  <a:schemeClr val="dk1"/>
                </a:solidFill>
              </a:rPr>
              <a:t>“Therefore whoever confesses Me before men, him I will also confess before My Father who is in heaven. 33 But </a:t>
            </a:r>
            <a:r>
              <a:rPr lang="en" sz="1800" i="1" u="sng">
                <a:solidFill>
                  <a:schemeClr val="dk1"/>
                </a:solidFill>
              </a:rPr>
              <a:t>whoever denies Me before men, him I will also deny before My Father who is in heaven</a:t>
            </a:r>
            <a:r>
              <a:rPr lang="en" sz="1800" i="1">
                <a:solidFill>
                  <a:schemeClr val="dk1"/>
                </a:solidFill>
              </a:rPr>
              <a:t>.”</a:t>
            </a:r>
            <a:r>
              <a:rPr lang="en" sz="1800">
                <a:solidFill>
                  <a:srgbClr val="FFFF00"/>
                </a:solidFill>
              </a:rPr>
              <a:t>  Can I steal, or cheat on my taxes, in the interest of my survival, or that of my family?  Do we begin to see the problem with this line of reasoning?</a:t>
            </a:r>
            <a:endParaRPr sz="1800">
              <a:solidFill>
                <a:srgbClr val="FFFF00"/>
              </a:solidFill>
            </a:endParaRPr>
          </a:p>
          <a:p>
            <a:pPr marL="457200" lvl="0" indent="-342900" algn="l" rtl="0">
              <a:spcBef>
                <a:spcPts val="0"/>
              </a:spcBef>
              <a:spcAft>
                <a:spcPts val="0"/>
              </a:spcAft>
              <a:buClr>
                <a:srgbClr val="00FFFF"/>
              </a:buClr>
              <a:buSzPts val="1800"/>
              <a:buChar char="●"/>
            </a:pPr>
            <a:r>
              <a:rPr lang="en" sz="1800">
                <a:solidFill>
                  <a:srgbClr val="00FFFF"/>
                </a:solidFill>
              </a:rPr>
              <a:t>We just don’t have enough faith sometimes.</a:t>
            </a:r>
            <a:r>
              <a:rPr lang="en" sz="1800">
                <a:solidFill>
                  <a:srgbClr val="FFFF00"/>
                </a:solidFill>
              </a:rPr>
              <a:t>  </a:t>
            </a:r>
            <a:r>
              <a:rPr lang="en" sz="1800" u="sng">
                <a:solidFill>
                  <a:srgbClr val="FFFF00"/>
                </a:solidFill>
              </a:rPr>
              <a:t>1 Cor.10:13</a:t>
            </a:r>
            <a:r>
              <a:rPr lang="en" sz="1800">
                <a:solidFill>
                  <a:srgbClr val="FFFF00"/>
                </a:solidFill>
              </a:rPr>
              <a:t> </a:t>
            </a:r>
            <a:r>
              <a:rPr lang="en" sz="1800" i="1">
                <a:solidFill>
                  <a:schemeClr val="dk1"/>
                </a:solidFill>
              </a:rPr>
              <a:t>“No temptation has overtaken you except such as is common to man; but God is faithful, </a:t>
            </a:r>
            <a:r>
              <a:rPr lang="en" sz="1800" i="1" u="sng">
                <a:solidFill>
                  <a:schemeClr val="dk1"/>
                </a:solidFill>
              </a:rPr>
              <a:t>who will not allow you to be tempted beyond what you are able, but with the temptation will also make the way of escape, that you may be able to bear it</a:t>
            </a:r>
            <a:r>
              <a:rPr lang="en" sz="1800" i="1">
                <a:solidFill>
                  <a:schemeClr val="dk1"/>
                </a:solidFill>
              </a:rPr>
              <a:t>.”  </a:t>
            </a:r>
            <a:r>
              <a:rPr lang="en" sz="1800">
                <a:solidFill>
                  <a:srgbClr val="00FFFF"/>
                </a:solidFill>
              </a:rPr>
              <a:t>Is God going to make our way of escape to tell a lie, or to commit some other sin?</a:t>
            </a:r>
            <a:endParaRPr sz="1800">
              <a:solidFill>
                <a:srgbClr val="00FFFF"/>
              </a:solidFill>
            </a:endParaRPr>
          </a:p>
          <a:p>
            <a:pPr marL="457200" lvl="0" indent="-342900" algn="l" rtl="0">
              <a:spcBef>
                <a:spcPts val="0"/>
              </a:spcBef>
              <a:spcAft>
                <a:spcPts val="0"/>
              </a:spcAft>
              <a:buClr>
                <a:srgbClr val="FFFF00"/>
              </a:buClr>
              <a:buSzPts val="1800"/>
              <a:buChar char="●"/>
            </a:pPr>
            <a:r>
              <a:rPr lang="en" sz="1800">
                <a:solidFill>
                  <a:srgbClr val="FFFF00"/>
                </a:solidFill>
              </a:rPr>
              <a:t>Let us </a:t>
            </a:r>
            <a:r>
              <a:rPr lang="en" sz="1800" u="sng">
                <a:solidFill>
                  <a:srgbClr val="FFFF00"/>
                </a:solidFill>
              </a:rPr>
              <a:t>never</a:t>
            </a:r>
            <a:r>
              <a:rPr lang="en" sz="1800">
                <a:solidFill>
                  <a:srgbClr val="FFFF00"/>
                </a:solidFill>
              </a:rPr>
              <a:t> become hypocrites - liars who say we are doing God’s will.</a:t>
            </a:r>
            <a:r>
              <a:rPr lang="en" sz="1800">
                <a:solidFill>
                  <a:srgbClr val="00FFFF"/>
                </a:solidFill>
              </a:rPr>
              <a:t> </a:t>
            </a:r>
            <a:r>
              <a:rPr lang="en" sz="1800" u="sng">
                <a:solidFill>
                  <a:srgbClr val="FFFF00"/>
                </a:solidFill>
              </a:rPr>
              <a:t>1 Tim.4:1-2</a:t>
            </a:r>
            <a:r>
              <a:rPr lang="en" sz="1800">
                <a:solidFill>
                  <a:srgbClr val="00FFFF"/>
                </a:solidFill>
              </a:rPr>
              <a:t> </a:t>
            </a:r>
            <a:r>
              <a:rPr lang="en" sz="1800" i="1">
                <a:solidFill>
                  <a:schemeClr val="dk1"/>
                </a:solidFill>
              </a:rPr>
              <a:t>“Now the Spirit expressly says that in latter times some will depart from the faith, giving heed to </a:t>
            </a:r>
            <a:r>
              <a:rPr lang="en" sz="1800" i="1" u="sng">
                <a:solidFill>
                  <a:schemeClr val="dk1"/>
                </a:solidFill>
              </a:rPr>
              <a:t>deceiving spirits and doctrines of demons</a:t>
            </a:r>
            <a:r>
              <a:rPr lang="en" sz="1800" i="1">
                <a:solidFill>
                  <a:schemeClr val="dk1"/>
                </a:solidFill>
              </a:rPr>
              <a:t>, 2 </a:t>
            </a:r>
            <a:r>
              <a:rPr lang="en" sz="1800" i="1">
                <a:solidFill>
                  <a:srgbClr val="FFFF00"/>
                </a:solidFill>
              </a:rPr>
              <a:t>speaking lies in hypocrisy</a:t>
            </a:r>
            <a:r>
              <a:rPr lang="en" sz="1800" i="1">
                <a:solidFill>
                  <a:schemeClr val="dk1"/>
                </a:solidFill>
              </a:rPr>
              <a:t>, </a:t>
            </a:r>
            <a:r>
              <a:rPr lang="en" sz="1800" i="1" u="sng">
                <a:solidFill>
                  <a:schemeClr val="dk1"/>
                </a:solidFill>
              </a:rPr>
              <a:t>having their own conscience seared</a:t>
            </a:r>
            <a:r>
              <a:rPr lang="en" sz="1800" i="1">
                <a:solidFill>
                  <a:schemeClr val="dk1"/>
                </a:solidFill>
              </a:rPr>
              <a:t> with a hot iron,”</a:t>
            </a:r>
            <a:endParaRPr sz="1800" i="1">
              <a:solidFill>
                <a:schemeClr val="dk1"/>
              </a:solidFill>
            </a:endParaRPr>
          </a:p>
          <a:p>
            <a:pPr marL="457200" lvl="0" indent="-342900" algn="l" rtl="0">
              <a:spcBef>
                <a:spcPts val="0"/>
              </a:spcBef>
              <a:spcAft>
                <a:spcPts val="0"/>
              </a:spcAft>
              <a:buClr>
                <a:srgbClr val="00FFFF"/>
              </a:buClr>
              <a:buSzPts val="1800"/>
              <a:buChar char="●"/>
            </a:pPr>
            <a:r>
              <a:rPr lang="en" sz="1800">
                <a:solidFill>
                  <a:srgbClr val="00FFFF"/>
                </a:solidFill>
              </a:rPr>
              <a:t>On that last day, will God be angry with me because I actually did what He told me to?</a:t>
            </a:r>
            <a:endParaRPr sz="18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46150" y="0"/>
            <a:ext cx="9225300" cy="48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ANOTHER EXAMPLE</a:t>
            </a:r>
            <a:endParaRPr sz="5000" b="1">
              <a:solidFill>
                <a:srgbClr val="00FFFF"/>
              </a:solidFill>
            </a:endParaRPr>
          </a:p>
        </p:txBody>
      </p:sp>
      <p:sp>
        <p:nvSpPr>
          <p:cNvPr id="61" name="Google Shape;61;p14"/>
          <p:cNvSpPr txBox="1">
            <a:spLocks noGrp="1"/>
          </p:cNvSpPr>
          <p:nvPr>
            <p:ph type="subTitle" idx="1"/>
          </p:nvPr>
        </p:nvSpPr>
        <p:spPr>
          <a:xfrm>
            <a:off x="-171550" y="357400"/>
            <a:ext cx="9350700" cy="47862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a:solidFill>
                  <a:srgbClr val="FFFF00"/>
                </a:solidFill>
              </a:rPr>
              <a:t>As we saw in the previous text, Rahab protected and hid the spies that Joshua had sent, and then lied about knowing where they were.</a:t>
            </a:r>
            <a:endParaRPr sz="2200">
              <a:solidFill>
                <a:srgbClr val="FFFF00"/>
              </a:solidFill>
            </a:endParaRPr>
          </a:p>
          <a:p>
            <a:pPr marL="457200" lvl="0" indent="-368300" algn="l" rtl="0">
              <a:spcBef>
                <a:spcPts val="0"/>
              </a:spcBef>
              <a:spcAft>
                <a:spcPts val="0"/>
              </a:spcAft>
              <a:buClr>
                <a:srgbClr val="00FFFF"/>
              </a:buClr>
              <a:buSzPts val="2200"/>
              <a:buChar char="●"/>
            </a:pPr>
            <a:r>
              <a:rPr lang="en" sz="2200">
                <a:solidFill>
                  <a:srgbClr val="00FFFF"/>
                </a:solidFill>
              </a:rPr>
              <a:t>And another bible example like this is in</a:t>
            </a:r>
            <a:r>
              <a:rPr lang="en" sz="2200">
                <a:solidFill>
                  <a:schemeClr val="dk1"/>
                </a:solidFill>
              </a:rPr>
              <a:t> </a:t>
            </a:r>
            <a:r>
              <a:rPr lang="en" sz="2200" u="sng">
                <a:solidFill>
                  <a:srgbClr val="FFFF00"/>
                </a:solidFill>
              </a:rPr>
              <a:t>Ex.1:15-19</a:t>
            </a:r>
            <a:r>
              <a:rPr lang="en" sz="2200">
                <a:solidFill>
                  <a:schemeClr val="dk1"/>
                </a:solidFill>
              </a:rPr>
              <a:t> </a:t>
            </a:r>
            <a:r>
              <a:rPr lang="en" sz="2200" i="1">
                <a:solidFill>
                  <a:schemeClr val="dk1"/>
                </a:solidFill>
              </a:rPr>
              <a:t>“Then the king of Egypt spoke to the Hebrew midwives, of whom the name of one was Shiphrah and the name of the other Puah; 16 and he said, “When you do the duties of a midwife for the Hebrew women, and see them on the birthstools, if it is a son, then you shall kill him; but if it is a daughter, then she shall live.” 17 </a:t>
            </a:r>
            <a:r>
              <a:rPr lang="en" sz="2200" i="1" u="sng">
                <a:solidFill>
                  <a:schemeClr val="dk1"/>
                </a:solidFill>
              </a:rPr>
              <a:t>But the midwives feared God, and did not do as the king of Egypt commanded them, but saved the male children alive</a:t>
            </a:r>
            <a:r>
              <a:rPr lang="en" sz="2200" i="1">
                <a:solidFill>
                  <a:schemeClr val="dk1"/>
                </a:solidFill>
              </a:rPr>
              <a:t>. 18 So the king of Egypt called for the midwives and said to them, “Why have you done this thing, and saved the male children alive?” 19 And the midwives said to Pharaoh, </a:t>
            </a:r>
            <a:r>
              <a:rPr lang="en" sz="2200" i="1">
                <a:solidFill>
                  <a:srgbClr val="FFFF00"/>
                </a:solidFill>
              </a:rPr>
              <a:t>“Because the Hebrew women are not like the Egyptian women; for they are lively and give birth before the midwives come to them.”</a:t>
            </a:r>
            <a:endParaRPr sz="2200" i="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46150" y="0"/>
            <a:ext cx="9225300" cy="48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WHY IS THIS A “PROBLEM”?</a:t>
            </a:r>
            <a:endParaRPr sz="5000" b="1">
              <a:solidFill>
                <a:srgbClr val="00FFFF"/>
              </a:solidFill>
            </a:endParaRPr>
          </a:p>
        </p:txBody>
      </p:sp>
      <p:sp>
        <p:nvSpPr>
          <p:cNvPr id="67" name="Google Shape;67;p15"/>
          <p:cNvSpPr txBox="1">
            <a:spLocks noGrp="1"/>
          </p:cNvSpPr>
          <p:nvPr>
            <p:ph type="subTitle" idx="1"/>
          </p:nvPr>
        </p:nvSpPr>
        <p:spPr>
          <a:xfrm>
            <a:off x="-171550" y="357400"/>
            <a:ext cx="9410100" cy="47862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a:solidFill>
                  <a:srgbClr val="FFFF00"/>
                </a:solidFill>
              </a:rPr>
              <a:t>These examples have generated a great deal of debate over the last 2000 years because of what ELSE is written about these women.</a:t>
            </a:r>
            <a:endParaRPr sz="2200">
              <a:solidFill>
                <a:srgbClr val="FFFF00"/>
              </a:solidFill>
            </a:endParaRPr>
          </a:p>
          <a:p>
            <a:pPr marL="457200" lvl="0" indent="-368300" algn="l" rtl="0">
              <a:spcBef>
                <a:spcPts val="0"/>
              </a:spcBef>
              <a:spcAft>
                <a:spcPts val="0"/>
              </a:spcAft>
              <a:buClr>
                <a:srgbClr val="FFFF00"/>
              </a:buClr>
              <a:buSzPts val="2200"/>
              <a:buChar char="●"/>
            </a:pPr>
            <a:r>
              <a:rPr lang="en" sz="2200" u="sng">
                <a:solidFill>
                  <a:srgbClr val="FFFF00"/>
                </a:solidFill>
              </a:rPr>
              <a:t>Heb.11:31</a:t>
            </a:r>
            <a:r>
              <a:rPr lang="en" sz="2200">
                <a:solidFill>
                  <a:srgbClr val="FFFF00"/>
                </a:solidFill>
              </a:rPr>
              <a:t> </a:t>
            </a:r>
            <a:r>
              <a:rPr lang="en" sz="2200" i="1">
                <a:solidFill>
                  <a:schemeClr val="dk1"/>
                </a:solidFill>
              </a:rPr>
              <a:t>“</a:t>
            </a:r>
            <a:r>
              <a:rPr lang="en" sz="2200" i="1" u="sng">
                <a:solidFill>
                  <a:schemeClr val="dk1"/>
                </a:solidFill>
              </a:rPr>
              <a:t>By faith</a:t>
            </a:r>
            <a:r>
              <a:rPr lang="en" sz="2200" i="1">
                <a:solidFill>
                  <a:schemeClr val="dk1"/>
                </a:solidFill>
              </a:rPr>
              <a:t> the harlot Rahab did not perish with those who did not believe, </a:t>
            </a:r>
            <a:r>
              <a:rPr lang="en" sz="2200" i="1" u="sng">
                <a:solidFill>
                  <a:schemeClr val="dk1"/>
                </a:solidFill>
              </a:rPr>
              <a:t>when she had received the spies with peace</a:t>
            </a:r>
            <a:r>
              <a:rPr lang="en" sz="2200" i="1">
                <a:solidFill>
                  <a:schemeClr val="dk1"/>
                </a:solidFill>
              </a:rPr>
              <a:t>.”</a:t>
            </a:r>
            <a:endParaRPr sz="2200" i="1">
              <a:solidFill>
                <a:schemeClr val="dk1"/>
              </a:solidFill>
            </a:endParaRPr>
          </a:p>
          <a:p>
            <a:pPr marL="457200" lvl="0" indent="-368300" algn="l" rtl="0">
              <a:spcBef>
                <a:spcPts val="0"/>
              </a:spcBef>
              <a:spcAft>
                <a:spcPts val="0"/>
              </a:spcAft>
              <a:buClr>
                <a:srgbClr val="FFFF00"/>
              </a:buClr>
              <a:buSzPts val="2200"/>
              <a:buChar char="●"/>
            </a:pPr>
            <a:r>
              <a:rPr lang="en" sz="2200" u="sng">
                <a:solidFill>
                  <a:srgbClr val="FFFF00"/>
                </a:solidFill>
              </a:rPr>
              <a:t>Js.2:25-26</a:t>
            </a:r>
            <a:r>
              <a:rPr lang="en" sz="2200">
                <a:solidFill>
                  <a:srgbClr val="FFFF00"/>
                </a:solidFill>
              </a:rPr>
              <a:t> </a:t>
            </a:r>
            <a:r>
              <a:rPr lang="en" sz="2200" i="1">
                <a:solidFill>
                  <a:schemeClr val="dk1"/>
                </a:solidFill>
              </a:rPr>
              <a:t>“Likewise, was not Rahab the harlot also </a:t>
            </a:r>
            <a:r>
              <a:rPr lang="en" sz="2200" i="1" u="sng">
                <a:solidFill>
                  <a:schemeClr val="dk1"/>
                </a:solidFill>
              </a:rPr>
              <a:t>justified by works when she received the messengers and sent them out another way</a:t>
            </a:r>
            <a:r>
              <a:rPr lang="en" sz="2200" i="1">
                <a:solidFill>
                  <a:schemeClr val="dk1"/>
                </a:solidFill>
              </a:rPr>
              <a:t>? 26 For as the body without the spirit is dead, so faith without works is dead also.”</a:t>
            </a:r>
            <a:endParaRPr sz="2200" i="1">
              <a:solidFill>
                <a:schemeClr val="dk1"/>
              </a:solidFill>
            </a:endParaRPr>
          </a:p>
          <a:p>
            <a:pPr marL="457200" lvl="0" indent="-368300" algn="l" rtl="0">
              <a:spcBef>
                <a:spcPts val="0"/>
              </a:spcBef>
              <a:spcAft>
                <a:spcPts val="0"/>
              </a:spcAft>
              <a:buClr>
                <a:srgbClr val="FFFF00"/>
              </a:buClr>
              <a:buSzPts val="2200"/>
              <a:buChar char="●"/>
            </a:pPr>
            <a:r>
              <a:rPr lang="en" sz="2200">
                <a:solidFill>
                  <a:srgbClr val="FFFF00"/>
                </a:solidFill>
              </a:rPr>
              <a:t>Or, of the Hebrew midwives:  </a:t>
            </a:r>
            <a:r>
              <a:rPr lang="en" sz="2200" u="sng">
                <a:solidFill>
                  <a:srgbClr val="FFFF00"/>
                </a:solidFill>
              </a:rPr>
              <a:t>Ex.1:20-21</a:t>
            </a:r>
            <a:r>
              <a:rPr lang="en" sz="2200">
                <a:solidFill>
                  <a:srgbClr val="FFFF00"/>
                </a:solidFill>
              </a:rPr>
              <a:t> </a:t>
            </a:r>
            <a:r>
              <a:rPr lang="en" sz="2200" i="1">
                <a:solidFill>
                  <a:schemeClr val="dk1"/>
                </a:solidFill>
              </a:rPr>
              <a:t>“Therefore </a:t>
            </a:r>
            <a:r>
              <a:rPr lang="en" sz="2200" i="1" u="sng">
                <a:solidFill>
                  <a:schemeClr val="dk1"/>
                </a:solidFill>
              </a:rPr>
              <a:t>God dealt well with the midwives</a:t>
            </a:r>
            <a:r>
              <a:rPr lang="en" sz="2200" i="1">
                <a:solidFill>
                  <a:schemeClr val="dk1"/>
                </a:solidFill>
              </a:rPr>
              <a:t>, and the people multiplied and grew very mighty. 21 And so it was, </a:t>
            </a:r>
            <a:r>
              <a:rPr lang="en" sz="2200" i="1" u="sng">
                <a:solidFill>
                  <a:schemeClr val="dk1"/>
                </a:solidFill>
              </a:rPr>
              <a:t>because the midwives feared God, that He provided households for them</a:t>
            </a:r>
            <a:r>
              <a:rPr lang="en" sz="2200" i="1">
                <a:solidFill>
                  <a:schemeClr val="dk1"/>
                </a:solidFill>
              </a:rPr>
              <a:t>.”</a:t>
            </a:r>
            <a:endParaRPr sz="2200" i="1">
              <a:solidFill>
                <a:schemeClr val="dk1"/>
              </a:solidFill>
            </a:endParaRPr>
          </a:p>
          <a:p>
            <a:pPr marL="457200" lvl="0" indent="-368300" algn="l" rtl="0">
              <a:spcBef>
                <a:spcPts val="0"/>
              </a:spcBef>
              <a:spcAft>
                <a:spcPts val="0"/>
              </a:spcAft>
              <a:buClr>
                <a:srgbClr val="00FFFF"/>
              </a:buClr>
              <a:buSzPts val="2200"/>
              <a:buChar char="●"/>
            </a:pPr>
            <a:r>
              <a:rPr lang="en" sz="2200">
                <a:solidFill>
                  <a:srgbClr val="00FFFF"/>
                </a:solidFill>
              </a:rPr>
              <a:t>So the question is, are there times where doing the right thing requires us to violate one of God’s commands?  For example, is it OK to lie?</a:t>
            </a:r>
            <a:endParaRPr sz="22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46150" y="0"/>
            <a:ext cx="9225300" cy="48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ANOTHER USED PASSAGE</a:t>
            </a:r>
            <a:endParaRPr sz="5000" b="1">
              <a:solidFill>
                <a:srgbClr val="00FFFF"/>
              </a:solidFill>
            </a:endParaRPr>
          </a:p>
        </p:txBody>
      </p:sp>
      <p:sp>
        <p:nvSpPr>
          <p:cNvPr id="73" name="Google Shape;73;p16"/>
          <p:cNvSpPr txBox="1">
            <a:spLocks noGrp="1"/>
          </p:cNvSpPr>
          <p:nvPr>
            <p:ph type="subTitle" idx="1"/>
          </p:nvPr>
        </p:nvSpPr>
        <p:spPr>
          <a:xfrm>
            <a:off x="-164850" y="344225"/>
            <a:ext cx="9403500" cy="47994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a:solidFill>
                  <a:srgbClr val="FFFF00"/>
                </a:solidFill>
              </a:rPr>
              <a:t>Those who teach that there are times where we NEED to violate God’s commands also use this teaching of Jesus.</a:t>
            </a:r>
            <a:endParaRPr sz="2200">
              <a:solidFill>
                <a:srgbClr val="FFFF00"/>
              </a:solidFill>
            </a:endParaRPr>
          </a:p>
          <a:p>
            <a:pPr marL="457200" lvl="0" indent="-368300" algn="l" rtl="0">
              <a:spcBef>
                <a:spcPts val="0"/>
              </a:spcBef>
              <a:spcAft>
                <a:spcPts val="0"/>
              </a:spcAft>
              <a:buClr>
                <a:srgbClr val="FFFF00"/>
              </a:buClr>
              <a:buSzPts val="2200"/>
              <a:buChar char="●"/>
            </a:pPr>
            <a:r>
              <a:rPr lang="en" sz="2200" u="sng">
                <a:solidFill>
                  <a:srgbClr val="FFFF00"/>
                </a:solidFill>
              </a:rPr>
              <a:t>Lk.6:6-9</a:t>
            </a:r>
            <a:r>
              <a:rPr lang="en" sz="2200">
                <a:solidFill>
                  <a:srgbClr val="FFFF00"/>
                </a:solidFill>
              </a:rPr>
              <a:t> </a:t>
            </a:r>
            <a:r>
              <a:rPr lang="en" sz="2200" i="1">
                <a:solidFill>
                  <a:schemeClr val="dk1"/>
                </a:solidFill>
              </a:rPr>
              <a:t>“Now it happened on another Sabbath, also, that He entered the synagogue and taught. And a man was there whose right hand was withered. 7 So the scribes and Pharisees watched Him closely, whether He would heal on the Sabbath, that they might find an accusation against Him. 8 But He knew their thoughts, and said to the man who had the withered hand, “Arise and stand here.” And he arose and stood. 9 Then Jesus said to them, “I will ask you one thing: </a:t>
            </a:r>
            <a:r>
              <a:rPr lang="en" sz="2200" i="1" u="sng">
                <a:solidFill>
                  <a:schemeClr val="dk1"/>
                </a:solidFill>
              </a:rPr>
              <a:t>Is it lawful on the Sabbath to do good or to do evil, to save life or to destroy</a:t>
            </a:r>
            <a:r>
              <a:rPr lang="en" sz="2200" i="1">
                <a:solidFill>
                  <a:schemeClr val="dk1"/>
                </a:solidFill>
              </a:rPr>
              <a:t>?”</a:t>
            </a:r>
            <a:endParaRPr sz="2200" i="1">
              <a:solidFill>
                <a:schemeClr val="dk1"/>
              </a:solidFill>
            </a:endParaRPr>
          </a:p>
          <a:p>
            <a:pPr marL="457200" lvl="0" indent="-368300" algn="l" rtl="0">
              <a:spcBef>
                <a:spcPts val="0"/>
              </a:spcBef>
              <a:spcAft>
                <a:spcPts val="0"/>
              </a:spcAft>
              <a:buClr>
                <a:srgbClr val="00FFFF"/>
              </a:buClr>
              <a:buSzPts val="2200"/>
              <a:buChar char="●"/>
            </a:pPr>
            <a:r>
              <a:rPr lang="en" sz="2300">
                <a:solidFill>
                  <a:srgbClr val="00FFFF"/>
                </a:solidFill>
              </a:rPr>
              <a:t>Many teach that Jesus here violated the “letter” of the Sabbath law by healing on the Sabbath, but He instead followed the “spirit” of the law.  But is this true?</a:t>
            </a:r>
            <a:endParaRPr sz="23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46150" y="0"/>
            <a:ext cx="9225300" cy="48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“SITUATION ETHICS”</a:t>
            </a:r>
            <a:endParaRPr sz="5000" b="1">
              <a:solidFill>
                <a:srgbClr val="00FFFF"/>
              </a:solidFill>
            </a:endParaRPr>
          </a:p>
        </p:txBody>
      </p:sp>
      <p:sp>
        <p:nvSpPr>
          <p:cNvPr id="79" name="Google Shape;79;p17"/>
          <p:cNvSpPr txBox="1">
            <a:spLocks noGrp="1"/>
          </p:cNvSpPr>
          <p:nvPr>
            <p:ph type="subTitle" idx="1"/>
          </p:nvPr>
        </p:nvSpPr>
        <p:spPr>
          <a:xfrm>
            <a:off x="-171550" y="357400"/>
            <a:ext cx="9410100" cy="47862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a:solidFill>
                  <a:srgbClr val="FFFF00"/>
                </a:solidFill>
              </a:rPr>
              <a:t>I know there are some who do not like this term, but what we mean here is this:  “Is the ‘right thing to do’, at any given moment, dependent on the circumstances, rather than a set of constant rules which should ALWAYS be followed?”</a:t>
            </a:r>
            <a:endParaRPr sz="2200">
              <a:solidFill>
                <a:srgbClr val="FFFF00"/>
              </a:solidFill>
            </a:endParaRPr>
          </a:p>
          <a:p>
            <a:pPr marL="457200" lvl="0" indent="-368300" algn="l" rtl="0">
              <a:spcBef>
                <a:spcPts val="0"/>
              </a:spcBef>
              <a:spcAft>
                <a:spcPts val="0"/>
              </a:spcAft>
              <a:buClr>
                <a:schemeClr val="dk1"/>
              </a:buClr>
              <a:buSzPts val="2200"/>
              <a:buChar char="●"/>
            </a:pPr>
            <a:r>
              <a:rPr lang="en" sz="2200">
                <a:solidFill>
                  <a:schemeClr val="dk1"/>
                </a:solidFill>
              </a:rPr>
              <a:t>For example, we’re going to look at what God’s word says about lying.  Clearly, the bible teaches that lying is wrong.  But, because of these examples in scripture, was lying the right thing for THEM to do?</a:t>
            </a:r>
            <a:endParaRPr sz="2200">
              <a:solidFill>
                <a:schemeClr val="dk1"/>
              </a:solidFill>
            </a:endParaRPr>
          </a:p>
          <a:p>
            <a:pPr marL="457200" lvl="0" indent="-368300" algn="l" rtl="0">
              <a:spcBef>
                <a:spcPts val="0"/>
              </a:spcBef>
              <a:spcAft>
                <a:spcPts val="0"/>
              </a:spcAft>
              <a:buClr>
                <a:srgbClr val="00FFFF"/>
              </a:buClr>
              <a:buSzPts val="2200"/>
              <a:buChar char="●"/>
            </a:pPr>
            <a:r>
              <a:rPr lang="en" sz="2200">
                <a:solidFill>
                  <a:srgbClr val="00FFFF"/>
                </a:solidFill>
              </a:rPr>
              <a:t>I want to suggest that it is VERY dangerous to suggest, without hard proof, that God expects us to sometimes DISOBEY His commands in order to please Him.</a:t>
            </a:r>
            <a:endParaRPr sz="2200">
              <a:solidFill>
                <a:srgbClr val="00FFFF"/>
              </a:solidFill>
            </a:endParaRPr>
          </a:p>
          <a:p>
            <a:pPr marL="457200" lvl="0" indent="-368300" algn="l" rtl="0">
              <a:spcBef>
                <a:spcPts val="0"/>
              </a:spcBef>
              <a:spcAft>
                <a:spcPts val="0"/>
              </a:spcAft>
              <a:buClr>
                <a:srgbClr val="FFFF00"/>
              </a:buClr>
              <a:buSzPts val="2200"/>
              <a:buChar char="●"/>
            </a:pPr>
            <a:r>
              <a:rPr lang="en" sz="2200">
                <a:solidFill>
                  <a:srgbClr val="FFFF00"/>
                </a:solidFill>
              </a:rPr>
              <a:t>And I believe we will see in this lesson, that once you open the door to letting select biblical examples OVERRIDE what God has commanded, you might not like what conclusions others will reach using that same method of interpreting scripture.  </a:t>
            </a:r>
            <a:r>
              <a:rPr lang="en" sz="2200" u="sng">
                <a:solidFill>
                  <a:srgbClr val="FFFF00"/>
                </a:solidFill>
              </a:rPr>
              <a:t>COMMANDS WIN</a:t>
            </a:r>
            <a:r>
              <a:rPr lang="en" sz="2200">
                <a:solidFill>
                  <a:srgbClr val="FFFF00"/>
                </a:solidFill>
              </a:rPr>
              <a:t>!</a:t>
            </a:r>
            <a:endParaRPr sz="22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46150" y="0"/>
            <a:ext cx="9225300" cy="48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GOD’S THOUGHTS ON LYING</a:t>
            </a:r>
            <a:endParaRPr sz="5000" b="1">
              <a:solidFill>
                <a:srgbClr val="00FFFF"/>
              </a:solidFill>
            </a:endParaRPr>
          </a:p>
        </p:txBody>
      </p:sp>
      <p:sp>
        <p:nvSpPr>
          <p:cNvPr id="85" name="Google Shape;85;p18"/>
          <p:cNvSpPr txBox="1">
            <a:spLocks noGrp="1"/>
          </p:cNvSpPr>
          <p:nvPr>
            <p:ph type="subTitle" idx="1"/>
          </p:nvPr>
        </p:nvSpPr>
        <p:spPr>
          <a:xfrm>
            <a:off x="-196285" y="593641"/>
            <a:ext cx="9440821" cy="4549933"/>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u="sng" dirty="0">
                <a:solidFill>
                  <a:srgbClr val="FFFF00"/>
                </a:solidFill>
              </a:rPr>
              <a:t>Prov.6:16-19</a:t>
            </a:r>
            <a:r>
              <a:rPr lang="en" sz="2000" dirty="0">
                <a:solidFill>
                  <a:srgbClr val="FFFF00"/>
                </a:solidFill>
              </a:rPr>
              <a:t> </a:t>
            </a:r>
            <a:r>
              <a:rPr lang="en" sz="2000" i="1" dirty="0">
                <a:solidFill>
                  <a:schemeClr val="dk1"/>
                </a:solidFill>
              </a:rPr>
              <a:t>“These six things </a:t>
            </a:r>
            <a:r>
              <a:rPr lang="en" sz="2000" i="1" u="sng" dirty="0">
                <a:solidFill>
                  <a:schemeClr val="dk1"/>
                </a:solidFill>
              </a:rPr>
              <a:t>the Lord hates</a:t>
            </a:r>
            <a:r>
              <a:rPr lang="en" sz="2000" i="1" dirty="0">
                <a:solidFill>
                  <a:schemeClr val="dk1"/>
                </a:solidFill>
              </a:rPr>
              <a:t>, Yes, seven </a:t>
            </a:r>
            <a:r>
              <a:rPr lang="en" sz="2000" i="1" u="sng" dirty="0">
                <a:solidFill>
                  <a:schemeClr val="dk1"/>
                </a:solidFill>
              </a:rPr>
              <a:t>are an abomination to Him</a:t>
            </a:r>
            <a:r>
              <a:rPr lang="en" sz="2000" i="1" dirty="0">
                <a:solidFill>
                  <a:schemeClr val="dk1"/>
                </a:solidFill>
              </a:rPr>
              <a:t>: 17 A proud look, </a:t>
            </a:r>
            <a:r>
              <a:rPr lang="en" sz="2000" i="1" u="sng" dirty="0">
                <a:solidFill>
                  <a:schemeClr val="dk1"/>
                </a:solidFill>
              </a:rPr>
              <a:t>a lying tongue</a:t>
            </a:r>
            <a:r>
              <a:rPr lang="en" sz="2000" i="1" dirty="0">
                <a:solidFill>
                  <a:schemeClr val="dk1"/>
                </a:solidFill>
              </a:rPr>
              <a:t>, hands that shed innocent blood, 18 a heart that devises wicked plans, feet that are swift in running to evil, 19 </a:t>
            </a:r>
            <a:r>
              <a:rPr lang="en" sz="2000" i="1" u="sng" dirty="0">
                <a:solidFill>
                  <a:schemeClr val="dk1"/>
                </a:solidFill>
              </a:rPr>
              <a:t>a false witness who speaks lies</a:t>
            </a:r>
            <a:r>
              <a:rPr lang="en" sz="2000" i="1" dirty="0">
                <a:solidFill>
                  <a:schemeClr val="dk1"/>
                </a:solidFill>
              </a:rPr>
              <a:t>, and one who sows discord among brethren.”</a:t>
            </a:r>
            <a:endParaRPr sz="2000" i="1" dirty="0">
              <a:solidFill>
                <a:schemeClr val="dk1"/>
              </a:solidFill>
            </a:endParaRPr>
          </a:p>
          <a:p>
            <a:pPr marL="457200" lvl="0" indent="-355600" algn="l" rtl="0">
              <a:spcBef>
                <a:spcPts val="0"/>
              </a:spcBef>
              <a:spcAft>
                <a:spcPts val="0"/>
              </a:spcAft>
              <a:buClr>
                <a:srgbClr val="FFFF00"/>
              </a:buClr>
              <a:buSzPts val="2000"/>
              <a:buChar char="●"/>
            </a:pPr>
            <a:r>
              <a:rPr lang="en" sz="2000" u="sng" dirty="0">
                <a:solidFill>
                  <a:srgbClr val="FFFF00"/>
                </a:solidFill>
              </a:rPr>
              <a:t>Prov.12:22</a:t>
            </a:r>
            <a:r>
              <a:rPr lang="en" sz="2000" dirty="0">
                <a:solidFill>
                  <a:srgbClr val="FFFF00"/>
                </a:solidFill>
              </a:rPr>
              <a:t> </a:t>
            </a:r>
            <a:r>
              <a:rPr lang="en" sz="2000" i="1" dirty="0">
                <a:solidFill>
                  <a:schemeClr val="dk1"/>
                </a:solidFill>
              </a:rPr>
              <a:t>“</a:t>
            </a:r>
            <a:r>
              <a:rPr lang="en" sz="2000" i="1" u="sng" dirty="0">
                <a:solidFill>
                  <a:schemeClr val="dk1"/>
                </a:solidFill>
              </a:rPr>
              <a:t>Lying lips are an abomination to the Lord</a:t>
            </a:r>
            <a:r>
              <a:rPr lang="en" sz="2000" i="1" dirty="0">
                <a:solidFill>
                  <a:schemeClr val="dk1"/>
                </a:solidFill>
              </a:rPr>
              <a:t>, but those who deal truthfully are His delight.”</a:t>
            </a:r>
            <a:endParaRPr sz="2000" i="1" dirty="0">
              <a:solidFill>
                <a:schemeClr val="dk1"/>
              </a:solidFill>
            </a:endParaRPr>
          </a:p>
          <a:p>
            <a:pPr marL="457200" lvl="0" indent="-355600" algn="l" rtl="0">
              <a:spcBef>
                <a:spcPts val="0"/>
              </a:spcBef>
              <a:spcAft>
                <a:spcPts val="0"/>
              </a:spcAft>
              <a:buClr>
                <a:srgbClr val="FFFF00"/>
              </a:buClr>
              <a:buSzPts val="2000"/>
              <a:buChar char="●"/>
            </a:pPr>
            <a:r>
              <a:rPr lang="en" sz="2000" u="sng" dirty="0">
                <a:solidFill>
                  <a:srgbClr val="FFFF00"/>
                </a:solidFill>
              </a:rPr>
              <a:t>Prov.13:5</a:t>
            </a:r>
            <a:r>
              <a:rPr lang="en" sz="2000" dirty="0">
                <a:solidFill>
                  <a:srgbClr val="FFFF00"/>
                </a:solidFill>
              </a:rPr>
              <a:t> </a:t>
            </a:r>
            <a:r>
              <a:rPr lang="en" sz="2000" i="1" dirty="0">
                <a:solidFill>
                  <a:schemeClr val="dk1"/>
                </a:solidFill>
              </a:rPr>
              <a:t>“</a:t>
            </a:r>
            <a:r>
              <a:rPr lang="en" sz="2000" i="1" u="sng" dirty="0">
                <a:solidFill>
                  <a:schemeClr val="dk1"/>
                </a:solidFill>
              </a:rPr>
              <a:t>A righteous man hates lying</a:t>
            </a:r>
            <a:r>
              <a:rPr lang="en" sz="2000" i="1" dirty="0">
                <a:solidFill>
                  <a:schemeClr val="dk1"/>
                </a:solidFill>
              </a:rPr>
              <a:t>, but a wicked man is loathsome and comes to shame.”</a:t>
            </a:r>
            <a:endParaRPr sz="2000" i="1" dirty="0">
              <a:solidFill>
                <a:schemeClr val="dk1"/>
              </a:solidFill>
            </a:endParaRPr>
          </a:p>
          <a:p>
            <a:pPr marL="457200" lvl="0" indent="-355600" algn="l" rtl="0">
              <a:spcBef>
                <a:spcPts val="0"/>
              </a:spcBef>
              <a:spcAft>
                <a:spcPts val="0"/>
              </a:spcAft>
              <a:buClr>
                <a:srgbClr val="FFFF00"/>
              </a:buClr>
              <a:buSzPts val="2000"/>
              <a:buChar char="●"/>
            </a:pPr>
            <a:r>
              <a:rPr lang="en" sz="2000" u="sng" dirty="0">
                <a:solidFill>
                  <a:srgbClr val="FFFF00"/>
                </a:solidFill>
              </a:rPr>
              <a:t>Ps.119:29</a:t>
            </a:r>
            <a:r>
              <a:rPr lang="en" sz="2000" dirty="0">
                <a:solidFill>
                  <a:srgbClr val="FFFF00"/>
                </a:solidFill>
              </a:rPr>
              <a:t> </a:t>
            </a:r>
            <a:r>
              <a:rPr lang="en" sz="2000" i="1" dirty="0">
                <a:solidFill>
                  <a:schemeClr val="dk1"/>
                </a:solidFill>
              </a:rPr>
              <a:t>“</a:t>
            </a:r>
            <a:r>
              <a:rPr lang="en" sz="2000" i="1" u="sng" dirty="0">
                <a:solidFill>
                  <a:schemeClr val="dk1"/>
                </a:solidFill>
              </a:rPr>
              <a:t>Remove from me the way of lying</a:t>
            </a:r>
            <a:r>
              <a:rPr lang="en" sz="2000" i="1" dirty="0">
                <a:solidFill>
                  <a:schemeClr val="dk1"/>
                </a:solidFill>
              </a:rPr>
              <a:t>, and grant me Your law graciously.”</a:t>
            </a:r>
            <a:endParaRPr sz="2000" i="1" dirty="0">
              <a:solidFill>
                <a:schemeClr val="dk1"/>
              </a:solidFill>
            </a:endParaRPr>
          </a:p>
          <a:p>
            <a:pPr marL="457200" lvl="0" indent="-355600" algn="l" rtl="0">
              <a:spcBef>
                <a:spcPts val="0"/>
              </a:spcBef>
              <a:spcAft>
                <a:spcPts val="0"/>
              </a:spcAft>
              <a:buClr>
                <a:srgbClr val="FFFF00"/>
              </a:buClr>
              <a:buSzPts val="2000"/>
              <a:buChar char="●"/>
            </a:pPr>
            <a:r>
              <a:rPr lang="en" sz="2000" u="sng" dirty="0">
                <a:solidFill>
                  <a:srgbClr val="FFFF00"/>
                </a:solidFill>
              </a:rPr>
              <a:t>Ps.119:163</a:t>
            </a:r>
            <a:r>
              <a:rPr lang="en" sz="2000" dirty="0">
                <a:solidFill>
                  <a:srgbClr val="FFFF00"/>
                </a:solidFill>
              </a:rPr>
              <a:t> </a:t>
            </a:r>
            <a:r>
              <a:rPr lang="en" sz="2000" i="1" dirty="0">
                <a:solidFill>
                  <a:schemeClr val="dk1"/>
                </a:solidFill>
              </a:rPr>
              <a:t>“</a:t>
            </a:r>
            <a:r>
              <a:rPr lang="en" sz="2000" i="1" u="sng" dirty="0">
                <a:solidFill>
                  <a:schemeClr val="dk1"/>
                </a:solidFill>
              </a:rPr>
              <a:t>I hate and abhor lying</a:t>
            </a:r>
            <a:r>
              <a:rPr lang="en" sz="2000" i="1" dirty="0">
                <a:solidFill>
                  <a:schemeClr val="dk1"/>
                </a:solidFill>
              </a:rPr>
              <a:t>, but I love Your law.”</a:t>
            </a:r>
            <a:endParaRPr sz="2000" i="1" dirty="0">
              <a:solidFill>
                <a:schemeClr val="dk1"/>
              </a:solidFill>
            </a:endParaRPr>
          </a:p>
          <a:p>
            <a:pPr marL="457200" lvl="0" indent="-355600" algn="l" rtl="0">
              <a:spcBef>
                <a:spcPts val="0"/>
              </a:spcBef>
              <a:spcAft>
                <a:spcPts val="0"/>
              </a:spcAft>
              <a:buClr>
                <a:srgbClr val="FFFF00"/>
              </a:buClr>
              <a:buSzPts val="2000"/>
              <a:buChar char="●"/>
            </a:pPr>
            <a:r>
              <a:rPr lang="en" sz="2000" u="sng" dirty="0">
                <a:solidFill>
                  <a:srgbClr val="FFFF00"/>
                </a:solidFill>
              </a:rPr>
              <a:t>Ps.120:2</a:t>
            </a:r>
            <a:r>
              <a:rPr lang="en" sz="2000" i="1" dirty="0">
                <a:solidFill>
                  <a:schemeClr val="dk1"/>
                </a:solidFill>
              </a:rPr>
              <a:t>“Deliver my soul, O Lord, from </a:t>
            </a:r>
            <a:r>
              <a:rPr lang="en" sz="2000" i="1" u="sng" dirty="0">
                <a:solidFill>
                  <a:schemeClr val="dk1"/>
                </a:solidFill>
              </a:rPr>
              <a:t>lying lips and from a deceitful tongue</a:t>
            </a:r>
            <a:r>
              <a:rPr lang="en" sz="2000" i="1" dirty="0">
                <a:solidFill>
                  <a:schemeClr val="dk1"/>
                </a:solidFill>
              </a:rPr>
              <a:t>.”</a:t>
            </a:r>
            <a:endParaRPr sz="2000" i="1"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Was there any doubt, in the Old Testament, how God felt about lying?  Did He grant any “exceptions” in these verses, where lying was OK or encouraged?</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46150" y="0"/>
            <a:ext cx="9225300" cy="48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IN THE NEW TESTAMENT?</a:t>
            </a:r>
            <a:endParaRPr sz="5000" b="1">
              <a:solidFill>
                <a:srgbClr val="00FFFF"/>
              </a:solidFill>
            </a:endParaRPr>
          </a:p>
        </p:txBody>
      </p:sp>
      <p:sp>
        <p:nvSpPr>
          <p:cNvPr id="91" name="Google Shape;91;p19"/>
          <p:cNvSpPr txBox="1">
            <a:spLocks noGrp="1"/>
          </p:cNvSpPr>
          <p:nvPr>
            <p:ph type="subTitle" idx="1"/>
          </p:nvPr>
        </p:nvSpPr>
        <p:spPr>
          <a:xfrm>
            <a:off x="-171550" y="383775"/>
            <a:ext cx="9410100" cy="47598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u="sng">
                <a:solidFill>
                  <a:srgbClr val="FFFF00"/>
                </a:solidFill>
              </a:rPr>
              <a:t>Jn.8:44</a:t>
            </a:r>
            <a:r>
              <a:rPr lang="en" sz="2000">
                <a:solidFill>
                  <a:srgbClr val="FFFF00"/>
                </a:solidFill>
              </a:rPr>
              <a:t> </a:t>
            </a:r>
            <a:r>
              <a:rPr lang="en" sz="2000" i="1">
                <a:solidFill>
                  <a:schemeClr val="dk1"/>
                </a:solidFill>
              </a:rPr>
              <a:t>“You are of your father the devil, and the desires of your father you want to do. He was a murderer from the beginning, and does not stand in the truth, because there is no truth in him. </a:t>
            </a:r>
            <a:r>
              <a:rPr lang="en" sz="2000" i="1" u="sng">
                <a:solidFill>
                  <a:schemeClr val="dk1"/>
                </a:solidFill>
              </a:rPr>
              <a:t>When he speaks a lie, he speaks from his own resources, for he is a liar and the father of it</a:t>
            </a:r>
            <a:r>
              <a:rPr lang="en" sz="2000" i="1">
                <a:solidFill>
                  <a:schemeClr val="dk1"/>
                </a:solidFill>
              </a:rPr>
              <a:t>.”</a:t>
            </a:r>
            <a:endParaRPr sz="2000" i="1">
              <a:solidFill>
                <a:schemeClr val="dk1"/>
              </a:solidFill>
            </a:endParaRPr>
          </a:p>
          <a:p>
            <a:pPr marL="457200" lvl="0" indent="-355600" algn="l" rtl="0">
              <a:spcBef>
                <a:spcPts val="0"/>
              </a:spcBef>
              <a:spcAft>
                <a:spcPts val="0"/>
              </a:spcAft>
              <a:buClr>
                <a:srgbClr val="FFFF00"/>
              </a:buClr>
              <a:buSzPts val="2000"/>
              <a:buChar char="●"/>
            </a:pPr>
            <a:r>
              <a:rPr lang="en" sz="2000" u="sng">
                <a:solidFill>
                  <a:srgbClr val="FFFF00"/>
                </a:solidFill>
              </a:rPr>
              <a:t>Matt.5:37</a:t>
            </a:r>
            <a:r>
              <a:rPr lang="en" sz="2000">
                <a:solidFill>
                  <a:schemeClr val="dk1"/>
                </a:solidFill>
              </a:rPr>
              <a:t> </a:t>
            </a:r>
            <a:r>
              <a:rPr lang="en" sz="2000" i="1">
                <a:solidFill>
                  <a:schemeClr val="dk1"/>
                </a:solidFill>
              </a:rPr>
              <a:t>“But let your ‘Yes’ be ‘Yes,’ and your ‘No,’ ‘No.’ </a:t>
            </a:r>
            <a:r>
              <a:rPr lang="en" sz="2000" i="1" u="sng">
                <a:solidFill>
                  <a:schemeClr val="dk1"/>
                </a:solidFill>
              </a:rPr>
              <a:t>For whatever is more than these is from the evil one</a:t>
            </a:r>
            <a:r>
              <a:rPr lang="en" sz="2000" i="1">
                <a:solidFill>
                  <a:schemeClr val="dk1"/>
                </a:solidFill>
              </a:rPr>
              <a:t>.”</a:t>
            </a:r>
            <a:endParaRPr sz="2000" i="1">
              <a:solidFill>
                <a:schemeClr val="dk1"/>
              </a:solidFill>
            </a:endParaRPr>
          </a:p>
          <a:p>
            <a:pPr marL="457200" lvl="0" indent="-355600" algn="l" rtl="0">
              <a:spcBef>
                <a:spcPts val="0"/>
              </a:spcBef>
              <a:spcAft>
                <a:spcPts val="0"/>
              </a:spcAft>
              <a:buClr>
                <a:srgbClr val="FFFF00"/>
              </a:buClr>
              <a:buSzPts val="2000"/>
              <a:buChar char="●"/>
            </a:pPr>
            <a:r>
              <a:rPr lang="en" sz="2000" u="sng">
                <a:solidFill>
                  <a:srgbClr val="FFFF00"/>
                </a:solidFill>
              </a:rPr>
              <a:t>Js.5:12</a:t>
            </a:r>
            <a:r>
              <a:rPr lang="en" sz="2000">
                <a:solidFill>
                  <a:schemeClr val="dk1"/>
                </a:solidFill>
              </a:rPr>
              <a:t> </a:t>
            </a:r>
            <a:r>
              <a:rPr lang="en" sz="2000" i="1">
                <a:solidFill>
                  <a:schemeClr val="dk1"/>
                </a:solidFill>
              </a:rPr>
              <a:t>“But above all, my brethren, do not swear, either by heaven or by earth or with any other oath. But let your “Yes” be “Yes,” and your “No,” “No,” </a:t>
            </a:r>
            <a:r>
              <a:rPr lang="en" sz="2000" i="1" u="sng">
                <a:solidFill>
                  <a:schemeClr val="dk1"/>
                </a:solidFill>
              </a:rPr>
              <a:t>lest you fall into judgment</a:t>
            </a:r>
            <a:r>
              <a:rPr lang="en" sz="2000" i="1">
                <a:solidFill>
                  <a:schemeClr val="dk1"/>
                </a:solidFill>
              </a:rPr>
              <a:t>.”</a:t>
            </a:r>
            <a:endParaRPr sz="2000" i="1">
              <a:solidFill>
                <a:schemeClr val="dk1"/>
              </a:solidFill>
            </a:endParaRPr>
          </a:p>
          <a:p>
            <a:pPr marL="457200" lvl="0" indent="-355600" algn="l" rtl="0">
              <a:spcBef>
                <a:spcPts val="0"/>
              </a:spcBef>
              <a:spcAft>
                <a:spcPts val="0"/>
              </a:spcAft>
              <a:buClr>
                <a:srgbClr val="FFFF00"/>
              </a:buClr>
              <a:buSzPts val="2000"/>
              <a:buChar char="●"/>
            </a:pPr>
            <a:r>
              <a:rPr lang="en" sz="2000" u="sng">
                <a:solidFill>
                  <a:srgbClr val="FFFF00"/>
                </a:solidFill>
              </a:rPr>
              <a:t>Eph.4:25</a:t>
            </a:r>
            <a:r>
              <a:rPr lang="en" sz="2000">
                <a:solidFill>
                  <a:schemeClr val="dk1"/>
                </a:solidFill>
              </a:rPr>
              <a:t> </a:t>
            </a:r>
            <a:r>
              <a:rPr lang="en" sz="2000" i="1">
                <a:solidFill>
                  <a:schemeClr val="dk1"/>
                </a:solidFill>
              </a:rPr>
              <a:t>“Therefore, </a:t>
            </a:r>
            <a:r>
              <a:rPr lang="en" sz="2000" i="1" u="sng">
                <a:solidFill>
                  <a:schemeClr val="dk1"/>
                </a:solidFill>
              </a:rPr>
              <a:t>putting away lying, “Let each one of you speak truth with his neighbor</a:t>
            </a:r>
            <a:r>
              <a:rPr lang="en" sz="2000" i="1">
                <a:solidFill>
                  <a:schemeClr val="dk1"/>
                </a:solidFill>
              </a:rPr>
              <a:t>,” for we are members of one another.”</a:t>
            </a:r>
            <a:endParaRPr sz="2000" i="1">
              <a:solidFill>
                <a:schemeClr val="dk1"/>
              </a:solidFill>
            </a:endParaRPr>
          </a:p>
          <a:p>
            <a:pPr marL="457200" lvl="0" indent="-355600" algn="l" rtl="0">
              <a:spcBef>
                <a:spcPts val="0"/>
              </a:spcBef>
              <a:spcAft>
                <a:spcPts val="0"/>
              </a:spcAft>
              <a:buClr>
                <a:srgbClr val="FFFF00"/>
              </a:buClr>
              <a:buSzPts val="2000"/>
              <a:buChar char="●"/>
            </a:pPr>
            <a:r>
              <a:rPr lang="en" sz="2000" u="sng">
                <a:solidFill>
                  <a:srgbClr val="FFFF00"/>
                </a:solidFill>
              </a:rPr>
              <a:t>Rev.21:8</a:t>
            </a:r>
            <a:r>
              <a:rPr lang="en" sz="2000">
                <a:solidFill>
                  <a:schemeClr val="dk1"/>
                </a:solidFill>
              </a:rPr>
              <a:t> </a:t>
            </a:r>
            <a:r>
              <a:rPr lang="en" sz="2000" i="1">
                <a:solidFill>
                  <a:schemeClr val="dk1"/>
                </a:solidFill>
              </a:rPr>
              <a:t>“But the cowardly, unbelieving, abominable, murderers, sexually immoral, sorcerers, idolaters, </a:t>
            </a:r>
            <a:r>
              <a:rPr lang="en" sz="2000" i="1" u="sng">
                <a:solidFill>
                  <a:schemeClr val="dk1"/>
                </a:solidFill>
              </a:rPr>
              <a:t>and all liars</a:t>
            </a:r>
            <a:r>
              <a:rPr lang="en" sz="2000" i="1">
                <a:solidFill>
                  <a:schemeClr val="dk1"/>
                </a:solidFill>
              </a:rPr>
              <a:t> shall have their part in the lake which burns with fire and brimstone, which is the second death.”</a:t>
            </a:r>
            <a:endParaRPr sz="2000" i="1">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Any doubts here?  Any allowances given by our Lord on when to lie?</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46150" y="0"/>
            <a:ext cx="9225300" cy="48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THOUGHT QUESTIONS</a:t>
            </a:r>
            <a:endParaRPr sz="5000" b="1">
              <a:solidFill>
                <a:srgbClr val="00FFFF"/>
              </a:solidFill>
            </a:endParaRPr>
          </a:p>
        </p:txBody>
      </p:sp>
      <p:sp>
        <p:nvSpPr>
          <p:cNvPr id="97" name="Google Shape;97;p20"/>
          <p:cNvSpPr txBox="1">
            <a:spLocks noGrp="1"/>
          </p:cNvSpPr>
          <p:nvPr>
            <p:ph type="subTitle" idx="1"/>
          </p:nvPr>
        </p:nvSpPr>
        <p:spPr>
          <a:xfrm>
            <a:off x="-171550" y="383775"/>
            <a:ext cx="9410100" cy="47598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a:solidFill>
                  <a:srgbClr val="FFFF00"/>
                </a:solidFill>
              </a:rPr>
              <a:t>Is it only specific lies that God hates, or all lies?</a:t>
            </a:r>
            <a:endParaRPr sz="1900">
              <a:solidFill>
                <a:srgbClr val="FFFF00"/>
              </a:solidFill>
            </a:endParaRPr>
          </a:p>
          <a:p>
            <a:pPr marL="457200" lvl="0" indent="-349250" algn="l" rtl="0">
              <a:spcBef>
                <a:spcPts val="0"/>
              </a:spcBef>
              <a:spcAft>
                <a:spcPts val="0"/>
              </a:spcAft>
              <a:buClr>
                <a:schemeClr val="dk1"/>
              </a:buClr>
              <a:buSzPts val="1900"/>
              <a:buChar char="●"/>
            </a:pPr>
            <a:r>
              <a:rPr lang="en" sz="1900">
                <a:solidFill>
                  <a:schemeClr val="dk1"/>
                </a:solidFill>
              </a:rPr>
              <a:t>Does a righteous man hate MOST lying, or all lying?</a:t>
            </a:r>
            <a:endParaRPr sz="1900">
              <a:solidFill>
                <a:schemeClr val="dk1"/>
              </a:solidFill>
            </a:endParaRPr>
          </a:p>
          <a:p>
            <a:pPr marL="457200" lvl="0" indent="-349250" algn="l" rtl="0">
              <a:spcBef>
                <a:spcPts val="0"/>
              </a:spcBef>
              <a:spcAft>
                <a:spcPts val="0"/>
              </a:spcAft>
              <a:buClr>
                <a:srgbClr val="00FFFF"/>
              </a:buClr>
              <a:buSzPts val="1900"/>
              <a:buChar char="●"/>
            </a:pPr>
            <a:r>
              <a:rPr lang="en" sz="1900">
                <a:solidFill>
                  <a:srgbClr val="00FFFF"/>
                </a:solidFill>
              </a:rPr>
              <a:t>If there are such things as “good and indeed necessary lies”, but the devil is </a:t>
            </a:r>
            <a:r>
              <a:rPr lang="en" sz="1900" i="1">
                <a:solidFill>
                  <a:schemeClr val="dk1"/>
                </a:solidFill>
              </a:rPr>
              <a:t>“the father of lies”</a:t>
            </a:r>
            <a:r>
              <a:rPr lang="en" sz="1900">
                <a:solidFill>
                  <a:srgbClr val="00FFFF"/>
                </a:solidFill>
              </a:rPr>
              <a:t>, is the devil also the father of the “good” lies?  (Help me understand this.)</a:t>
            </a:r>
            <a:endParaRPr sz="1900">
              <a:solidFill>
                <a:srgbClr val="00FFFF"/>
              </a:solidFill>
            </a:endParaRPr>
          </a:p>
          <a:p>
            <a:pPr marL="457200" lvl="0" indent="-349250" algn="l" rtl="0">
              <a:spcBef>
                <a:spcPts val="0"/>
              </a:spcBef>
              <a:spcAft>
                <a:spcPts val="0"/>
              </a:spcAft>
              <a:buClr>
                <a:srgbClr val="FFFF00"/>
              </a:buClr>
              <a:buSzPts val="1900"/>
              <a:buChar char="●"/>
            </a:pPr>
            <a:r>
              <a:rPr lang="en" sz="1900">
                <a:solidFill>
                  <a:srgbClr val="FFFF00"/>
                </a:solidFill>
              </a:rPr>
              <a:t>Does Jesus expect our “Yes” to really mean “Yes”, and our “No” to really men “No”, except for those times where they mean the opposite?  Should Christians be relied upon to be truthful at all times, or only under certain circumstances?</a:t>
            </a:r>
            <a:endParaRPr sz="1900">
              <a:solidFill>
                <a:srgbClr val="FFFF00"/>
              </a:solidFill>
            </a:endParaRPr>
          </a:p>
          <a:p>
            <a:pPr marL="457200" lvl="0" indent="-349250" algn="l" rtl="0">
              <a:spcBef>
                <a:spcPts val="0"/>
              </a:spcBef>
              <a:spcAft>
                <a:spcPts val="0"/>
              </a:spcAft>
              <a:buClr>
                <a:schemeClr val="dk1"/>
              </a:buClr>
              <a:buSzPts val="1900"/>
              <a:buChar char="●"/>
            </a:pPr>
            <a:r>
              <a:rPr lang="en" sz="1900">
                <a:solidFill>
                  <a:schemeClr val="dk1"/>
                </a:solidFill>
              </a:rPr>
              <a:t>Are Christians to </a:t>
            </a:r>
            <a:r>
              <a:rPr lang="en" sz="1900" i="1">
                <a:solidFill>
                  <a:schemeClr val="dk1"/>
                </a:solidFill>
              </a:rPr>
              <a:t>“put away lying, and speak truth to their neighbor”</a:t>
            </a:r>
            <a:r>
              <a:rPr lang="en" sz="1900">
                <a:solidFill>
                  <a:schemeClr val="dk1"/>
                </a:solidFill>
              </a:rPr>
              <a:t>, only to pull it out again later when the circumstance “calls for it”?</a:t>
            </a:r>
            <a:endParaRPr sz="1900">
              <a:solidFill>
                <a:schemeClr val="dk1"/>
              </a:solidFill>
            </a:endParaRPr>
          </a:p>
          <a:p>
            <a:pPr marL="457200" lvl="0" indent="-349250" algn="l" rtl="0">
              <a:spcBef>
                <a:spcPts val="0"/>
              </a:spcBef>
              <a:spcAft>
                <a:spcPts val="0"/>
              </a:spcAft>
              <a:buClr>
                <a:srgbClr val="00FFFF"/>
              </a:buClr>
              <a:buSzPts val="1900"/>
              <a:buChar char="●"/>
            </a:pPr>
            <a:r>
              <a:rPr lang="en" sz="1900">
                <a:solidFill>
                  <a:srgbClr val="00FFFF"/>
                </a:solidFill>
              </a:rPr>
              <a:t>Is it only those who told the “bad” lies who will have their part in the lake of fire, or does it say </a:t>
            </a:r>
            <a:r>
              <a:rPr lang="en" sz="1900" i="1">
                <a:solidFill>
                  <a:schemeClr val="dk1"/>
                </a:solidFill>
              </a:rPr>
              <a:t>“ALL liars”</a:t>
            </a:r>
            <a:r>
              <a:rPr lang="en" sz="1900">
                <a:solidFill>
                  <a:srgbClr val="00FFFF"/>
                </a:solidFill>
              </a:rPr>
              <a:t>?</a:t>
            </a:r>
            <a:endParaRPr sz="1900">
              <a:solidFill>
                <a:srgbClr val="00FFFF"/>
              </a:solidFill>
            </a:endParaRPr>
          </a:p>
          <a:p>
            <a:pPr marL="457200" lvl="0" indent="-349250" algn="l" rtl="0">
              <a:spcBef>
                <a:spcPts val="0"/>
              </a:spcBef>
              <a:spcAft>
                <a:spcPts val="0"/>
              </a:spcAft>
              <a:buClr>
                <a:srgbClr val="FFFF00"/>
              </a:buClr>
              <a:buSzPts val="1900"/>
              <a:buChar char="●"/>
            </a:pPr>
            <a:r>
              <a:rPr lang="en" sz="1900">
                <a:solidFill>
                  <a:srgbClr val="FFFF00"/>
                </a:solidFill>
              </a:rPr>
              <a:t>Does our God, who cannot lie (</a:t>
            </a:r>
            <a:r>
              <a:rPr lang="en" sz="1900" u="sng">
                <a:solidFill>
                  <a:srgbClr val="FFFF00"/>
                </a:solidFill>
              </a:rPr>
              <a:t>Tt.1:2</a:t>
            </a:r>
            <a:r>
              <a:rPr lang="en" sz="1900">
                <a:solidFill>
                  <a:srgbClr val="FFFF00"/>
                </a:solidFill>
              </a:rPr>
              <a:t>, </a:t>
            </a:r>
            <a:r>
              <a:rPr lang="en" sz="1900" u="sng">
                <a:solidFill>
                  <a:srgbClr val="FFFF00"/>
                </a:solidFill>
              </a:rPr>
              <a:t>Heb.6:18</a:t>
            </a:r>
            <a:r>
              <a:rPr lang="en" sz="1900">
                <a:solidFill>
                  <a:srgbClr val="FFFF00"/>
                </a:solidFill>
              </a:rPr>
              <a:t>), expect His followers to do so?</a:t>
            </a:r>
            <a:endParaRPr sz="1900">
              <a:solidFill>
                <a:srgbClr val="FFFF00"/>
              </a:solidFill>
            </a:endParaRPr>
          </a:p>
          <a:p>
            <a:pPr marL="457200" lvl="0" indent="-349250" algn="l" rtl="0">
              <a:spcBef>
                <a:spcPts val="0"/>
              </a:spcBef>
              <a:spcAft>
                <a:spcPts val="0"/>
              </a:spcAft>
              <a:buClr>
                <a:schemeClr val="dk1"/>
              </a:buClr>
              <a:buSzPts val="1900"/>
              <a:buChar char="●"/>
            </a:pPr>
            <a:r>
              <a:rPr lang="en" sz="1900">
                <a:solidFill>
                  <a:schemeClr val="dk1"/>
                </a:solidFill>
              </a:rPr>
              <a:t>Does the fact that God blessed someone and commended them for their faith, but that person ALSO sinned (as we all do), mean that God also sanctioned and encouraged their sins?  (Abraham, Lot, Moses, Samson, David, etc?) </a:t>
            </a:r>
            <a:endParaRPr sz="19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46150" y="0"/>
            <a:ext cx="9225300" cy="48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WHAT THE TEXT SAYS</a:t>
            </a:r>
            <a:endParaRPr sz="5000" b="1">
              <a:solidFill>
                <a:srgbClr val="00FFFF"/>
              </a:solidFill>
            </a:endParaRPr>
          </a:p>
        </p:txBody>
      </p:sp>
      <p:sp>
        <p:nvSpPr>
          <p:cNvPr id="103" name="Google Shape;103;p21"/>
          <p:cNvSpPr txBox="1">
            <a:spLocks noGrp="1"/>
          </p:cNvSpPr>
          <p:nvPr>
            <p:ph type="subTitle" idx="1"/>
          </p:nvPr>
        </p:nvSpPr>
        <p:spPr>
          <a:xfrm>
            <a:off x="-171550" y="383775"/>
            <a:ext cx="9350700" cy="47598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i="1">
                <a:solidFill>
                  <a:schemeClr val="dk1"/>
                </a:solidFill>
              </a:rPr>
              <a:t>“By faith the harlot Rahab … </a:t>
            </a:r>
            <a:r>
              <a:rPr lang="en" sz="1900" i="1" u="sng">
                <a:solidFill>
                  <a:schemeClr val="dk1"/>
                </a:solidFill>
              </a:rPr>
              <a:t>received the spies with peace</a:t>
            </a:r>
            <a:r>
              <a:rPr lang="en" sz="1900" i="1">
                <a:solidFill>
                  <a:schemeClr val="dk1"/>
                </a:solidFill>
              </a:rPr>
              <a:t>.”</a:t>
            </a:r>
            <a:r>
              <a:rPr lang="en" sz="1900">
                <a:solidFill>
                  <a:srgbClr val="00FFFF"/>
                </a:solidFill>
              </a:rPr>
              <a:t> </a:t>
            </a:r>
            <a:r>
              <a:rPr lang="en" sz="1900">
                <a:solidFill>
                  <a:srgbClr val="FFFF00"/>
                </a:solidFill>
              </a:rPr>
              <a:t>(</a:t>
            </a:r>
            <a:r>
              <a:rPr lang="en" sz="1900" u="sng">
                <a:solidFill>
                  <a:srgbClr val="FFFF00"/>
                </a:solidFill>
              </a:rPr>
              <a:t>Heb.11:31</a:t>
            </a:r>
            <a:r>
              <a:rPr lang="en" sz="1900">
                <a:solidFill>
                  <a:srgbClr val="FFFF00"/>
                </a:solidFill>
              </a:rPr>
              <a:t>)</a:t>
            </a:r>
            <a:r>
              <a:rPr lang="en" sz="1900">
                <a:solidFill>
                  <a:srgbClr val="00FFFF"/>
                </a:solidFill>
              </a:rPr>
              <a:t>  It does NOT say “by faith rahab lied about where the spies were.”</a:t>
            </a:r>
            <a:endParaRPr sz="1900">
              <a:solidFill>
                <a:srgbClr val="00FFFF"/>
              </a:solidFill>
            </a:endParaRPr>
          </a:p>
          <a:p>
            <a:pPr marL="457200" lvl="0" indent="-349250" algn="l" rtl="0">
              <a:spcBef>
                <a:spcPts val="0"/>
              </a:spcBef>
              <a:spcAft>
                <a:spcPts val="0"/>
              </a:spcAft>
              <a:buClr>
                <a:srgbClr val="FFFF00"/>
              </a:buClr>
              <a:buSzPts val="1900"/>
              <a:buChar char="●"/>
            </a:pPr>
            <a:r>
              <a:rPr lang="en" sz="1900" i="1">
                <a:solidFill>
                  <a:schemeClr val="dk1"/>
                </a:solidFill>
              </a:rPr>
              <a:t>“Rahab the harlot … justified by works when </a:t>
            </a:r>
            <a:r>
              <a:rPr lang="en" sz="1900" i="1" u="sng">
                <a:solidFill>
                  <a:schemeClr val="dk1"/>
                </a:solidFill>
              </a:rPr>
              <a:t>she received the messengers and sent them out another way</a:t>
            </a:r>
            <a:r>
              <a:rPr lang="en" sz="1900" i="1">
                <a:solidFill>
                  <a:schemeClr val="dk1"/>
                </a:solidFill>
              </a:rPr>
              <a:t>?”</a:t>
            </a:r>
            <a:r>
              <a:rPr lang="en" sz="1900">
                <a:solidFill>
                  <a:srgbClr val="00FFFF"/>
                </a:solidFill>
              </a:rPr>
              <a:t> </a:t>
            </a:r>
            <a:r>
              <a:rPr lang="en" sz="1900">
                <a:solidFill>
                  <a:srgbClr val="FFFF00"/>
                </a:solidFill>
              </a:rPr>
              <a:t>(</a:t>
            </a:r>
            <a:r>
              <a:rPr lang="en" sz="1900" u="sng">
                <a:solidFill>
                  <a:srgbClr val="FFFF00"/>
                </a:solidFill>
              </a:rPr>
              <a:t>Js.2:25</a:t>
            </a:r>
            <a:r>
              <a:rPr lang="en" sz="1900">
                <a:solidFill>
                  <a:srgbClr val="FFFF00"/>
                </a:solidFill>
              </a:rPr>
              <a:t>)</a:t>
            </a:r>
            <a:r>
              <a:rPr lang="en" sz="1900">
                <a:solidFill>
                  <a:srgbClr val="00FFFF"/>
                </a:solidFill>
              </a:rPr>
              <a:t>  NOT justified by lying.</a:t>
            </a:r>
            <a:endParaRPr sz="1900">
              <a:solidFill>
                <a:srgbClr val="00FFFF"/>
              </a:solidFill>
            </a:endParaRPr>
          </a:p>
          <a:p>
            <a:pPr marL="457200" lvl="0" indent="-349250" algn="l" rtl="0">
              <a:spcBef>
                <a:spcPts val="0"/>
              </a:spcBef>
              <a:spcAft>
                <a:spcPts val="0"/>
              </a:spcAft>
              <a:buClr>
                <a:srgbClr val="FFFF00"/>
              </a:buClr>
              <a:buSzPts val="1900"/>
              <a:buChar char="●"/>
            </a:pPr>
            <a:r>
              <a:rPr lang="en" sz="1900">
                <a:solidFill>
                  <a:srgbClr val="FFFF00"/>
                </a:solidFill>
              </a:rPr>
              <a:t>Believing, welcoming, protecting, hiding the spies - RIGHT.  Lying about it was still wrong, as lying always is.  God blessed Rahab’s FAITH, not the lie.</a:t>
            </a:r>
            <a:endParaRPr sz="1900">
              <a:solidFill>
                <a:srgbClr val="FFFF00"/>
              </a:solidFill>
            </a:endParaRPr>
          </a:p>
          <a:p>
            <a:pPr marL="457200" lvl="0" indent="-349250" algn="l" rtl="0">
              <a:spcBef>
                <a:spcPts val="0"/>
              </a:spcBef>
              <a:spcAft>
                <a:spcPts val="0"/>
              </a:spcAft>
              <a:buClr>
                <a:srgbClr val="FFFF00"/>
              </a:buClr>
              <a:buSzPts val="1900"/>
              <a:buChar char="●"/>
            </a:pPr>
            <a:r>
              <a:rPr lang="en" sz="1900" i="1">
                <a:solidFill>
                  <a:schemeClr val="dk1"/>
                </a:solidFill>
              </a:rPr>
              <a:t>“And so it was, </a:t>
            </a:r>
            <a:r>
              <a:rPr lang="en" sz="1900" i="1" u="sng">
                <a:solidFill>
                  <a:schemeClr val="dk1"/>
                </a:solidFill>
              </a:rPr>
              <a:t>because the midwives feared God</a:t>
            </a:r>
            <a:r>
              <a:rPr lang="en" sz="1900" i="1">
                <a:solidFill>
                  <a:schemeClr val="dk1"/>
                </a:solidFill>
              </a:rPr>
              <a:t>, that He provided households for them.”</a:t>
            </a:r>
            <a:r>
              <a:rPr lang="en" sz="1900">
                <a:solidFill>
                  <a:srgbClr val="00FFFF"/>
                </a:solidFill>
              </a:rPr>
              <a:t> </a:t>
            </a:r>
            <a:r>
              <a:rPr lang="en" sz="1900">
                <a:solidFill>
                  <a:srgbClr val="FFFF00"/>
                </a:solidFill>
              </a:rPr>
              <a:t>(</a:t>
            </a:r>
            <a:r>
              <a:rPr lang="en" sz="1900" u="sng">
                <a:solidFill>
                  <a:srgbClr val="FFFF00"/>
                </a:solidFill>
              </a:rPr>
              <a:t>Ex.1:21</a:t>
            </a:r>
            <a:r>
              <a:rPr lang="en" sz="1900">
                <a:solidFill>
                  <a:srgbClr val="FFFF00"/>
                </a:solidFill>
              </a:rPr>
              <a:t>)</a:t>
            </a:r>
            <a:r>
              <a:rPr lang="en" sz="1900">
                <a:solidFill>
                  <a:srgbClr val="00FFFF"/>
                </a:solidFill>
              </a:rPr>
              <a:t>  NOT because the midwives lied about it.  </a:t>
            </a:r>
            <a:r>
              <a:rPr lang="en" sz="1900" u="sng">
                <a:solidFill>
                  <a:srgbClr val="FFFF00"/>
                </a:solidFill>
              </a:rPr>
              <a:t>Acts 10:35</a:t>
            </a:r>
            <a:r>
              <a:rPr lang="en" sz="1900">
                <a:solidFill>
                  <a:srgbClr val="00FFFF"/>
                </a:solidFill>
              </a:rPr>
              <a:t> </a:t>
            </a:r>
            <a:r>
              <a:rPr lang="en" sz="1900" i="1">
                <a:solidFill>
                  <a:schemeClr val="dk1"/>
                </a:solidFill>
              </a:rPr>
              <a:t>“But in every nation </a:t>
            </a:r>
            <a:r>
              <a:rPr lang="en" sz="1900" i="1" u="sng">
                <a:solidFill>
                  <a:schemeClr val="dk1"/>
                </a:solidFill>
              </a:rPr>
              <a:t>whoever fears Him and works righteousness</a:t>
            </a:r>
            <a:r>
              <a:rPr lang="en" sz="1900" i="1">
                <a:solidFill>
                  <a:schemeClr val="dk1"/>
                </a:solidFill>
              </a:rPr>
              <a:t> is accepted by Him.”</a:t>
            </a:r>
            <a:endParaRPr sz="1900" i="1">
              <a:solidFill>
                <a:schemeClr val="dk1"/>
              </a:solidFill>
            </a:endParaRPr>
          </a:p>
          <a:p>
            <a:pPr marL="457200" lvl="0" indent="-349250" algn="l" rtl="0">
              <a:spcBef>
                <a:spcPts val="0"/>
              </a:spcBef>
              <a:spcAft>
                <a:spcPts val="0"/>
              </a:spcAft>
              <a:buClr>
                <a:srgbClr val="FFFF00"/>
              </a:buClr>
              <a:buSzPts val="1900"/>
              <a:buChar char="●"/>
            </a:pPr>
            <a:r>
              <a:rPr lang="en" sz="1900">
                <a:solidFill>
                  <a:srgbClr val="FFFF00"/>
                </a:solidFill>
              </a:rPr>
              <a:t>Protecting the Israelite babies from harm, fearing God - RIGHT.  Lying about it was still wrong, as lying always is.  God blessed their FEAR, not the lie.</a:t>
            </a:r>
            <a:endParaRPr sz="1900">
              <a:solidFill>
                <a:srgbClr val="FFFF00"/>
              </a:solidFill>
            </a:endParaRPr>
          </a:p>
          <a:p>
            <a:pPr marL="457200" lvl="0" indent="-349250" algn="l" rtl="0">
              <a:spcBef>
                <a:spcPts val="0"/>
              </a:spcBef>
              <a:spcAft>
                <a:spcPts val="0"/>
              </a:spcAft>
              <a:buClr>
                <a:srgbClr val="00FFFF"/>
              </a:buClr>
              <a:buSzPts val="1900"/>
              <a:buChar char="●"/>
            </a:pPr>
            <a:r>
              <a:rPr lang="en" sz="1900">
                <a:solidFill>
                  <a:srgbClr val="00FFFF"/>
                </a:solidFill>
              </a:rPr>
              <a:t>Many say “But if they hadn’t lied, evil would have prevailed!”  How do we know that?  They never gave God the chance to redeem His people by speaking the truth instead! And is it our primary goal to live HERE as long as we can?</a:t>
            </a:r>
            <a:endParaRPr sz="1900">
              <a:solidFill>
                <a:srgbClr val="00FFFF"/>
              </a:solidFill>
            </a:endParaRPr>
          </a:p>
          <a:p>
            <a:pPr marL="457200" lvl="0" indent="-349250" algn="l" rtl="0">
              <a:spcBef>
                <a:spcPts val="0"/>
              </a:spcBef>
              <a:spcAft>
                <a:spcPts val="0"/>
              </a:spcAft>
              <a:buClr>
                <a:srgbClr val="FFFF00"/>
              </a:buClr>
              <a:buSzPts val="1900"/>
              <a:buChar char="●"/>
            </a:pPr>
            <a:r>
              <a:rPr lang="en" sz="1900">
                <a:solidFill>
                  <a:srgbClr val="FFFF00"/>
                </a:solidFill>
              </a:rPr>
              <a:t>Do we see the danger in believing lies to sometimes be the right thing to do, or that to follow one command of God we need to violate another?</a:t>
            </a:r>
            <a:endParaRPr sz="19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2258</Words>
  <Application>Microsoft Office PowerPoint</Application>
  <PresentationFormat>On-screen Show (16:9)</PresentationFormat>
  <Paragraphs>57</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Simple Dark</vt:lpstr>
      <vt:lpstr>ARE SOME LIES OK?</vt:lpstr>
      <vt:lpstr>ANOTHER EXAMPLE</vt:lpstr>
      <vt:lpstr>WHY IS THIS A “PROBLEM”?</vt:lpstr>
      <vt:lpstr>ANOTHER USED PASSAGE</vt:lpstr>
      <vt:lpstr>“SITUATION ETHICS”</vt:lpstr>
      <vt:lpstr>GOD’S THOUGHTS ON LYING</vt:lpstr>
      <vt:lpstr>IN THE NEW TESTAMENT?</vt:lpstr>
      <vt:lpstr>THOUGHT QUESTIONS</vt:lpstr>
      <vt:lpstr>WHAT THE TEXT SAYS</vt:lpstr>
      <vt:lpstr>CONCLUDING THOUGHTS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2026-03-01T03:19:16Z</dcterms:modified>
</cp:coreProperties>
</file>