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99" d="100"/>
          <a:sy n="199" d="100"/>
        </p:scale>
        <p:origin x="3222"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9391be567c_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9391be567c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c4570e1d8f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c4570e1d8f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c643678347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c643678347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c643678347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c643678347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c643678347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c643678347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c643678347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c643678347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c643678347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c643678347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c643678347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c643678347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9391be567c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9391be567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296425" y="0"/>
            <a:ext cx="9752400" cy="60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900" b="1">
                <a:solidFill>
                  <a:srgbClr val="00FFFF"/>
                </a:solidFill>
              </a:rPr>
              <a:t>“I’m not hurting anyone!”</a:t>
            </a:r>
            <a:endParaRPr sz="5900" b="1">
              <a:solidFill>
                <a:srgbClr val="00FFFF"/>
              </a:solidFill>
            </a:endParaRPr>
          </a:p>
        </p:txBody>
      </p:sp>
      <p:sp>
        <p:nvSpPr>
          <p:cNvPr id="55" name="Google Shape;55;p13"/>
          <p:cNvSpPr txBox="1">
            <a:spLocks noGrp="1"/>
          </p:cNvSpPr>
          <p:nvPr>
            <p:ph type="subTitle" idx="1"/>
          </p:nvPr>
        </p:nvSpPr>
        <p:spPr>
          <a:xfrm>
            <a:off x="69025" y="935300"/>
            <a:ext cx="9075000" cy="4208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3100" u="sng">
                <a:solidFill>
                  <a:srgbClr val="FFFF00"/>
                </a:solidFill>
              </a:rPr>
              <a:t>Jer.8:20-22</a:t>
            </a:r>
            <a:r>
              <a:rPr lang="en" sz="3100">
                <a:solidFill>
                  <a:srgbClr val="FFFF00"/>
                </a:solidFill>
              </a:rPr>
              <a:t> </a:t>
            </a:r>
            <a:r>
              <a:rPr lang="en" sz="3100">
                <a:solidFill>
                  <a:srgbClr val="00FFFF"/>
                </a:solidFill>
              </a:rPr>
              <a:t>(NKJV)</a:t>
            </a:r>
            <a:r>
              <a:rPr lang="en" sz="3100">
                <a:solidFill>
                  <a:srgbClr val="FFFF00"/>
                </a:solidFill>
              </a:rPr>
              <a:t> </a:t>
            </a:r>
            <a:r>
              <a:rPr lang="en" sz="3100" i="1">
                <a:solidFill>
                  <a:schemeClr val="dk1"/>
                </a:solidFill>
              </a:rPr>
              <a:t>“The harvest is past, the summer is ended, and </a:t>
            </a:r>
            <a:r>
              <a:rPr lang="en" sz="3100" i="1" u="sng">
                <a:solidFill>
                  <a:schemeClr val="dk1"/>
                </a:solidFill>
              </a:rPr>
              <a:t>we are not saved</a:t>
            </a:r>
            <a:r>
              <a:rPr lang="en" sz="3100" i="1">
                <a:solidFill>
                  <a:schemeClr val="dk1"/>
                </a:solidFill>
              </a:rPr>
              <a:t>! 21 </a:t>
            </a:r>
            <a:r>
              <a:rPr lang="en" sz="3100" i="1" u="sng">
                <a:solidFill>
                  <a:srgbClr val="FFFF00"/>
                </a:solidFill>
              </a:rPr>
              <a:t>For the hurt of the daughter of my people I am hurt. I am mourning; astonishment has taken hold of me</a:t>
            </a:r>
            <a:r>
              <a:rPr lang="en" sz="3100" i="1">
                <a:solidFill>
                  <a:schemeClr val="dk1"/>
                </a:solidFill>
              </a:rPr>
              <a:t>. 22 Is there no balm in Gilead, is there no physician there? Why then is there no recovery for the health of the daughter of my people?”</a:t>
            </a:r>
            <a:endParaRPr sz="3100" i="1">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296425" y="0"/>
            <a:ext cx="9752400" cy="49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WHAT HAVE WE LEARNED?</a:t>
            </a:r>
            <a:endParaRPr sz="5000" b="1">
              <a:solidFill>
                <a:srgbClr val="00FFFF"/>
              </a:solidFill>
            </a:endParaRPr>
          </a:p>
        </p:txBody>
      </p:sp>
      <p:sp>
        <p:nvSpPr>
          <p:cNvPr id="109" name="Google Shape;109;p22"/>
          <p:cNvSpPr txBox="1">
            <a:spLocks noGrp="1"/>
          </p:cNvSpPr>
          <p:nvPr>
            <p:ph type="subTitle" idx="1"/>
          </p:nvPr>
        </p:nvSpPr>
        <p:spPr>
          <a:xfrm>
            <a:off x="-201675" y="404700"/>
            <a:ext cx="9407100" cy="4739100"/>
          </a:xfrm>
          <a:prstGeom prst="rect">
            <a:avLst/>
          </a:prstGeom>
        </p:spPr>
        <p:txBody>
          <a:bodyPr spcFirstLastPara="1" wrap="square" lIns="91425" tIns="91425" rIns="91425" bIns="91425" anchor="t" anchorCtr="0">
            <a:noAutofit/>
          </a:bodyPr>
          <a:lstStyle/>
          <a:p>
            <a:pPr marL="457200" lvl="0" indent="-342900" algn="l" rtl="0">
              <a:lnSpc>
                <a:spcPct val="70000"/>
              </a:lnSpc>
              <a:spcBef>
                <a:spcPts val="0"/>
              </a:spcBef>
              <a:spcAft>
                <a:spcPts val="0"/>
              </a:spcAft>
              <a:buClr>
                <a:srgbClr val="FFFF00"/>
              </a:buClr>
              <a:buSzPts val="1800"/>
              <a:buChar char="●"/>
            </a:pPr>
            <a:r>
              <a:rPr lang="en" sz="1800">
                <a:solidFill>
                  <a:srgbClr val="FFFF00"/>
                </a:solidFill>
              </a:rPr>
              <a:t>The devil is RELENTLESS.  He is never satisfied, and also patient.  </a:t>
            </a:r>
            <a:r>
              <a:rPr lang="en" sz="1800" u="sng">
                <a:solidFill>
                  <a:srgbClr val="FFFF00"/>
                </a:solidFill>
              </a:rPr>
              <a:t>2 Tim.3:13</a:t>
            </a:r>
            <a:r>
              <a:rPr lang="en" sz="1800">
                <a:solidFill>
                  <a:srgbClr val="FFFF00"/>
                </a:solidFill>
              </a:rPr>
              <a:t> </a:t>
            </a:r>
            <a:r>
              <a:rPr lang="en" sz="1800" i="1">
                <a:solidFill>
                  <a:schemeClr val="dk1"/>
                </a:solidFill>
              </a:rPr>
              <a:t>“But evil men and impostors will grow worse and worse, deceiving and being deceived.”</a:t>
            </a:r>
            <a:endParaRPr sz="1800" i="1">
              <a:solidFill>
                <a:schemeClr val="dk1"/>
              </a:solidFill>
            </a:endParaRPr>
          </a:p>
          <a:p>
            <a:pPr marL="457200" lvl="0" indent="-342900" algn="l" rtl="0">
              <a:lnSpc>
                <a:spcPct val="70000"/>
              </a:lnSpc>
              <a:spcBef>
                <a:spcPts val="0"/>
              </a:spcBef>
              <a:spcAft>
                <a:spcPts val="0"/>
              </a:spcAft>
              <a:buClr>
                <a:srgbClr val="00FFFF"/>
              </a:buClr>
              <a:buSzPts val="1800"/>
              <a:buChar char="●"/>
            </a:pPr>
            <a:r>
              <a:rPr lang="en" sz="1800">
                <a:solidFill>
                  <a:srgbClr val="00FFFF"/>
                </a:solidFill>
              </a:rPr>
              <a:t>When we took God, Jesus, and His word OUT of our schools we left a massive void in our children’s understanding that the devil was ready and willing to fill.  Children today have the MOST freedom ever, AND the highest depression and suicide rates ever!</a:t>
            </a:r>
            <a:endParaRPr sz="1800">
              <a:solidFill>
                <a:srgbClr val="00FFFF"/>
              </a:solidFill>
            </a:endParaRPr>
          </a:p>
          <a:p>
            <a:pPr marL="457200" lvl="0" indent="-342900" algn="l" rtl="0">
              <a:lnSpc>
                <a:spcPct val="70000"/>
              </a:lnSpc>
              <a:spcBef>
                <a:spcPts val="0"/>
              </a:spcBef>
              <a:spcAft>
                <a:spcPts val="0"/>
              </a:spcAft>
              <a:buClr>
                <a:schemeClr val="dk1"/>
              </a:buClr>
              <a:buSzPts val="1800"/>
              <a:buChar char="●"/>
            </a:pPr>
            <a:r>
              <a:rPr lang="en" sz="1800">
                <a:solidFill>
                  <a:schemeClr val="dk1"/>
                </a:solidFill>
              </a:rPr>
              <a:t>Our neighbors who tell us to mind our own business because they aren’t hurting anyone are either deceived or outright lying.  Someone is ALWAYS hurt by sin.</a:t>
            </a:r>
            <a:endParaRPr sz="1800">
              <a:solidFill>
                <a:schemeClr val="dk1"/>
              </a:solidFill>
            </a:endParaRPr>
          </a:p>
          <a:p>
            <a:pPr marL="457200" lvl="0" indent="-342900" algn="l" rtl="0">
              <a:lnSpc>
                <a:spcPct val="70000"/>
              </a:lnSpc>
              <a:spcBef>
                <a:spcPts val="0"/>
              </a:spcBef>
              <a:spcAft>
                <a:spcPts val="0"/>
              </a:spcAft>
              <a:buClr>
                <a:srgbClr val="FFFF00"/>
              </a:buClr>
              <a:buSzPts val="1800"/>
              <a:buChar char="●"/>
            </a:pPr>
            <a:r>
              <a:rPr lang="en" sz="1800">
                <a:solidFill>
                  <a:srgbClr val="FFFF00"/>
                </a:solidFill>
              </a:rPr>
              <a:t>If we believe these sinners who say “I just want to legally be able to do this ONE thing, but that will be the end of it.”, we are being IGNORANT.  Look at our history!</a:t>
            </a:r>
            <a:endParaRPr sz="1800">
              <a:solidFill>
                <a:srgbClr val="FFFF00"/>
              </a:solidFill>
            </a:endParaRPr>
          </a:p>
          <a:p>
            <a:pPr marL="457200" lvl="0" indent="-342900" algn="l" rtl="0">
              <a:lnSpc>
                <a:spcPct val="70000"/>
              </a:lnSpc>
              <a:spcBef>
                <a:spcPts val="0"/>
              </a:spcBef>
              <a:spcAft>
                <a:spcPts val="0"/>
              </a:spcAft>
              <a:buClr>
                <a:srgbClr val="00FFFF"/>
              </a:buClr>
              <a:buSzPts val="1800"/>
              <a:buChar char="●"/>
            </a:pPr>
            <a:r>
              <a:rPr lang="en" sz="1800">
                <a:solidFill>
                  <a:srgbClr val="00FFFF"/>
                </a:solidFill>
              </a:rPr>
              <a:t>For Christians, YOUR conduct directly influences other Christians, especially new converts.</a:t>
            </a:r>
            <a:r>
              <a:rPr lang="en" sz="1800">
                <a:solidFill>
                  <a:srgbClr val="FFFF00"/>
                </a:solidFill>
              </a:rPr>
              <a:t>  </a:t>
            </a:r>
            <a:r>
              <a:rPr lang="en" sz="1800" u="sng">
                <a:solidFill>
                  <a:srgbClr val="FFFF00"/>
                </a:solidFill>
              </a:rPr>
              <a:t>1 Tim.4:12</a:t>
            </a:r>
            <a:r>
              <a:rPr lang="en" sz="1800">
                <a:solidFill>
                  <a:srgbClr val="FFFF00"/>
                </a:solidFill>
              </a:rPr>
              <a:t> </a:t>
            </a:r>
            <a:r>
              <a:rPr lang="en" sz="1800" i="1">
                <a:solidFill>
                  <a:schemeClr val="dk1"/>
                </a:solidFill>
              </a:rPr>
              <a:t>“Let no one despise your youth, but be an example to the believers in word, in conduct, in love, in spirit, in faith, in purity.”</a:t>
            </a:r>
            <a:endParaRPr sz="1800" i="1">
              <a:solidFill>
                <a:schemeClr val="dk1"/>
              </a:solidFill>
            </a:endParaRPr>
          </a:p>
          <a:p>
            <a:pPr marL="457200" lvl="0" indent="-342900" algn="l" rtl="0">
              <a:lnSpc>
                <a:spcPct val="70000"/>
              </a:lnSpc>
              <a:spcBef>
                <a:spcPts val="0"/>
              </a:spcBef>
              <a:spcAft>
                <a:spcPts val="0"/>
              </a:spcAft>
              <a:buClr>
                <a:srgbClr val="FFFF00"/>
              </a:buClr>
              <a:buSzPts val="1800"/>
              <a:buChar char="●"/>
            </a:pPr>
            <a:r>
              <a:rPr lang="en" sz="1800">
                <a:solidFill>
                  <a:srgbClr val="FFFF00"/>
                </a:solidFill>
              </a:rPr>
              <a:t>For Christians, if we abandon our faith, we hurt our Savior in a way that even sinners in the world cannot do!  </a:t>
            </a:r>
            <a:r>
              <a:rPr lang="en" sz="1800" u="sng">
                <a:solidFill>
                  <a:srgbClr val="FFFF00"/>
                </a:solidFill>
              </a:rPr>
              <a:t>Heb.6:6</a:t>
            </a:r>
            <a:r>
              <a:rPr lang="en" sz="1800" i="1">
                <a:solidFill>
                  <a:schemeClr val="dk1"/>
                </a:solidFill>
              </a:rPr>
              <a:t> “if they fall away, to renew them again to repentance, since they crucify again for themselves the Son of God, and put Him to an open shame.”</a:t>
            </a:r>
            <a:r>
              <a:rPr lang="en" sz="1800">
                <a:solidFill>
                  <a:srgbClr val="FFFF00"/>
                </a:solidFill>
              </a:rPr>
              <a:t>  </a:t>
            </a:r>
            <a:r>
              <a:rPr lang="en" sz="1800" u="sng">
                <a:solidFill>
                  <a:srgbClr val="FFFF00"/>
                </a:solidFill>
              </a:rPr>
              <a:t>Heb.10:29</a:t>
            </a:r>
            <a:r>
              <a:rPr lang="en" sz="1800">
                <a:solidFill>
                  <a:srgbClr val="FFFF00"/>
                </a:solidFill>
              </a:rPr>
              <a:t> </a:t>
            </a:r>
            <a:r>
              <a:rPr lang="en" sz="1800" i="1">
                <a:solidFill>
                  <a:schemeClr val="dk1"/>
                </a:solidFill>
              </a:rPr>
              <a:t>“Of how much worse punishment, do you suppose, will he be thought worthy who has trampled the Son of God underfoot, counted the blood of the covenant by which he was sanctified a common thing, and insulted the Spirit of grace?”</a:t>
            </a:r>
            <a:endParaRPr sz="1800" i="1">
              <a:solidFill>
                <a:schemeClr val="dk1"/>
              </a:solidFill>
            </a:endParaRPr>
          </a:p>
          <a:p>
            <a:pPr marL="457200" lvl="0" indent="-342900" algn="l" rtl="0">
              <a:lnSpc>
                <a:spcPct val="70000"/>
              </a:lnSpc>
              <a:spcBef>
                <a:spcPts val="0"/>
              </a:spcBef>
              <a:spcAft>
                <a:spcPts val="0"/>
              </a:spcAft>
              <a:buClr>
                <a:srgbClr val="FFFF00"/>
              </a:buClr>
              <a:buSzPts val="1800"/>
              <a:buChar char="●"/>
            </a:pPr>
            <a:r>
              <a:rPr lang="en" sz="1800">
                <a:solidFill>
                  <a:srgbClr val="FFFF00"/>
                </a:solidFill>
              </a:rPr>
              <a:t>As we conclude this lesson, it’s tempting for Christians to think that this lesson is about “those people”, out there, committing “those sins” that we have emphasized in this particular lesson.  It is true that I wanted to show how those types of sins DO hurt others - and I believe we have proved that from both the scriptures and observation.</a:t>
            </a:r>
            <a:endParaRPr sz="1800">
              <a:solidFill>
                <a:srgbClr val="FFFF00"/>
              </a:solidFill>
            </a:endParaRPr>
          </a:p>
          <a:p>
            <a:pPr marL="457200" lvl="0" indent="-342900" algn="l" rtl="0">
              <a:lnSpc>
                <a:spcPct val="70000"/>
              </a:lnSpc>
              <a:spcBef>
                <a:spcPts val="0"/>
              </a:spcBef>
              <a:spcAft>
                <a:spcPts val="0"/>
              </a:spcAft>
              <a:buClr>
                <a:srgbClr val="00FFFF"/>
              </a:buClr>
              <a:buSzPts val="1800"/>
              <a:buChar char="●"/>
            </a:pPr>
            <a:r>
              <a:rPr lang="en" sz="1800">
                <a:solidFill>
                  <a:srgbClr val="00FFFF"/>
                </a:solidFill>
              </a:rPr>
              <a:t>But Jesus died on the cross not because of “those sins”, but ALL sins - OUR sins!</a:t>
            </a:r>
            <a:endParaRPr sz="18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296425" y="0"/>
            <a:ext cx="9752400" cy="49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THEIR “DEFENSE”</a:t>
            </a:r>
            <a:endParaRPr sz="5000" b="1">
              <a:solidFill>
                <a:srgbClr val="00FFFF"/>
              </a:solidFill>
            </a:endParaRPr>
          </a:p>
        </p:txBody>
      </p:sp>
      <p:sp>
        <p:nvSpPr>
          <p:cNvPr id="61" name="Google Shape;61;p14"/>
          <p:cNvSpPr txBox="1">
            <a:spLocks noGrp="1"/>
          </p:cNvSpPr>
          <p:nvPr>
            <p:ph type="subTitle" idx="1"/>
          </p:nvPr>
        </p:nvSpPr>
        <p:spPr>
          <a:xfrm>
            <a:off x="-161075" y="499500"/>
            <a:ext cx="9305100" cy="4644300"/>
          </a:xfrm>
          <a:prstGeom prst="rect">
            <a:avLst/>
          </a:prstGeom>
        </p:spPr>
        <p:txBody>
          <a:bodyPr spcFirstLastPara="1" wrap="square" lIns="91425" tIns="91425" rIns="91425" bIns="91425" anchor="t" anchorCtr="0">
            <a:normAutofit lnSpcReduction="10000"/>
          </a:bodyPr>
          <a:lstStyle/>
          <a:p>
            <a:pPr marL="457200" lvl="0" indent="-355600" algn="l" rtl="0">
              <a:spcBef>
                <a:spcPts val="0"/>
              </a:spcBef>
              <a:spcAft>
                <a:spcPts val="0"/>
              </a:spcAft>
              <a:buClr>
                <a:srgbClr val="FFFF00"/>
              </a:buClr>
              <a:buSzPts val="2000"/>
              <a:buChar char="●"/>
            </a:pPr>
            <a:r>
              <a:rPr lang="en" sz="2000">
                <a:solidFill>
                  <a:srgbClr val="FFFF00"/>
                </a:solidFill>
              </a:rPr>
              <a:t>For several decades now in this country, those who commit certain sins say that they should be allowed to do so because “We’re not hurting anyone.”  In other words, what they do in their own private lives has no bearing or effect on what happens in the lives of other persons, so why can’t they just be left alone?  We live in a society now that is reaping the consequences of this line of thinking. </a:t>
            </a:r>
            <a:endParaRPr sz="2000">
              <a:solidFill>
                <a:srgbClr val="FFFF00"/>
              </a:solidFill>
            </a:endParaRPr>
          </a:p>
          <a:p>
            <a:pPr marL="457200" lvl="0" indent="-355600" algn="l" rtl="0">
              <a:spcBef>
                <a:spcPts val="0"/>
              </a:spcBef>
              <a:spcAft>
                <a:spcPts val="0"/>
              </a:spcAft>
              <a:buClr>
                <a:schemeClr val="dk1"/>
              </a:buClr>
              <a:buSzPts val="2000"/>
              <a:buChar char="●"/>
            </a:pPr>
            <a:r>
              <a:rPr lang="en" sz="2000">
                <a:solidFill>
                  <a:schemeClr val="dk1"/>
                </a:solidFill>
              </a:rPr>
              <a:t>Let’s be clear about what types of sins we are talking about.</a:t>
            </a:r>
            <a:endParaRPr sz="2000">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Sexual sins.  We’re told “It’s no business of yours what we do in our bedroom.”  This runs the entire gambit of sexual immorality and deviance.</a:t>
            </a:r>
            <a:endParaRPr sz="2000">
              <a:solidFill>
                <a:srgbClr val="00FFFF"/>
              </a:solidFill>
            </a:endParaRPr>
          </a:p>
          <a:p>
            <a:pPr marL="457200" lvl="0" indent="-355600" algn="l" rtl="0">
              <a:spcBef>
                <a:spcPts val="0"/>
              </a:spcBef>
              <a:spcAft>
                <a:spcPts val="0"/>
              </a:spcAft>
              <a:buClr>
                <a:srgbClr val="FFFF00"/>
              </a:buClr>
              <a:buSzPts val="2000"/>
              <a:buChar char="●"/>
            </a:pPr>
            <a:r>
              <a:rPr lang="en" sz="2000">
                <a:solidFill>
                  <a:srgbClr val="FFFF00"/>
                </a:solidFill>
              </a:rPr>
              <a:t>Addictions and vices.  Drugs, smoking and alcohol.  Gambling.  Gluttony.</a:t>
            </a:r>
            <a:endParaRPr sz="2000">
              <a:solidFill>
                <a:srgbClr val="FFFF00"/>
              </a:solidFill>
            </a:endParaRPr>
          </a:p>
          <a:p>
            <a:pPr marL="457200" lvl="0" indent="-355600" algn="l" rtl="0">
              <a:spcBef>
                <a:spcPts val="0"/>
              </a:spcBef>
              <a:spcAft>
                <a:spcPts val="0"/>
              </a:spcAft>
              <a:buClr>
                <a:schemeClr val="dk1"/>
              </a:buClr>
              <a:buSzPts val="2000"/>
              <a:buChar char="●"/>
            </a:pPr>
            <a:r>
              <a:rPr lang="en" sz="2000">
                <a:solidFill>
                  <a:schemeClr val="dk1"/>
                </a:solidFill>
              </a:rPr>
              <a:t>Entertainment choices.  Music, Movies/Shows, Sports, Games, Pornography.</a:t>
            </a:r>
            <a:endParaRPr sz="2000">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“Identity choices”.  The “new kid on the block” in these discussions - issues regarding someone feeling they are trapped in the wrong body, and so they must make surgical and chemical changes to themselves to be “happy”.</a:t>
            </a:r>
            <a:endParaRPr sz="2000">
              <a:solidFill>
                <a:srgbClr val="00FFFF"/>
              </a:solidFill>
            </a:endParaRPr>
          </a:p>
          <a:p>
            <a:pPr marL="457200" lvl="0" indent="-355600" algn="l" rtl="0">
              <a:spcBef>
                <a:spcPts val="0"/>
              </a:spcBef>
              <a:spcAft>
                <a:spcPts val="0"/>
              </a:spcAft>
              <a:buClr>
                <a:schemeClr val="dk1"/>
              </a:buClr>
              <a:buSzPts val="2000"/>
              <a:buChar char="●"/>
            </a:pPr>
            <a:r>
              <a:rPr lang="en" sz="2000">
                <a:solidFill>
                  <a:schemeClr val="dk1"/>
                </a:solidFill>
              </a:rPr>
              <a:t>Our question for this lesson - Is it really true that someone engaged in these behaviors is “not hurting anyone”?</a:t>
            </a:r>
            <a:endParaRPr sz="2000">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296425" y="0"/>
            <a:ext cx="9752400" cy="49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1 - IT HURTS THEMSELF!</a:t>
            </a:r>
            <a:endParaRPr sz="5000" b="1">
              <a:solidFill>
                <a:srgbClr val="00FFFF"/>
              </a:solidFill>
            </a:endParaRPr>
          </a:p>
        </p:txBody>
      </p:sp>
      <p:sp>
        <p:nvSpPr>
          <p:cNvPr id="67" name="Google Shape;67;p15"/>
          <p:cNvSpPr txBox="1">
            <a:spLocks noGrp="1"/>
          </p:cNvSpPr>
          <p:nvPr>
            <p:ph type="subTitle" idx="1"/>
          </p:nvPr>
        </p:nvSpPr>
        <p:spPr>
          <a:xfrm>
            <a:off x="-174600" y="404700"/>
            <a:ext cx="9380100" cy="4739100"/>
          </a:xfrm>
          <a:prstGeom prst="rect">
            <a:avLst/>
          </a:prstGeom>
        </p:spPr>
        <p:txBody>
          <a:bodyPr spcFirstLastPara="1" wrap="square" lIns="91425" tIns="91425" rIns="91425" bIns="91425" anchor="t" anchorCtr="0">
            <a:normAutofit lnSpcReduction="10000"/>
          </a:bodyPr>
          <a:lstStyle/>
          <a:p>
            <a:pPr marL="457200" lvl="0" indent="-342900" algn="l" rtl="0">
              <a:spcBef>
                <a:spcPts val="0"/>
              </a:spcBef>
              <a:spcAft>
                <a:spcPts val="0"/>
              </a:spcAft>
              <a:buClr>
                <a:srgbClr val="FFFF00"/>
              </a:buClr>
              <a:buSzPts val="1800"/>
              <a:buChar char="●"/>
            </a:pPr>
            <a:r>
              <a:rPr lang="en" sz="1800" u="sng">
                <a:solidFill>
                  <a:srgbClr val="FFFF00"/>
                </a:solidFill>
              </a:rPr>
              <a:t>Jer.25:7</a:t>
            </a:r>
            <a:r>
              <a:rPr lang="en" sz="1800">
                <a:solidFill>
                  <a:srgbClr val="FFFF00"/>
                </a:solidFill>
              </a:rPr>
              <a:t> </a:t>
            </a:r>
            <a:r>
              <a:rPr lang="en" sz="1800" i="1">
                <a:solidFill>
                  <a:schemeClr val="dk1"/>
                </a:solidFill>
              </a:rPr>
              <a:t>“Yet you have not listened to Me,” says the Lord, “that you might provoke Me to anger with the works of your hands </a:t>
            </a:r>
            <a:r>
              <a:rPr lang="en" sz="1800" i="1" u="sng">
                <a:solidFill>
                  <a:schemeClr val="dk1"/>
                </a:solidFill>
              </a:rPr>
              <a:t>to your own hurt</a:t>
            </a:r>
            <a:r>
              <a:rPr lang="en" sz="1800" i="1">
                <a:solidFill>
                  <a:schemeClr val="dk1"/>
                </a:solidFill>
              </a:rPr>
              <a:t>.”</a:t>
            </a:r>
            <a:r>
              <a:rPr lang="en" sz="1800">
                <a:solidFill>
                  <a:srgbClr val="FFFF00"/>
                </a:solidFill>
              </a:rPr>
              <a:t> </a:t>
            </a:r>
            <a:r>
              <a:rPr lang="en" sz="1800" u="sng">
                <a:solidFill>
                  <a:srgbClr val="FFFF00"/>
                </a:solidFill>
              </a:rPr>
              <a:t>Eccl.4:5</a:t>
            </a:r>
            <a:r>
              <a:rPr lang="en" sz="1800">
                <a:solidFill>
                  <a:srgbClr val="FFFF00"/>
                </a:solidFill>
              </a:rPr>
              <a:t> </a:t>
            </a:r>
            <a:r>
              <a:rPr lang="en" sz="1800" i="1">
                <a:solidFill>
                  <a:schemeClr val="dk1"/>
                </a:solidFill>
              </a:rPr>
              <a:t>“The fool folds his hands </a:t>
            </a:r>
            <a:r>
              <a:rPr lang="en" sz="1800" i="1" u="sng">
                <a:solidFill>
                  <a:schemeClr val="dk1"/>
                </a:solidFill>
              </a:rPr>
              <a:t>and consumes his own flesh</a:t>
            </a:r>
            <a:r>
              <a:rPr lang="en" sz="1800" i="1">
                <a:solidFill>
                  <a:schemeClr val="dk1"/>
                </a:solidFill>
              </a:rPr>
              <a:t>.”</a:t>
            </a:r>
            <a:r>
              <a:rPr lang="en" sz="1800">
                <a:solidFill>
                  <a:srgbClr val="FFFF00"/>
                </a:solidFill>
              </a:rPr>
              <a:t> (see also </a:t>
            </a:r>
            <a:r>
              <a:rPr lang="en" sz="1800" u="sng">
                <a:solidFill>
                  <a:srgbClr val="FFFF00"/>
                </a:solidFill>
              </a:rPr>
              <a:t>Eccl.5:13, 8:9</a:t>
            </a:r>
            <a:r>
              <a:rPr lang="en" sz="1800">
                <a:solidFill>
                  <a:srgbClr val="FFFF00"/>
                </a:solidFill>
              </a:rPr>
              <a:t>)</a:t>
            </a:r>
            <a:endParaRPr sz="1800">
              <a:solidFill>
                <a:srgbClr val="FFFF00"/>
              </a:solidFill>
            </a:endParaRPr>
          </a:p>
          <a:p>
            <a:pPr marL="457200" lvl="0" indent="-342900" algn="l" rtl="0">
              <a:spcBef>
                <a:spcPts val="0"/>
              </a:spcBef>
              <a:spcAft>
                <a:spcPts val="0"/>
              </a:spcAft>
              <a:buClr>
                <a:srgbClr val="FFFF00"/>
              </a:buClr>
              <a:buSzPts val="1800"/>
              <a:buChar char="●"/>
            </a:pPr>
            <a:r>
              <a:rPr lang="en" sz="1800">
                <a:solidFill>
                  <a:srgbClr val="FFFF00"/>
                </a:solidFill>
              </a:rPr>
              <a:t>There is a reason that psychologists call it “SELF-DESTRUCTIVE” behavior!</a:t>
            </a:r>
            <a:endParaRPr sz="1800">
              <a:solidFill>
                <a:srgbClr val="FFFF00"/>
              </a:solidFill>
            </a:endParaRPr>
          </a:p>
          <a:p>
            <a:pPr marL="457200" lvl="0" indent="-342900" algn="l" rtl="0">
              <a:spcBef>
                <a:spcPts val="0"/>
              </a:spcBef>
              <a:spcAft>
                <a:spcPts val="0"/>
              </a:spcAft>
              <a:buClr>
                <a:schemeClr val="dk1"/>
              </a:buClr>
              <a:buSzPts val="1800"/>
              <a:buChar char="●"/>
            </a:pPr>
            <a:r>
              <a:rPr lang="en" sz="1800">
                <a:solidFill>
                  <a:schemeClr val="dk1"/>
                </a:solidFill>
              </a:rPr>
              <a:t>It hurts their body.  80% of HIV positive cases are male.  The majority of other cases are females whom THEY infect, and intravenous drug users.  80,000 drug overdose deaths last year.  3 million deaths per year from alcohol.  8 million deaths each year from smoking.  3 million deaths per year from obesity - How many are preventable?</a:t>
            </a:r>
            <a:endParaRPr sz="1800">
              <a:solidFill>
                <a:schemeClr val="dk1"/>
              </a:solidFill>
            </a:endParaRPr>
          </a:p>
          <a:p>
            <a:pPr marL="457200" lvl="0" indent="-342900" algn="l" rtl="0">
              <a:spcBef>
                <a:spcPts val="0"/>
              </a:spcBef>
              <a:spcAft>
                <a:spcPts val="0"/>
              </a:spcAft>
              <a:buClr>
                <a:srgbClr val="00FFFF"/>
              </a:buClr>
              <a:buSzPts val="1800"/>
              <a:buChar char="●"/>
            </a:pPr>
            <a:r>
              <a:rPr lang="en" sz="1800">
                <a:solidFill>
                  <a:srgbClr val="00FFFF"/>
                </a:solidFill>
              </a:rPr>
              <a:t>It hurts their finances.  $100 billion a year spent on drugs.  Heavy smokers and alcoholics will, in their lifetime, spend over $1 million on their addiction.  Gamblers lose around $3000 per year - more if seriously addicted.</a:t>
            </a:r>
            <a:endParaRPr sz="1800">
              <a:solidFill>
                <a:srgbClr val="00FFFF"/>
              </a:solidFill>
            </a:endParaRPr>
          </a:p>
          <a:p>
            <a:pPr marL="457200" lvl="0" indent="-342900" algn="l" rtl="0">
              <a:spcBef>
                <a:spcPts val="0"/>
              </a:spcBef>
              <a:spcAft>
                <a:spcPts val="0"/>
              </a:spcAft>
              <a:buClr>
                <a:srgbClr val="FFFF00"/>
              </a:buClr>
              <a:buSzPts val="1800"/>
              <a:buChar char="●"/>
            </a:pPr>
            <a:r>
              <a:rPr lang="en" sz="1800">
                <a:solidFill>
                  <a:srgbClr val="FFFF00"/>
                </a:solidFill>
              </a:rPr>
              <a:t>It hurts their conscience, as it becomes “seared”, these things no longer affect them. (</a:t>
            </a:r>
            <a:r>
              <a:rPr lang="en" sz="1800" u="sng">
                <a:solidFill>
                  <a:srgbClr val="FFFF00"/>
                </a:solidFill>
              </a:rPr>
              <a:t>1 Tim.4:2</a:t>
            </a:r>
            <a:r>
              <a:rPr lang="en" sz="1800">
                <a:solidFill>
                  <a:srgbClr val="FFFF00"/>
                </a:solidFill>
              </a:rPr>
              <a:t>)</a:t>
            </a:r>
            <a:endParaRPr sz="1800">
              <a:solidFill>
                <a:srgbClr val="FFFF00"/>
              </a:solidFill>
            </a:endParaRPr>
          </a:p>
          <a:p>
            <a:pPr marL="457200" lvl="0" indent="-342900" algn="l" rtl="0">
              <a:spcBef>
                <a:spcPts val="0"/>
              </a:spcBef>
              <a:spcAft>
                <a:spcPts val="0"/>
              </a:spcAft>
              <a:buClr>
                <a:srgbClr val="00FFFF"/>
              </a:buClr>
              <a:buSzPts val="1800"/>
              <a:buChar char="●"/>
            </a:pPr>
            <a:r>
              <a:rPr lang="en" sz="1800">
                <a:solidFill>
                  <a:srgbClr val="00FFFF"/>
                </a:solidFill>
              </a:rPr>
              <a:t>Most importantly, it hurts their soul!  Because of these unrepented behaviors, these unbroken addictions, they will spend an eternity in hell.  And most of them don’t care! </a:t>
            </a:r>
            <a:endParaRPr sz="1800">
              <a:solidFill>
                <a:srgbClr val="00FFFF"/>
              </a:solidFill>
            </a:endParaRPr>
          </a:p>
          <a:p>
            <a:pPr marL="457200" lvl="0" indent="-342900" algn="l" rtl="0">
              <a:spcBef>
                <a:spcPts val="0"/>
              </a:spcBef>
              <a:spcAft>
                <a:spcPts val="0"/>
              </a:spcAft>
              <a:buClr>
                <a:srgbClr val="FFFF00"/>
              </a:buClr>
              <a:buSzPts val="1800"/>
              <a:buChar char="●"/>
            </a:pPr>
            <a:r>
              <a:rPr lang="en" sz="1800">
                <a:solidFill>
                  <a:srgbClr val="FFFF00"/>
                </a:solidFill>
              </a:rPr>
              <a:t>(See also </a:t>
            </a:r>
            <a:r>
              <a:rPr lang="en" sz="1800" u="sng">
                <a:solidFill>
                  <a:srgbClr val="FFFF00"/>
                </a:solidFill>
              </a:rPr>
              <a:t>Rom.1:27</a:t>
            </a:r>
            <a:r>
              <a:rPr lang="en" sz="1800">
                <a:solidFill>
                  <a:srgbClr val="FFFF00"/>
                </a:solidFill>
              </a:rPr>
              <a:t>, </a:t>
            </a:r>
            <a:r>
              <a:rPr lang="en" sz="1800" u="sng">
                <a:solidFill>
                  <a:srgbClr val="FFFF00"/>
                </a:solidFill>
              </a:rPr>
              <a:t>1 Cor.6:9-10,18-19</a:t>
            </a:r>
            <a:r>
              <a:rPr lang="en" sz="1800">
                <a:solidFill>
                  <a:srgbClr val="FFFF00"/>
                </a:solidFill>
              </a:rPr>
              <a:t>, </a:t>
            </a:r>
            <a:r>
              <a:rPr lang="en" sz="1800" u="sng">
                <a:solidFill>
                  <a:srgbClr val="FFFF00"/>
                </a:solidFill>
              </a:rPr>
              <a:t>Prov.3:7-8, 20:1, 23:29-30</a:t>
            </a:r>
            <a:r>
              <a:rPr lang="en" sz="1800">
                <a:solidFill>
                  <a:srgbClr val="FFFF00"/>
                </a:solidFill>
              </a:rPr>
              <a:t>, </a:t>
            </a:r>
            <a:r>
              <a:rPr lang="en" sz="1800" u="sng">
                <a:solidFill>
                  <a:srgbClr val="FFFF00"/>
                </a:solidFill>
              </a:rPr>
              <a:t>Eph.5:29</a:t>
            </a:r>
            <a:r>
              <a:rPr lang="en" sz="1800">
                <a:solidFill>
                  <a:srgbClr val="FFFF00"/>
                </a:solidFill>
              </a:rPr>
              <a:t>, </a:t>
            </a:r>
            <a:r>
              <a:rPr lang="en" sz="1800" u="sng">
                <a:solidFill>
                  <a:srgbClr val="FFFF00"/>
                </a:solidFill>
              </a:rPr>
              <a:t>Is.5:11</a:t>
            </a:r>
            <a:r>
              <a:rPr lang="en" sz="1800">
                <a:solidFill>
                  <a:srgbClr val="FFFF00"/>
                </a:solidFill>
              </a:rPr>
              <a:t>)  </a:t>
            </a:r>
            <a:endParaRPr sz="18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296425" y="0"/>
            <a:ext cx="9752400" cy="49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2 - FRIENDS AND FAMILY</a:t>
            </a:r>
            <a:endParaRPr sz="5000" b="1">
              <a:solidFill>
                <a:srgbClr val="00FFFF"/>
              </a:solidFill>
            </a:endParaRPr>
          </a:p>
        </p:txBody>
      </p:sp>
      <p:sp>
        <p:nvSpPr>
          <p:cNvPr id="73" name="Google Shape;73;p16"/>
          <p:cNvSpPr txBox="1">
            <a:spLocks noGrp="1"/>
          </p:cNvSpPr>
          <p:nvPr>
            <p:ph type="subTitle" idx="1"/>
          </p:nvPr>
        </p:nvSpPr>
        <p:spPr>
          <a:xfrm>
            <a:off x="-174600" y="404700"/>
            <a:ext cx="9380100" cy="4739100"/>
          </a:xfrm>
          <a:prstGeom prst="rect">
            <a:avLst/>
          </a:prstGeom>
        </p:spPr>
        <p:txBody>
          <a:bodyPr spcFirstLastPara="1" wrap="square" lIns="91425" tIns="91425" rIns="91425" bIns="91425" anchor="t" anchorCtr="0">
            <a:normAutofit lnSpcReduction="10000"/>
          </a:bodyPr>
          <a:lstStyle/>
          <a:p>
            <a:pPr marL="457200" lvl="0" indent="-342900" algn="l" rtl="0">
              <a:spcBef>
                <a:spcPts val="0"/>
              </a:spcBef>
              <a:spcAft>
                <a:spcPts val="0"/>
              </a:spcAft>
              <a:buClr>
                <a:srgbClr val="FFFF00"/>
              </a:buClr>
              <a:buSzPts val="1800"/>
              <a:buChar char="●"/>
            </a:pPr>
            <a:r>
              <a:rPr lang="en" sz="1800" dirty="0">
                <a:solidFill>
                  <a:srgbClr val="FFFF00"/>
                </a:solidFill>
              </a:rPr>
              <a:t>Look at the prophet Samuel’s reaction to King Saul’s sins.   </a:t>
            </a:r>
            <a:r>
              <a:rPr lang="en" sz="1800" u="sng" dirty="0">
                <a:solidFill>
                  <a:srgbClr val="FFFF00"/>
                </a:solidFill>
              </a:rPr>
              <a:t>1 Sam.15:11</a:t>
            </a:r>
            <a:r>
              <a:rPr lang="en" sz="1800" dirty="0">
                <a:solidFill>
                  <a:srgbClr val="FFFF00"/>
                </a:solidFill>
              </a:rPr>
              <a:t> </a:t>
            </a:r>
            <a:r>
              <a:rPr lang="en" sz="1800" i="1" dirty="0">
                <a:solidFill>
                  <a:schemeClr val="dk1"/>
                </a:solidFill>
              </a:rPr>
              <a:t>“And it grieved Samuel, and he cried out to the LORD all night.”</a:t>
            </a:r>
            <a:r>
              <a:rPr lang="en" sz="1800" dirty="0">
                <a:solidFill>
                  <a:srgbClr val="FFFF00"/>
                </a:solidFill>
              </a:rPr>
              <a:t>  Or Paul’s thoughts on his fellow Jews who rejected Jesus.  </a:t>
            </a:r>
            <a:r>
              <a:rPr lang="en" sz="1800" u="sng" dirty="0">
                <a:solidFill>
                  <a:srgbClr val="FFFF00"/>
                </a:solidFill>
              </a:rPr>
              <a:t>Rom.9:1-2</a:t>
            </a:r>
            <a:r>
              <a:rPr lang="en" sz="1800" dirty="0">
                <a:solidFill>
                  <a:srgbClr val="FFFF00"/>
                </a:solidFill>
              </a:rPr>
              <a:t> </a:t>
            </a:r>
            <a:r>
              <a:rPr lang="en" sz="1800" i="1" dirty="0">
                <a:solidFill>
                  <a:schemeClr val="dk1"/>
                </a:solidFill>
              </a:rPr>
              <a:t>“I tell the truth in Christ, I am not lying, my conscience also bearing me witness in the Holy Spirit, 2 that I have great sorrow and continual grief in my heart.”</a:t>
            </a:r>
            <a:endParaRPr sz="1800" i="1" dirty="0">
              <a:solidFill>
                <a:schemeClr val="dk1"/>
              </a:solidFill>
            </a:endParaRPr>
          </a:p>
          <a:p>
            <a:pPr marL="457200" lvl="0" indent="-342900" algn="l" rtl="0">
              <a:spcBef>
                <a:spcPts val="0"/>
              </a:spcBef>
              <a:spcAft>
                <a:spcPts val="0"/>
              </a:spcAft>
              <a:buClr>
                <a:srgbClr val="00FFFF"/>
              </a:buClr>
              <a:buSzPts val="1800"/>
              <a:buChar char="●"/>
            </a:pPr>
            <a:r>
              <a:rPr lang="en" sz="1800" dirty="0">
                <a:solidFill>
                  <a:srgbClr val="00FFFF"/>
                </a:solidFill>
              </a:rPr>
              <a:t>Think of the effect of our terrible life choices on our parents.  The undeserved shame that inevitably falls on them.</a:t>
            </a:r>
            <a:r>
              <a:rPr lang="en" sz="1800" dirty="0">
                <a:solidFill>
                  <a:srgbClr val="FFFF00"/>
                </a:solidFill>
              </a:rPr>
              <a:t>  </a:t>
            </a:r>
            <a:r>
              <a:rPr lang="en" sz="1800" u="sng" dirty="0">
                <a:solidFill>
                  <a:srgbClr val="FFFF00"/>
                </a:solidFill>
              </a:rPr>
              <a:t>Prov.17:25</a:t>
            </a:r>
            <a:r>
              <a:rPr lang="en" sz="1800" dirty="0">
                <a:solidFill>
                  <a:srgbClr val="FFFF00"/>
                </a:solidFill>
              </a:rPr>
              <a:t> </a:t>
            </a:r>
            <a:r>
              <a:rPr lang="en" sz="1800" i="1" dirty="0">
                <a:solidFill>
                  <a:schemeClr val="dk1"/>
                </a:solidFill>
              </a:rPr>
              <a:t>“A foolish son is a grief to his father, and bitterness to her who bore him.” </a:t>
            </a:r>
            <a:endParaRPr sz="1800" i="1" dirty="0">
              <a:solidFill>
                <a:schemeClr val="dk1"/>
              </a:solidFill>
            </a:endParaRPr>
          </a:p>
          <a:p>
            <a:pPr marL="457200" lvl="0" indent="-342900" algn="l" rtl="0">
              <a:spcBef>
                <a:spcPts val="0"/>
              </a:spcBef>
              <a:spcAft>
                <a:spcPts val="0"/>
              </a:spcAft>
              <a:buClr>
                <a:srgbClr val="FFFF00"/>
              </a:buClr>
              <a:buSzPts val="1800"/>
              <a:buChar char="●"/>
            </a:pPr>
            <a:r>
              <a:rPr lang="en" sz="1800" dirty="0">
                <a:solidFill>
                  <a:srgbClr val="FFFF00"/>
                </a:solidFill>
              </a:rPr>
              <a:t>Think of the effect on our spouses, who watch us choose to destroy ourselves, and destroy their own lives at the same time.  It hurts them financially, physically, mentally.  They often bear terrible physical and verbal abuse from their sinful spouse.  Look at how a supposed “victimless” act like pronography is DESTROYING marriages today!</a:t>
            </a:r>
            <a:endParaRPr sz="1800" dirty="0">
              <a:solidFill>
                <a:srgbClr val="FFFF00"/>
              </a:solidFill>
            </a:endParaRPr>
          </a:p>
          <a:p>
            <a:pPr marL="457200" lvl="0" indent="-342900" algn="l" rtl="0">
              <a:spcBef>
                <a:spcPts val="0"/>
              </a:spcBef>
              <a:spcAft>
                <a:spcPts val="0"/>
              </a:spcAft>
              <a:buClr>
                <a:srgbClr val="00FFFF"/>
              </a:buClr>
              <a:buSzPts val="1800"/>
              <a:buChar char="●"/>
            </a:pPr>
            <a:r>
              <a:rPr lang="en" sz="1800" dirty="0">
                <a:solidFill>
                  <a:srgbClr val="00FFFF"/>
                </a:solidFill>
              </a:rPr>
              <a:t>Unauthorized divorce and remarriage actually puts the soul of our NEW spouse at risk!</a:t>
            </a:r>
            <a:r>
              <a:rPr lang="en" sz="1800" dirty="0">
                <a:solidFill>
                  <a:srgbClr val="FFFF00"/>
                </a:solidFill>
              </a:rPr>
              <a:t>  </a:t>
            </a:r>
            <a:r>
              <a:rPr lang="en" sz="1800" u="sng" dirty="0">
                <a:solidFill>
                  <a:srgbClr val="FFFF00"/>
                </a:solidFill>
              </a:rPr>
              <a:t>Matt.5:32</a:t>
            </a:r>
            <a:r>
              <a:rPr lang="en" sz="1800" dirty="0">
                <a:solidFill>
                  <a:srgbClr val="FFFF00"/>
                </a:solidFill>
              </a:rPr>
              <a:t> </a:t>
            </a:r>
            <a:r>
              <a:rPr lang="en" sz="1800" i="1" dirty="0">
                <a:solidFill>
                  <a:schemeClr val="dk1"/>
                </a:solidFill>
              </a:rPr>
              <a:t>“But I say to you that whoever divorces his wife for any reason except sexual immorality causes her to commit adultery; and whoever marries a woman who is divorced commits adultery.”</a:t>
            </a:r>
            <a:r>
              <a:rPr lang="en" sz="1800" dirty="0">
                <a:solidFill>
                  <a:srgbClr val="FFFF00"/>
                </a:solidFill>
              </a:rPr>
              <a:t> </a:t>
            </a:r>
            <a:endParaRPr sz="1800" dirty="0">
              <a:solidFill>
                <a:srgbClr val="FFFF00"/>
              </a:solidFill>
            </a:endParaRPr>
          </a:p>
          <a:p>
            <a:pPr marL="457200" lvl="0" indent="-342900" algn="l" rtl="0">
              <a:spcBef>
                <a:spcPts val="0"/>
              </a:spcBef>
              <a:spcAft>
                <a:spcPts val="0"/>
              </a:spcAft>
              <a:buClr>
                <a:srgbClr val="FFFF00"/>
              </a:buClr>
              <a:buSzPts val="1800"/>
              <a:buChar char="●"/>
            </a:pPr>
            <a:r>
              <a:rPr lang="en" sz="1800" dirty="0">
                <a:solidFill>
                  <a:srgbClr val="FFFF00"/>
                </a:solidFill>
              </a:rPr>
              <a:t>And it hurts these individuals SPIRITUALLY.  If the father in a household is unfaithful the odds for the rest of their family are TERRIBLE.  We teach others by our examples!</a:t>
            </a:r>
            <a:endParaRPr sz="1800"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296425" y="0"/>
            <a:ext cx="9752400" cy="49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3 - SOCIETY</a:t>
            </a:r>
            <a:endParaRPr sz="5000" b="1">
              <a:solidFill>
                <a:srgbClr val="00FFFF"/>
              </a:solidFill>
            </a:endParaRPr>
          </a:p>
        </p:txBody>
      </p:sp>
      <p:sp>
        <p:nvSpPr>
          <p:cNvPr id="79" name="Google Shape;79;p17"/>
          <p:cNvSpPr txBox="1">
            <a:spLocks noGrp="1"/>
          </p:cNvSpPr>
          <p:nvPr>
            <p:ph type="subTitle" idx="1"/>
          </p:nvPr>
        </p:nvSpPr>
        <p:spPr>
          <a:xfrm>
            <a:off x="-174600" y="404700"/>
            <a:ext cx="9380100" cy="4739100"/>
          </a:xfrm>
          <a:prstGeom prst="rect">
            <a:avLst/>
          </a:prstGeom>
        </p:spPr>
        <p:txBody>
          <a:bodyPr spcFirstLastPara="1" wrap="square" lIns="91425" tIns="91425" rIns="91425" bIns="91425" anchor="t" anchorCtr="0">
            <a:normAutofit fontScale="85000" lnSpcReduction="10000"/>
          </a:bodyPr>
          <a:lstStyle/>
          <a:p>
            <a:pPr marL="457200" lvl="0" indent="-334327" algn="l" rtl="0">
              <a:spcBef>
                <a:spcPts val="0"/>
              </a:spcBef>
              <a:spcAft>
                <a:spcPts val="0"/>
              </a:spcAft>
              <a:buClr>
                <a:srgbClr val="FFFF00"/>
              </a:buClr>
              <a:buSzPct val="100000"/>
              <a:buChar char="●"/>
            </a:pPr>
            <a:r>
              <a:rPr lang="en" sz="1800">
                <a:solidFill>
                  <a:srgbClr val="FFFF00"/>
                </a:solidFill>
              </a:rPr>
              <a:t>It influences elections and political leaders.  </a:t>
            </a:r>
            <a:r>
              <a:rPr lang="en" sz="1800" u="sng">
                <a:solidFill>
                  <a:srgbClr val="FFFF00"/>
                </a:solidFill>
              </a:rPr>
              <a:t>Is.9:16</a:t>
            </a:r>
            <a:r>
              <a:rPr lang="en" sz="1800">
                <a:solidFill>
                  <a:srgbClr val="FFFF00"/>
                </a:solidFill>
              </a:rPr>
              <a:t> </a:t>
            </a:r>
            <a:r>
              <a:rPr lang="en" sz="1800" i="1">
                <a:solidFill>
                  <a:schemeClr val="dk1"/>
                </a:solidFill>
              </a:rPr>
              <a:t>“For the leaders of this people cause them to err, and those who are led by them are destroyed.”</a:t>
            </a:r>
            <a:r>
              <a:rPr lang="en" sz="1800">
                <a:solidFill>
                  <a:srgbClr val="FFFF00"/>
                </a:solidFill>
              </a:rPr>
              <a:t>  </a:t>
            </a:r>
            <a:r>
              <a:rPr lang="en" sz="1800" u="sng">
                <a:solidFill>
                  <a:srgbClr val="FFFF00"/>
                </a:solidFill>
              </a:rPr>
              <a:t>Matt.15:14</a:t>
            </a:r>
            <a:r>
              <a:rPr lang="en" sz="1800" i="1">
                <a:solidFill>
                  <a:schemeClr val="dk1"/>
                </a:solidFill>
              </a:rPr>
              <a:t> “They are blind leaders of the blind. And if the blind leads the blind, both will fall into a ditch.”</a:t>
            </a:r>
            <a:endParaRPr sz="1800" i="1">
              <a:solidFill>
                <a:schemeClr val="dk1"/>
              </a:solidFill>
            </a:endParaRPr>
          </a:p>
          <a:p>
            <a:pPr marL="457200" lvl="0" indent="-334327" algn="l" rtl="0">
              <a:spcBef>
                <a:spcPts val="0"/>
              </a:spcBef>
              <a:spcAft>
                <a:spcPts val="0"/>
              </a:spcAft>
              <a:buClr>
                <a:srgbClr val="00FFFF"/>
              </a:buClr>
              <a:buSzPct val="100000"/>
              <a:buChar char="●"/>
            </a:pPr>
            <a:r>
              <a:rPr lang="en" sz="1800">
                <a:solidFill>
                  <a:srgbClr val="00FFFF"/>
                </a:solidFill>
              </a:rPr>
              <a:t>It influences our court systems and criminal justice system.</a:t>
            </a:r>
            <a:r>
              <a:rPr lang="en" sz="1800">
                <a:solidFill>
                  <a:srgbClr val="FFFF00"/>
                </a:solidFill>
              </a:rPr>
              <a:t>  </a:t>
            </a:r>
            <a:r>
              <a:rPr lang="en" sz="1800" u="sng">
                <a:solidFill>
                  <a:srgbClr val="FFFF00"/>
                </a:solidFill>
              </a:rPr>
              <a:t>Eccl.8:11</a:t>
            </a:r>
            <a:r>
              <a:rPr lang="en" sz="1800">
                <a:solidFill>
                  <a:srgbClr val="FFFF00"/>
                </a:solidFill>
              </a:rPr>
              <a:t> </a:t>
            </a:r>
            <a:r>
              <a:rPr lang="en" sz="1800" i="1">
                <a:solidFill>
                  <a:schemeClr val="dk1"/>
                </a:solidFill>
              </a:rPr>
              <a:t>“Because the sentence against an evil work is not executed speedily, therefore the heart of the sons of men is fully set in them to do evil.”</a:t>
            </a:r>
            <a:endParaRPr sz="1800" i="1">
              <a:solidFill>
                <a:schemeClr val="dk1"/>
              </a:solidFill>
            </a:endParaRPr>
          </a:p>
          <a:p>
            <a:pPr marL="457200" lvl="0" indent="-334327" algn="l" rtl="0">
              <a:spcBef>
                <a:spcPts val="0"/>
              </a:spcBef>
              <a:spcAft>
                <a:spcPts val="0"/>
              </a:spcAft>
              <a:buClr>
                <a:srgbClr val="FFFF00"/>
              </a:buClr>
              <a:buSzPct val="100000"/>
              <a:buChar char="●"/>
            </a:pPr>
            <a:r>
              <a:rPr lang="en" sz="1800">
                <a:solidFill>
                  <a:srgbClr val="FFFF00"/>
                </a:solidFill>
              </a:rPr>
              <a:t>It influences the workplace.  Workers are no longer allowed to publicly express their feelings on these matters, from the word of God, lest they be sued, fired, or lose their ability to do business.  </a:t>
            </a:r>
            <a:r>
              <a:rPr lang="en" sz="1800" u="sng">
                <a:solidFill>
                  <a:srgbClr val="FFFF00"/>
                </a:solidFill>
              </a:rPr>
              <a:t>Rev.13:17</a:t>
            </a:r>
            <a:r>
              <a:rPr lang="en" sz="1800">
                <a:solidFill>
                  <a:srgbClr val="FFFF00"/>
                </a:solidFill>
              </a:rPr>
              <a:t> </a:t>
            </a:r>
            <a:r>
              <a:rPr lang="en" sz="1800" i="1">
                <a:solidFill>
                  <a:schemeClr val="dk1"/>
                </a:solidFill>
              </a:rPr>
              <a:t>“and that no one may buy or sell except one who has the mark or the name of the beast,”</a:t>
            </a:r>
            <a:r>
              <a:rPr lang="en" sz="1800">
                <a:solidFill>
                  <a:srgbClr val="FFFF00"/>
                </a:solidFill>
              </a:rPr>
              <a:t>  </a:t>
            </a:r>
            <a:r>
              <a:rPr lang="en" sz="1800" u="sng">
                <a:solidFill>
                  <a:srgbClr val="FFFF00"/>
                </a:solidFill>
              </a:rPr>
              <a:t>Amos 3:3</a:t>
            </a:r>
            <a:r>
              <a:rPr lang="en" sz="1800">
                <a:solidFill>
                  <a:srgbClr val="FFFF00"/>
                </a:solidFill>
              </a:rPr>
              <a:t> </a:t>
            </a:r>
            <a:r>
              <a:rPr lang="en" sz="1800" i="1">
                <a:solidFill>
                  <a:schemeClr val="dk1"/>
                </a:solidFill>
              </a:rPr>
              <a:t>“Can two walk together, unless they are agreed?” </a:t>
            </a:r>
            <a:endParaRPr sz="1800" i="1">
              <a:solidFill>
                <a:schemeClr val="dk1"/>
              </a:solidFill>
            </a:endParaRPr>
          </a:p>
          <a:p>
            <a:pPr marL="457200" lvl="0" indent="-334327" algn="l" rtl="0">
              <a:spcBef>
                <a:spcPts val="0"/>
              </a:spcBef>
              <a:spcAft>
                <a:spcPts val="0"/>
              </a:spcAft>
              <a:buClr>
                <a:srgbClr val="00FFFF"/>
              </a:buClr>
              <a:buSzPct val="100000"/>
              <a:buChar char="●"/>
            </a:pPr>
            <a:r>
              <a:rPr lang="en" sz="1800">
                <a:solidFill>
                  <a:srgbClr val="00FFFF"/>
                </a:solidFill>
              </a:rPr>
              <a:t>Neighbors - Sexual sins involve MULTIPLE people.  If you WIN at gambling, its because so many others have lost, and you are reaping the reward of their losses.  Gang and drug warfare have killed so many innocents in their neighborhoods.  Theft takes place, oftentimes, to fuel drug and gambling addictions.  The foul language that we use is picked up by others around us, and they begin speaking in that way in an attempt to “fit in”.</a:t>
            </a:r>
            <a:endParaRPr sz="1800">
              <a:solidFill>
                <a:srgbClr val="00FFFF"/>
              </a:solidFill>
            </a:endParaRPr>
          </a:p>
          <a:p>
            <a:pPr marL="457200" lvl="0" indent="-334327" algn="l" rtl="0">
              <a:spcBef>
                <a:spcPts val="0"/>
              </a:spcBef>
              <a:spcAft>
                <a:spcPts val="0"/>
              </a:spcAft>
              <a:buClr>
                <a:srgbClr val="FFFF00"/>
              </a:buClr>
              <a:buSzPct val="100000"/>
              <a:buChar char="●"/>
            </a:pPr>
            <a:r>
              <a:rPr lang="en" sz="1800">
                <a:solidFill>
                  <a:srgbClr val="FFFF00"/>
                </a:solidFill>
              </a:rPr>
              <a:t>It affects MY finances, and YOURS!  Since 1971, the US has spent over $1 TRILLION in the war on drugs.  That’s OUR tax dollars!  How much less would your car insurance be if EVERYONE drove the speed limit and never drove drunk?  How much less would your health insurance be without ANY STDs, alcoholism, drug use, etc?</a:t>
            </a:r>
            <a:endParaRPr sz="1800">
              <a:solidFill>
                <a:srgbClr val="FFFF00"/>
              </a:solidFill>
            </a:endParaRPr>
          </a:p>
          <a:p>
            <a:pPr marL="457200" lvl="0" indent="-334327" algn="l" rtl="0">
              <a:spcBef>
                <a:spcPts val="0"/>
              </a:spcBef>
              <a:spcAft>
                <a:spcPts val="0"/>
              </a:spcAft>
              <a:buClr>
                <a:srgbClr val="FFFF00"/>
              </a:buClr>
              <a:buSzPct val="100000"/>
              <a:buChar char="●"/>
            </a:pPr>
            <a:r>
              <a:rPr lang="en" sz="1800" u="sng">
                <a:solidFill>
                  <a:srgbClr val="FFFF00"/>
                </a:solidFill>
              </a:rPr>
              <a:t>Zeph.3:3-4</a:t>
            </a:r>
            <a:r>
              <a:rPr lang="en" sz="1800">
                <a:solidFill>
                  <a:srgbClr val="FFFF00"/>
                </a:solidFill>
              </a:rPr>
              <a:t> </a:t>
            </a:r>
            <a:r>
              <a:rPr lang="en" sz="1800" i="1">
                <a:solidFill>
                  <a:schemeClr val="dk1"/>
                </a:solidFill>
              </a:rPr>
              <a:t>“Her princes in her midst are roaring lions; her judges are evening wolves that leave not a bone till morning.  Her prophets are insolent, treacherous people; her priests have polluted the sanctuary, they have done violence to the law.”</a:t>
            </a:r>
            <a:endParaRPr sz="18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296425" y="0"/>
            <a:ext cx="9752400" cy="49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4 - CHILDREN</a:t>
            </a:r>
            <a:endParaRPr sz="5000" b="1">
              <a:solidFill>
                <a:srgbClr val="00FFFF"/>
              </a:solidFill>
            </a:endParaRPr>
          </a:p>
        </p:txBody>
      </p:sp>
      <p:sp>
        <p:nvSpPr>
          <p:cNvPr id="85" name="Google Shape;85;p18"/>
          <p:cNvSpPr txBox="1">
            <a:spLocks noGrp="1"/>
          </p:cNvSpPr>
          <p:nvPr>
            <p:ph type="subTitle" idx="1"/>
          </p:nvPr>
        </p:nvSpPr>
        <p:spPr>
          <a:xfrm>
            <a:off x="-174600" y="404700"/>
            <a:ext cx="9380100" cy="4739100"/>
          </a:xfrm>
          <a:prstGeom prst="rect">
            <a:avLst/>
          </a:prstGeom>
        </p:spPr>
        <p:txBody>
          <a:bodyPr spcFirstLastPara="1" wrap="square" lIns="91425" tIns="91425" rIns="91425" bIns="91425" anchor="t" anchorCtr="0">
            <a:noAutofit/>
          </a:bodyPr>
          <a:lstStyle/>
          <a:p>
            <a:pPr marL="457200" lvl="0" indent="-342900" algn="l" rtl="0">
              <a:lnSpc>
                <a:spcPct val="70000"/>
              </a:lnSpc>
              <a:spcBef>
                <a:spcPts val="0"/>
              </a:spcBef>
              <a:spcAft>
                <a:spcPts val="0"/>
              </a:spcAft>
              <a:buClr>
                <a:srgbClr val="FFFF00"/>
              </a:buClr>
              <a:buSzPts val="1800"/>
              <a:buChar char="●"/>
            </a:pPr>
            <a:r>
              <a:rPr lang="en" sz="1800" u="sng">
                <a:solidFill>
                  <a:srgbClr val="FFFF00"/>
                </a:solidFill>
              </a:rPr>
              <a:t>Matt.18:6</a:t>
            </a:r>
            <a:r>
              <a:rPr lang="en" sz="1800">
                <a:solidFill>
                  <a:srgbClr val="FFFF00"/>
                </a:solidFill>
              </a:rPr>
              <a:t> </a:t>
            </a:r>
            <a:r>
              <a:rPr lang="en" sz="1800" i="1">
                <a:solidFill>
                  <a:schemeClr val="dk1"/>
                </a:solidFill>
              </a:rPr>
              <a:t>“Whoever causes one of these little ones who believe in Me to sin, it would be better for him if a millstone were hung around his neck, and he were drowned in the depth of the sea.”</a:t>
            </a:r>
            <a:endParaRPr sz="1800" i="1">
              <a:solidFill>
                <a:schemeClr val="dk1"/>
              </a:solidFill>
            </a:endParaRPr>
          </a:p>
          <a:p>
            <a:pPr marL="457200" lvl="0" indent="-342900" algn="l" rtl="0">
              <a:lnSpc>
                <a:spcPct val="70000"/>
              </a:lnSpc>
              <a:spcBef>
                <a:spcPts val="0"/>
              </a:spcBef>
              <a:spcAft>
                <a:spcPts val="0"/>
              </a:spcAft>
              <a:buClr>
                <a:srgbClr val="FFFF00"/>
              </a:buClr>
              <a:buSzPts val="1800"/>
              <a:buChar char="●"/>
            </a:pPr>
            <a:r>
              <a:rPr lang="en" sz="1800">
                <a:solidFill>
                  <a:srgbClr val="FFFF00"/>
                </a:solidFill>
              </a:rPr>
              <a:t>Physically.  An estimated 30-40% of all cases of incest involve an alcoholic parent.  We now know the effects of alcohol, drugs and smoke on pregnancy, and the effects of “secondhand smoke” around children.  Children exposed to smoke are more likely to have asthma attacks, pneumonia, bronchitis, wheezing, and ear infections.  Also, children of parents who smoke are TWICE as likely to begin smoking when they are teenagers.</a:t>
            </a:r>
            <a:endParaRPr sz="1800">
              <a:solidFill>
                <a:srgbClr val="FFFF00"/>
              </a:solidFill>
            </a:endParaRPr>
          </a:p>
          <a:p>
            <a:pPr marL="457200" lvl="0" indent="-342900" algn="l" rtl="0">
              <a:lnSpc>
                <a:spcPct val="70000"/>
              </a:lnSpc>
              <a:spcBef>
                <a:spcPts val="0"/>
              </a:spcBef>
              <a:spcAft>
                <a:spcPts val="0"/>
              </a:spcAft>
              <a:buClr>
                <a:srgbClr val="00FFFF"/>
              </a:buClr>
              <a:buSzPts val="1800"/>
              <a:buChar char="●"/>
            </a:pPr>
            <a:r>
              <a:rPr lang="en" sz="1800">
                <a:solidFill>
                  <a:srgbClr val="00FFFF"/>
                </a:solidFill>
              </a:rPr>
              <a:t>It hurts them mentally, primarily through our public education system today.  It’s not just about “reading, writing and arithmetic” anymore.  Now it’s sex education (and provision), “alternate lifestyles”, political advocacy, pseudo-science designed to remove any biblical faith, and questioning your own biology.</a:t>
            </a:r>
            <a:endParaRPr sz="1800">
              <a:solidFill>
                <a:srgbClr val="00FFFF"/>
              </a:solidFill>
            </a:endParaRPr>
          </a:p>
          <a:p>
            <a:pPr marL="457200" lvl="0" indent="-342900" algn="l" rtl="0">
              <a:lnSpc>
                <a:spcPct val="70000"/>
              </a:lnSpc>
              <a:spcBef>
                <a:spcPts val="0"/>
              </a:spcBef>
              <a:spcAft>
                <a:spcPts val="0"/>
              </a:spcAft>
              <a:buClr>
                <a:srgbClr val="FFFF00"/>
              </a:buClr>
              <a:buSzPts val="1800"/>
              <a:buChar char="●"/>
            </a:pPr>
            <a:r>
              <a:rPr lang="en" sz="1800">
                <a:solidFill>
                  <a:srgbClr val="FFFF00"/>
                </a:solidFill>
              </a:rPr>
              <a:t>And those who say that what you do in your bedroom or the back seat of a car doesn’t hurt anyone else, please tell me again how the ABORTION it led to didn’t hurt anyone!  </a:t>
            </a:r>
            <a:r>
              <a:rPr lang="en" sz="1800" u="sng">
                <a:solidFill>
                  <a:srgbClr val="FFFF00"/>
                </a:solidFill>
              </a:rPr>
              <a:t>Lev.19:29</a:t>
            </a:r>
            <a:r>
              <a:rPr lang="en" sz="1800">
                <a:solidFill>
                  <a:srgbClr val="FFFF00"/>
                </a:solidFill>
              </a:rPr>
              <a:t> </a:t>
            </a:r>
            <a:r>
              <a:rPr lang="en" sz="1800" i="1">
                <a:solidFill>
                  <a:schemeClr val="dk1"/>
                </a:solidFill>
              </a:rPr>
              <a:t>“Do not prostitute your daughter, to cause her to be a harlot, lest the land fall into harlotry, and the land become full of wickedness.”</a:t>
            </a:r>
            <a:endParaRPr sz="1800" i="1">
              <a:solidFill>
                <a:schemeClr val="dk1"/>
              </a:solidFill>
            </a:endParaRPr>
          </a:p>
          <a:p>
            <a:pPr marL="457200" lvl="0" indent="-342900" algn="l" rtl="0">
              <a:lnSpc>
                <a:spcPct val="70000"/>
              </a:lnSpc>
              <a:spcBef>
                <a:spcPts val="0"/>
              </a:spcBef>
              <a:spcAft>
                <a:spcPts val="0"/>
              </a:spcAft>
              <a:buClr>
                <a:srgbClr val="00FFFF"/>
              </a:buClr>
              <a:buSzPts val="1800"/>
              <a:buChar char="●"/>
            </a:pPr>
            <a:r>
              <a:rPr lang="en" sz="1800">
                <a:solidFill>
                  <a:srgbClr val="00FFFF"/>
                </a:solidFill>
              </a:rPr>
              <a:t>What about spiritually?  Here is just one example.  A Psychologist in 2009 concluded from several studies that children raised by non-heterosexual parents are approximately 7 times more likely to become something other than heterosexual than those raised by heterosexual parents!  (over 15% of their children, instead of less than 2% of others.)  Also, ALL children raised by non-heterosexuals had 3-4 times as many sexual partners later in life than the children raised by 2 heterosexual, married parents.  Are these parents REALLY “not hurting anyone”?</a:t>
            </a:r>
            <a:endParaRPr sz="18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296425" y="0"/>
            <a:ext cx="9752400" cy="49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5 - CHRISTIANS</a:t>
            </a:r>
            <a:endParaRPr sz="5000" b="1">
              <a:solidFill>
                <a:srgbClr val="00FFFF"/>
              </a:solidFill>
            </a:endParaRPr>
          </a:p>
        </p:txBody>
      </p:sp>
      <p:sp>
        <p:nvSpPr>
          <p:cNvPr id="91" name="Google Shape;91;p19"/>
          <p:cNvSpPr txBox="1">
            <a:spLocks noGrp="1"/>
          </p:cNvSpPr>
          <p:nvPr>
            <p:ph type="subTitle" idx="1"/>
          </p:nvPr>
        </p:nvSpPr>
        <p:spPr>
          <a:xfrm>
            <a:off x="-201675" y="404700"/>
            <a:ext cx="9407100" cy="4739100"/>
          </a:xfrm>
          <a:prstGeom prst="rect">
            <a:avLst/>
          </a:prstGeom>
        </p:spPr>
        <p:txBody>
          <a:bodyPr spcFirstLastPara="1" wrap="square" lIns="91425" tIns="91425" rIns="91425" bIns="91425" anchor="t" anchorCtr="0">
            <a:noAutofit/>
          </a:bodyPr>
          <a:lstStyle/>
          <a:p>
            <a:pPr marL="457200" lvl="0" indent="-342900" algn="l" rtl="0">
              <a:lnSpc>
                <a:spcPct val="70000"/>
              </a:lnSpc>
              <a:spcBef>
                <a:spcPts val="0"/>
              </a:spcBef>
              <a:spcAft>
                <a:spcPts val="0"/>
              </a:spcAft>
              <a:buClr>
                <a:srgbClr val="FFFF00"/>
              </a:buClr>
              <a:buSzPts val="1800"/>
              <a:buChar char="●"/>
            </a:pPr>
            <a:r>
              <a:rPr lang="en" sz="1800" u="sng" dirty="0">
                <a:solidFill>
                  <a:srgbClr val="FFFF00"/>
                </a:solidFill>
              </a:rPr>
              <a:t>Phil.3:18</a:t>
            </a:r>
            <a:r>
              <a:rPr lang="en" sz="1800" i="1" dirty="0">
                <a:solidFill>
                  <a:schemeClr val="dk1"/>
                </a:solidFill>
              </a:rPr>
              <a:t> “For many walk, of whom I have told you often, and now tell you even weeping, that they are the enemies of the cross of Christ:”</a:t>
            </a:r>
            <a:endParaRPr sz="1800" i="1" dirty="0">
              <a:solidFill>
                <a:schemeClr val="dk1"/>
              </a:solidFill>
            </a:endParaRPr>
          </a:p>
          <a:p>
            <a:pPr marL="457200" lvl="0" indent="-342900" algn="l" rtl="0">
              <a:lnSpc>
                <a:spcPct val="70000"/>
              </a:lnSpc>
              <a:spcBef>
                <a:spcPts val="0"/>
              </a:spcBef>
              <a:spcAft>
                <a:spcPts val="0"/>
              </a:spcAft>
              <a:buClr>
                <a:srgbClr val="FFFF00"/>
              </a:buClr>
              <a:buSzPts val="1800"/>
              <a:buChar char="●"/>
            </a:pPr>
            <a:r>
              <a:rPr lang="en" sz="1800" dirty="0">
                <a:solidFill>
                  <a:srgbClr val="FFFF00"/>
                </a:solidFill>
              </a:rPr>
              <a:t>I understand that many people who engage in these sins don’t CARE that it hurts us, especially emotionally.  But remember what they are saying - “I’m not hurting anyone.”  You are hurting US!  We weep for YOUR eternally lost soul, whether you want it or not.  </a:t>
            </a:r>
            <a:endParaRPr sz="1800" dirty="0">
              <a:solidFill>
                <a:srgbClr val="FFFF00"/>
              </a:solidFill>
            </a:endParaRPr>
          </a:p>
          <a:p>
            <a:pPr marL="457200" lvl="0" indent="-342900" algn="l" rtl="0">
              <a:lnSpc>
                <a:spcPct val="70000"/>
              </a:lnSpc>
              <a:spcBef>
                <a:spcPts val="0"/>
              </a:spcBef>
              <a:spcAft>
                <a:spcPts val="0"/>
              </a:spcAft>
              <a:buClr>
                <a:srgbClr val="00FFFF"/>
              </a:buClr>
              <a:buSzPts val="1800"/>
              <a:buChar char="●"/>
            </a:pPr>
            <a:r>
              <a:rPr lang="en" sz="1800" dirty="0">
                <a:solidFill>
                  <a:srgbClr val="00FFFF"/>
                </a:solidFill>
              </a:rPr>
              <a:t>Within a congregation, one Christian’s circumstance affects another’s.</a:t>
            </a:r>
            <a:r>
              <a:rPr lang="en" sz="1800" dirty="0">
                <a:solidFill>
                  <a:srgbClr val="FFFF00"/>
                </a:solidFill>
              </a:rPr>
              <a:t> </a:t>
            </a:r>
            <a:r>
              <a:rPr lang="en" sz="1800" dirty="0">
                <a:solidFill>
                  <a:schemeClr val="dk1"/>
                </a:solidFill>
              </a:rPr>
              <a:t> </a:t>
            </a:r>
            <a:r>
              <a:rPr lang="en" sz="1800" u="sng">
                <a:solidFill>
                  <a:srgbClr val="FFFF00"/>
                </a:solidFill>
              </a:rPr>
              <a:t>1 Cor.12:26</a:t>
            </a:r>
            <a:r>
              <a:rPr lang="en" sz="1800">
                <a:solidFill>
                  <a:srgbClr val="FFFF00"/>
                </a:solidFill>
              </a:rPr>
              <a:t> </a:t>
            </a:r>
            <a:r>
              <a:rPr lang="en" sz="1800" i="1">
                <a:solidFill>
                  <a:schemeClr val="dk1"/>
                </a:solidFill>
              </a:rPr>
              <a:t>“And if one member suffers, all the members suffer with it; or if one member is honored, all the members rejoice with it.”  </a:t>
            </a:r>
            <a:r>
              <a:rPr lang="en" sz="1800" u="sng">
                <a:solidFill>
                  <a:srgbClr val="FFFF00"/>
                </a:solidFill>
              </a:rPr>
              <a:t>Heb.13:17</a:t>
            </a:r>
            <a:r>
              <a:rPr lang="en" sz="1800">
                <a:solidFill>
                  <a:schemeClr val="dk1"/>
                </a:solidFill>
              </a:rPr>
              <a:t> </a:t>
            </a:r>
            <a:r>
              <a:rPr lang="en" sz="1800" i="1">
                <a:solidFill>
                  <a:schemeClr val="dk1"/>
                </a:solidFill>
              </a:rPr>
              <a:t>“Obey those who rule over you, and be submissive, for they watch out for your souls, as those who must give account.  </a:t>
            </a:r>
            <a:r>
              <a:rPr lang="en" sz="1800" i="1" dirty="0">
                <a:solidFill>
                  <a:schemeClr val="dk1"/>
                </a:solidFill>
              </a:rPr>
              <a:t>Let them do so with joy and not with grief, for that would be unprofitable for you.”</a:t>
            </a:r>
            <a:r>
              <a:rPr lang="en" sz="1800" dirty="0">
                <a:solidFill>
                  <a:schemeClr val="dk1"/>
                </a:solidFill>
              </a:rPr>
              <a:t> </a:t>
            </a:r>
            <a:endParaRPr sz="1800" dirty="0">
              <a:solidFill>
                <a:schemeClr val="dk1"/>
              </a:solidFill>
            </a:endParaRPr>
          </a:p>
          <a:p>
            <a:pPr marL="457200" lvl="0" indent="-342900" algn="l" rtl="0">
              <a:lnSpc>
                <a:spcPct val="70000"/>
              </a:lnSpc>
              <a:spcBef>
                <a:spcPts val="0"/>
              </a:spcBef>
              <a:spcAft>
                <a:spcPts val="0"/>
              </a:spcAft>
              <a:buClr>
                <a:srgbClr val="FFFF00"/>
              </a:buClr>
              <a:buSzPts val="1800"/>
              <a:buChar char="●"/>
            </a:pPr>
            <a:r>
              <a:rPr lang="en" sz="1800" dirty="0">
                <a:solidFill>
                  <a:srgbClr val="FFFF00"/>
                </a:solidFill>
              </a:rPr>
              <a:t>Within a congregation, YOUR sinful behavior will become a temptation, a stumbling block, to others.  </a:t>
            </a:r>
            <a:r>
              <a:rPr lang="en" sz="1800" u="sng" dirty="0">
                <a:solidFill>
                  <a:srgbClr val="FFFF00"/>
                </a:solidFill>
              </a:rPr>
              <a:t>Rom.14:13</a:t>
            </a:r>
            <a:r>
              <a:rPr lang="en" sz="1800" dirty="0">
                <a:solidFill>
                  <a:schemeClr val="dk1"/>
                </a:solidFill>
              </a:rPr>
              <a:t> </a:t>
            </a:r>
            <a:r>
              <a:rPr lang="en" sz="1800" i="1" dirty="0">
                <a:solidFill>
                  <a:schemeClr val="dk1"/>
                </a:solidFill>
              </a:rPr>
              <a:t>“Therefore let us not judge one another anymore, but rather resolve this, not to put a stumbling block or a cause to fall in our brother’s way.”</a:t>
            </a:r>
            <a:r>
              <a:rPr lang="en" sz="1800" dirty="0">
                <a:solidFill>
                  <a:schemeClr val="dk1"/>
                </a:solidFill>
              </a:rPr>
              <a:t>  </a:t>
            </a:r>
            <a:r>
              <a:rPr lang="en" sz="1800" u="sng" dirty="0">
                <a:solidFill>
                  <a:srgbClr val="FFFF00"/>
                </a:solidFill>
              </a:rPr>
              <a:t>2 Pet.2:14</a:t>
            </a:r>
            <a:r>
              <a:rPr lang="en" sz="1800" i="1" dirty="0">
                <a:solidFill>
                  <a:schemeClr val="dk1"/>
                </a:solidFill>
              </a:rPr>
              <a:t> “having eyes full of adultery and that cannot cease from sin, enticing unstable souls…”</a:t>
            </a:r>
            <a:r>
              <a:rPr lang="en" sz="1800" dirty="0">
                <a:solidFill>
                  <a:schemeClr val="dk1"/>
                </a:solidFill>
              </a:rPr>
              <a:t>  </a:t>
            </a:r>
            <a:r>
              <a:rPr lang="en" sz="1800" u="sng" dirty="0">
                <a:solidFill>
                  <a:srgbClr val="FFFF00"/>
                </a:solidFill>
              </a:rPr>
              <a:t>1 Cor.5:6</a:t>
            </a:r>
            <a:r>
              <a:rPr lang="en" sz="1800" dirty="0">
                <a:solidFill>
                  <a:schemeClr val="dk1"/>
                </a:solidFill>
              </a:rPr>
              <a:t> </a:t>
            </a:r>
            <a:r>
              <a:rPr lang="en" sz="1800" i="1" dirty="0">
                <a:solidFill>
                  <a:schemeClr val="dk1"/>
                </a:solidFill>
              </a:rPr>
              <a:t>“Your glorying is not good. Do you not know that a little leaven leavens the whole lump?”</a:t>
            </a:r>
            <a:r>
              <a:rPr lang="en" sz="1800" dirty="0">
                <a:solidFill>
                  <a:schemeClr val="dk1"/>
                </a:solidFill>
              </a:rPr>
              <a:t>  </a:t>
            </a:r>
            <a:r>
              <a:rPr lang="en" sz="1800" dirty="0">
                <a:solidFill>
                  <a:srgbClr val="FFFF00"/>
                </a:solidFill>
              </a:rPr>
              <a:t>(See also </a:t>
            </a:r>
            <a:r>
              <a:rPr lang="en" sz="1800" u="sng" dirty="0">
                <a:solidFill>
                  <a:srgbClr val="FFFF00"/>
                </a:solidFill>
              </a:rPr>
              <a:t>Rev.2:20</a:t>
            </a:r>
            <a:r>
              <a:rPr lang="en" sz="1800" dirty="0">
                <a:solidFill>
                  <a:srgbClr val="FFFF00"/>
                </a:solidFill>
              </a:rPr>
              <a:t>)</a:t>
            </a:r>
            <a:endParaRPr sz="1800" dirty="0">
              <a:solidFill>
                <a:srgbClr val="FFFF00"/>
              </a:solidFill>
            </a:endParaRPr>
          </a:p>
          <a:p>
            <a:pPr marL="457200" lvl="0" indent="-342900" algn="l" rtl="0">
              <a:lnSpc>
                <a:spcPct val="70000"/>
              </a:lnSpc>
              <a:spcBef>
                <a:spcPts val="0"/>
              </a:spcBef>
              <a:spcAft>
                <a:spcPts val="0"/>
              </a:spcAft>
              <a:buClr>
                <a:srgbClr val="00FFFF"/>
              </a:buClr>
              <a:buSzPts val="1800"/>
              <a:buChar char="●"/>
            </a:pPr>
            <a:r>
              <a:rPr lang="en" sz="1800" dirty="0">
                <a:solidFill>
                  <a:srgbClr val="00FFFF"/>
                </a:solidFill>
              </a:rPr>
              <a:t>And it hurts us in our everyday lives.  As parents, when our children see these behaviors in school, TV and society and ask us about them.  As business owners, who are being threatened and have to close their doors, or are sued for thousands of dollars because they are allegedly “discriminating” against “innocent people”.  As citizens, watching our nation become more and more corrupt with each passing year.  In our recreation, trying to find something “clean” to watch on TV or at the movies, or play in a video game, or listen to on the radio.  In our daily travels and vacations, as we see so much nudity and immodest dress around us.</a:t>
            </a:r>
            <a:endParaRPr sz="18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296425" y="0"/>
            <a:ext cx="9752400" cy="49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6 - GOD</a:t>
            </a:r>
            <a:endParaRPr sz="5000" b="1">
              <a:solidFill>
                <a:srgbClr val="00FFFF"/>
              </a:solidFill>
            </a:endParaRPr>
          </a:p>
        </p:txBody>
      </p:sp>
      <p:sp>
        <p:nvSpPr>
          <p:cNvPr id="97" name="Google Shape;97;p20"/>
          <p:cNvSpPr txBox="1">
            <a:spLocks noGrp="1"/>
          </p:cNvSpPr>
          <p:nvPr>
            <p:ph type="subTitle" idx="1"/>
          </p:nvPr>
        </p:nvSpPr>
        <p:spPr>
          <a:xfrm>
            <a:off x="-137575" y="404400"/>
            <a:ext cx="9336300" cy="4739100"/>
          </a:xfrm>
          <a:prstGeom prst="rect">
            <a:avLst/>
          </a:prstGeom>
        </p:spPr>
        <p:txBody>
          <a:bodyPr spcFirstLastPara="1" wrap="square" lIns="91425" tIns="91425" rIns="91425" bIns="91425" anchor="t" anchorCtr="0">
            <a:noAutofit/>
          </a:bodyPr>
          <a:lstStyle/>
          <a:p>
            <a:pPr marL="457200" lvl="0" indent="-342900" algn="l" rtl="0">
              <a:lnSpc>
                <a:spcPct val="70000"/>
              </a:lnSpc>
              <a:spcBef>
                <a:spcPts val="0"/>
              </a:spcBef>
              <a:spcAft>
                <a:spcPts val="0"/>
              </a:spcAft>
              <a:buClr>
                <a:srgbClr val="FFFF00"/>
              </a:buClr>
              <a:buSzPts val="1800"/>
              <a:buChar char="●"/>
            </a:pPr>
            <a:r>
              <a:rPr lang="en" sz="1800">
                <a:solidFill>
                  <a:srgbClr val="FFFF00"/>
                </a:solidFill>
              </a:rPr>
              <a:t>Most importantly, for those who say “I’m not hurting anyone”, they have forgotten about God.  Even if a person could live in complete isolation and never interact with another human being their whole life, they would STILL hurt God with their sins.</a:t>
            </a:r>
            <a:endParaRPr sz="1800">
              <a:solidFill>
                <a:srgbClr val="FFFF00"/>
              </a:solidFill>
            </a:endParaRPr>
          </a:p>
          <a:p>
            <a:pPr marL="457200" lvl="0" indent="-342900" algn="l" rtl="0">
              <a:lnSpc>
                <a:spcPct val="70000"/>
              </a:lnSpc>
              <a:spcBef>
                <a:spcPts val="0"/>
              </a:spcBef>
              <a:spcAft>
                <a:spcPts val="0"/>
              </a:spcAft>
              <a:buClr>
                <a:srgbClr val="FFFF00"/>
              </a:buClr>
              <a:buSzPts val="1800"/>
              <a:buChar char="●"/>
            </a:pPr>
            <a:r>
              <a:rPr lang="en" sz="1800" u="sng">
                <a:solidFill>
                  <a:srgbClr val="FFFF00"/>
                </a:solidFill>
              </a:rPr>
              <a:t>Gen.6:6</a:t>
            </a:r>
            <a:r>
              <a:rPr lang="en" sz="1800">
                <a:solidFill>
                  <a:schemeClr val="dk1"/>
                </a:solidFill>
              </a:rPr>
              <a:t> </a:t>
            </a:r>
            <a:r>
              <a:rPr lang="en" sz="1800" i="1">
                <a:solidFill>
                  <a:schemeClr val="dk1"/>
                </a:solidFill>
              </a:rPr>
              <a:t>“And the Lord was sorry that He had made man on the earth, and He was grieved in His heart.”</a:t>
            </a:r>
            <a:endParaRPr sz="1800" i="1">
              <a:solidFill>
                <a:schemeClr val="dk1"/>
              </a:solidFill>
            </a:endParaRPr>
          </a:p>
          <a:p>
            <a:pPr marL="457200" lvl="0" indent="-342900" algn="l" rtl="0">
              <a:lnSpc>
                <a:spcPct val="70000"/>
              </a:lnSpc>
              <a:spcBef>
                <a:spcPts val="0"/>
              </a:spcBef>
              <a:spcAft>
                <a:spcPts val="0"/>
              </a:spcAft>
              <a:buClr>
                <a:srgbClr val="FFFF00"/>
              </a:buClr>
              <a:buSzPts val="1800"/>
              <a:buChar char="●"/>
            </a:pPr>
            <a:r>
              <a:rPr lang="en" sz="1800" u="sng">
                <a:solidFill>
                  <a:srgbClr val="FFFF00"/>
                </a:solidFill>
              </a:rPr>
              <a:t>Ps.95:10</a:t>
            </a:r>
            <a:r>
              <a:rPr lang="en" sz="1800">
                <a:solidFill>
                  <a:schemeClr val="dk1"/>
                </a:solidFill>
              </a:rPr>
              <a:t> </a:t>
            </a:r>
            <a:r>
              <a:rPr lang="en" sz="1800" i="1">
                <a:solidFill>
                  <a:schemeClr val="dk1"/>
                </a:solidFill>
              </a:rPr>
              <a:t>“For forty years I was grieved with that generation, And said, ‘It is a people who go astray in their hearts, And they do not know My ways.”</a:t>
            </a:r>
            <a:endParaRPr sz="1800" i="1">
              <a:solidFill>
                <a:schemeClr val="dk1"/>
              </a:solidFill>
            </a:endParaRPr>
          </a:p>
          <a:p>
            <a:pPr marL="457200" lvl="0" indent="-342900" algn="l" rtl="0">
              <a:lnSpc>
                <a:spcPct val="70000"/>
              </a:lnSpc>
              <a:spcBef>
                <a:spcPts val="0"/>
              </a:spcBef>
              <a:spcAft>
                <a:spcPts val="0"/>
              </a:spcAft>
              <a:buClr>
                <a:srgbClr val="FFFF00"/>
              </a:buClr>
              <a:buSzPts val="1800"/>
              <a:buChar char="●"/>
            </a:pPr>
            <a:r>
              <a:rPr lang="en" sz="1800" u="sng">
                <a:solidFill>
                  <a:srgbClr val="FFFF00"/>
                </a:solidFill>
              </a:rPr>
              <a:t>Eph.4:30</a:t>
            </a:r>
            <a:r>
              <a:rPr lang="en" sz="1800" i="1">
                <a:solidFill>
                  <a:schemeClr val="dk1"/>
                </a:solidFill>
              </a:rPr>
              <a:t> “And do not grieve the Holy Spirit of God, by whom you were sealed for the day of redemption.”</a:t>
            </a:r>
            <a:endParaRPr sz="1800" i="1">
              <a:solidFill>
                <a:schemeClr val="dk1"/>
              </a:solidFill>
            </a:endParaRPr>
          </a:p>
          <a:p>
            <a:pPr marL="457200" lvl="0" indent="-342900" algn="l" rtl="0">
              <a:lnSpc>
                <a:spcPct val="70000"/>
              </a:lnSpc>
              <a:spcBef>
                <a:spcPts val="0"/>
              </a:spcBef>
              <a:spcAft>
                <a:spcPts val="0"/>
              </a:spcAft>
              <a:buClr>
                <a:srgbClr val="FFFF00"/>
              </a:buClr>
              <a:buSzPts val="1800"/>
              <a:buChar char="●"/>
            </a:pPr>
            <a:r>
              <a:rPr lang="en" sz="1800" u="sng">
                <a:solidFill>
                  <a:srgbClr val="FFFF00"/>
                </a:solidFill>
              </a:rPr>
              <a:t>Lk.19:41-42</a:t>
            </a:r>
            <a:r>
              <a:rPr lang="en" sz="1800">
                <a:solidFill>
                  <a:schemeClr val="dk1"/>
                </a:solidFill>
              </a:rPr>
              <a:t> </a:t>
            </a:r>
            <a:r>
              <a:rPr lang="en" sz="1800" i="1">
                <a:solidFill>
                  <a:schemeClr val="dk1"/>
                </a:solidFill>
              </a:rPr>
              <a:t>“Now as He</a:t>
            </a:r>
            <a:r>
              <a:rPr lang="en" sz="1800">
                <a:solidFill>
                  <a:schemeClr val="dk1"/>
                </a:solidFill>
              </a:rPr>
              <a:t> </a:t>
            </a:r>
            <a:r>
              <a:rPr lang="en" sz="1800">
                <a:solidFill>
                  <a:srgbClr val="FFFF00"/>
                </a:solidFill>
              </a:rPr>
              <a:t>(Jesus)</a:t>
            </a:r>
            <a:r>
              <a:rPr lang="en" sz="1800">
                <a:solidFill>
                  <a:schemeClr val="dk1"/>
                </a:solidFill>
              </a:rPr>
              <a:t> </a:t>
            </a:r>
            <a:r>
              <a:rPr lang="en" sz="1800" i="1">
                <a:solidFill>
                  <a:schemeClr val="dk1"/>
                </a:solidFill>
              </a:rPr>
              <a:t>drew near, He saw the city and wept over it, 42 saying, “If you had known, even you, especially in this your day, the things that make for your peace! But now they are hidden from your eyes.”</a:t>
            </a:r>
            <a:endParaRPr sz="1800" i="1">
              <a:solidFill>
                <a:schemeClr val="dk1"/>
              </a:solidFill>
            </a:endParaRPr>
          </a:p>
          <a:p>
            <a:pPr marL="457200" lvl="0" indent="-342900" algn="l" rtl="0">
              <a:lnSpc>
                <a:spcPct val="70000"/>
              </a:lnSpc>
              <a:spcBef>
                <a:spcPts val="0"/>
              </a:spcBef>
              <a:spcAft>
                <a:spcPts val="0"/>
              </a:spcAft>
              <a:buClr>
                <a:srgbClr val="FFFF00"/>
              </a:buClr>
              <a:buSzPts val="1800"/>
              <a:buChar char="●"/>
            </a:pPr>
            <a:r>
              <a:rPr lang="en" sz="1800">
                <a:solidFill>
                  <a:srgbClr val="FFFF00"/>
                </a:solidFill>
              </a:rPr>
              <a:t>It bothers me how little I and others think about our sins’ effects on God!</a:t>
            </a:r>
            <a:endParaRPr sz="1800">
              <a:solidFill>
                <a:srgbClr val="FFFF00"/>
              </a:solidFill>
            </a:endParaRPr>
          </a:p>
          <a:p>
            <a:pPr marL="457200" lvl="0" indent="-342900" algn="l" rtl="0">
              <a:lnSpc>
                <a:spcPct val="70000"/>
              </a:lnSpc>
              <a:spcBef>
                <a:spcPts val="0"/>
              </a:spcBef>
              <a:spcAft>
                <a:spcPts val="0"/>
              </a:spcAft>
              <a:buClr>
                <a:srgbClr val="00FFFF"/>
              </a:buClr>
              <a:buSzPts val="1800"/>
              <a:buChar char="●"/>
            </a:pPr>
            <a:r>
              <a:rPr lang="en" sz="1800">
                <a:solidFill>
                  <a:srgbClr val="00FFFF"/>
                </a:solidFill>
              </a:rPr>
              <a:t>But it does FAR more than “hurt God’s feelings” when we sin,  Have we forgotten?</a:t>
            </a:r>
            <a:endParaRPr sz="1800">
              <a:solidFill>
                <a:srgbClr val="00FFFF"/>
              </a:solidFill>
            </a:endParaRPr>
          </a:p>
          <a:p>
            <a:pPr marL="457200" lvl="0" indent="-342900" algn="l" rtl="0">
              <a:lnSpc>
                <a:spcPct val="70000"/>
              </a:lnSpc>
              <a:spcBef>
                <a:spcPts val="0"/>
              </a:spcBef>
              <a:spcAft>
                <a:spcPts val="0"/>
              </a:spcAft>
              <a:buClr>
                <a:srgbClr val="FFFF00"/>
              </a:buClr>
              <a:buSzPts val="1800"/>
              <a:buChar char="●"/>
            </a:pPr>
            <a:r>
              <a:rPr lang="en" sz="1800" u="sng">
                <a:solidFill>
                  <a:srgbClr val="FFFF00"/>
                </a:solidFill>
              </a:rPr>
              <a:t>Ps.22:14-16</a:t>
            </a:r>
            <a:r>
              <a:rPr lang="en" sz="1800">
                <a:solidFill>
                  <a:srgbClr val="FFFF00"/>
                </a:solidFill>
              </a:rPr>
              <a:t> </a:t>
            </a:r>
            <a:r>
              <a:rPr lang="en" sz="1800" i="1">
                <a:solidFill>
                  <a:schemeClr val="dk1"/>
                </a:solidFill>
              </a:rPr>
              <a:t>“I am poured out like water, and all My bones are out of joint; My heart is like wax; It has melted within Me. 15 My strength is dried up like a potsherd, and My tongue clings to My jaws; You have brought Me to the dust of death.16 For dogs have surrounded Me; The congregation of the wicked has enclosed Me. They pierced My hands and My feet;”</a:t>
            </a:r>
            <a:r>
              <a:rPr lang="en" sz="1800">
                <a:solidFill>
                  <a:srgbClr val="FFFF00"/>
                </a:solidFill>
              </a:rPr>
              <a:t>  </a:t>
            </a:r>
            <a:r>
              <a:rPr lang="en" sz="1800">
                <a:solidFill>
                  <a:srgbClr val="00FFFF"/>
                </a:solidFill>
              </a:rPr>
              <a:t>Have we forgotten WHY the Son of God was on that cross?</a:t>
            </a:r>
            <a:endParaRPr sz="1800">
              <a:solidFill>
                <a:srgbClr val="00FFFF"/>
              </a:solidFill>
            </a:endParaRPr>
          </a:p>
          <a:p>
            <a:pPr marL="457200" lvl="0" indent="-342900" algn="l" rtl="0">
              <a:lnSpc>
                <a:spcPct val="70000"/>
              </a:lnSpc>
              <a:spcBef>
                <a:spcPts val="0"/>
              </a:spcBef>
              <a:spcAft>
                <a:spcPts val="0"/>
              </a:spcAft>
              <a:buClr>
                <a:srgbClr val="FFFF00"/>
              </a:buClr>
              <a:buSzPts val="1800"/>
              <a:buChar char="●"/>
            </a:pPr>
            <a:r>
              <a:rPr lang="en" sz="1800" u="sng">
                <a:solidFill>
                  <a:srgbClr val="FFFF00"/>
                </a:solidFill>
              </a:rPr>
              <a:t>Is.53:5-6</a:t>
            </a:r>
            <a:r>
              <a:rPr lang="en" sz="1800">
                <a:solidFill>
                  <a:srgbClr val="FFFF00"/>
                </a:solidFill>
              </a:rPr>
              <a:t> </a:t>
            </a:r>
            <a:r>
              <a:rPr lang="en" sz="1800" i="1">
                <a:solidFill>
                  <a:schemeClr val="dk1"/>
                </a:solidFill>
              </a:rPr>
              <a:t>“But He was wounded for our transgressions, He was bruised for our iniquities; The chastisement for our peace was upon Him, and by His stripes we are healed. 6 All we like sheep have gone astray; We have turned, every one, to his own way; And the Lord has laid on Him the iniquity of us all.”</a:t>
            </a:r>
            <a:endParaRPr sz="1800" i="1">
              <a:solidFill>
                <a:schemeClr val="dk1"/>
              </a:solidFill>
            </a:endParaRPr>
          </a:p>
          <a:p>
            <a:pPr marL="457200" lvl="0" indent="-342900" algn="l" rtl="0">
              <a:lnSpc>
                <a:spcPct val="70000"/>
              </a:lnSpc>
              <a:spcBef>
                <a:spcPts val="0"/>
              </a:spcBef>
              <a:spcAft>
                <a:spcPts val="0"/>
              </a:spcAft>
              <a:buClr>
                <a:srgbClr val="FFFF00"/>
              </a:buClr>
              <a:buSzPts val="1800"/>
              <a:buChar char="●"/>
            </a:pPr>
            <a:r>
              <a:rPr lang="en" sz="1800">
                <a:solidFill>
                  <a:srgbClr val="FFFF00"/>
                </a:solidFill>
              </a:rPr>
              <a:t>Tell me again how OUR sins don’t hurt anyone?!  Jesus was tortured to death!</a:t>
            </a:r>
            <a:endParaRPr sz="18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7">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296425" y="0"/>
            <a:ext cx="9752400" cy="499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A BRIEF HISTORY LESSON</a:t>
            </a:r>
            <a:endParaRPr sz="5000" b="1">
              <a:solidFill>
                <a:srgbClr val="00FFFF"/>
              </a:solidFill>
            </a:endParaRPr>
          </a:p>
        </p:txBody>
      </p:sp>
      <p:sp>
        <p:nvSpPr>
          <p:cNvPr id="103" name="Google Shape;103;p21"/>
          <p:cNvSpPr txBox="1">
            <a:spLocks noGrp="1"/>
          </p:cNvSpPr>
          <p:nvPr>
            <p:ph type="subTitle" idx="1"/>
          </p:nvPr>
        </p:nvSpPr>
        <p:spPr>
          <a:xfrm>
            <a:off x="-201675" y="404700"/>
            <a:ext cx="9407100" cy="4739100"/>
          </a:xfrm>
          <a:prstGeom prst="rect">
            <a:avLst/>
          </a:prstGeom>
        </p:spPr>
        <p:txBody>
          <a:bodyPr spcFirstLastPara="1" wrap="square" lIns="91425" tIns="91425" rIns="91425" bIns="91425" anchor="t" anchorCtr="0">
            <a:noAutofit/>
          </a:bodyPr>
          <a:lstStyle/>
          <a:p>
            <a:pPr marL="457200" lvl="0" indent="-342900" algn="l" rtl="0">
              <a:lnSpc>
                <a:spcPct val="70000"/>
              </a:lnSpc>
              <a:spcBef>
                <a:spcPts val="0"/>
              </a:spcBef>
              <a:spcAft>
                <a:spcPts val="0"/>
              </a:spcAft>
              <a:buClr>
                <a:srgbClr val="FFFF00"/>
              </a:buClr>
              <a:buSzPts val="1800"/>
              <a:buChar char="●"/>
            </a:pPr>
            <a:r>
              <a:rPr lang="en" sz="1800">
                <a:solidFill>
                  <a:srgbClr val="FFFF00"/>
                </a:solidFill>
              </a:rPr>
              <a:t>Before 1859 in the U.S., the bible was standard reading material, to learn reading and writing, in public schools.</a:t>
            </a:r>
            <a:endParaRPr sz="1800">
              <a:solidFill>
                <a:srgbClr val="FFFF00"/>
              </a:solidFill>
            </a:endParaRPr>
          </a:p>
          <a:p>
            <a:pPr marL="457200" lvl="0" indent="-342900" algn="l" rtl="0">
              <a:lnSpc>
                <a:spcPct val="70000"/>
              </a:lnSpc>
              <a:spcBef>
                <a:spcPts val="0"/>
              </a:spcBef>
              <a:spcAft>
                <a:spcPts val="0"/>
              </a:spcAft>
              <a:buClr>
                <a:schemeClr val="dk1"/>
              </a:buClr>
              <a:buSzPts val="1800"/>
              <a:buChar char="●"/>
            </a:pPr>
            <a:r>
              <a:rPr lang="en" sz="1800">
                <a:solidFill>
                  <a:schemeClr val="dk1"/>
                </a:solidFill>
              </a:rPr>
              <a:t>In 1859, Charles Darwin’s “Origin of the Species”, on Evolution, was published.  Christians thought ‘don’t worry, it won’t be taught in our schools.”</a:t>
            </a:r>
            <a:endParaRPr sz="1800">
              <a:solidFill>
                <a:schemeClr val="dk1"/>
              </a:solidFill>
            </a:endParaRPr>
          </a:p>
          <a:p>
            <a:pPr marL="457200" lvl="0" indent="-342900" algn="l" rtl="0">
              <a:lnSpc>
                <a:spcPct val="70000"/>
              </a:lnSpc>
              <a:spcBef>
                <a:spcPts val="0"/>
              </a:spcBef>
              <a:spcAft>
                <a:spcPts val="0"/>
              </a:spcAft>
              <a:buClr>
                <a:srgbClr val="00FFFF"/>
              </a:buClr>
              <a:buSzPts val="1800"/>
              <a:buChar char="●"/>
            </a:pPr>
            <a:r>
              <a:rPr lang="en" sz="1800">
                <a:solidFill>
                  <a:srgbClr val="00FFFF"/>
                </a:solidFill>
              </a:rPr>
              <a:t>50 years later, it WAS being taught in public schools, and in 1925 our Supreme Court LEGALIZED it.  Christians thought “Well, that will be the worst of it.  At least we can still teach that God created the universe.”</a:t>
            </a:r>
            <a:endParaRPr sz="1800">
              <a:solidFill>
                <a:srgbClr val="00FFFF"/>
              </a:solidFill>
            </a:endParaRPr>
          </a:p>
          <a:p>
            <a:pPr marL="457200" lvl="0" indent="-342900" algn="l" rtl="0">
              <a:lnSpc>
                <a:spcPct val="70000"/>
              </a:lnSpc>
              <a:spcBef>
                <a:spcPts val="0"/>
              </a:spcBef>
              <a:spcAft>
                <a:spcPts val="0"/>
              </a:spcAft>
              <a:buClr>
                <a:srgbClr val="FFFF00"/>
              </a:buClr>
              <a:buSzPts val="1800"/>
              <a:buChar char="●"/>
            </a:pPr>
            <a:r>
              <a:rPr lang="en" sz="1800">
                <a:solidFill>
                  <a:srgbClr val="FFFF00"/>
                </a:solidFill>
              </a:rPr>
              <a:t>In the 1960s, the “Big Bang” began to be taught in schools, and the reading/teaching the bible in school began to be criminalized.  Christians thought “At least basic morality and the family unit are still intact.”</a:t>
            </a:r>
            <a:endParaRPr sz="1800">
              <a:solidFill>
                <a:srgbClr val="FFFF00"/>
              </a:solidFill>
            </a:endParaRPr>
          </a:p>
          <a:p>
            <a:pPr marL="457200" lvl="0" indent="-342900" algn="l" rtl="0">
              <a:lnSpc>
                <a:spcPct val="70000"/>
              </a:lnSpc>
              <a:spcBef>
                <a:spcPts val="0"/>
              </a:spcBef>
              <a:spcAft>
                <a:spcPts val="0"/>
              </a:spcAft>
              <a:buClr>
                <a:schemeClr val="dk1"/>
              </a:buClr>
              <a:buSzPts val="1800"/>
              <a:buChar char="●"/>
            </a:pPr>
            <a:r>
              <a:rPr lang="en" sz="1800">
                <a:solidFill>
                  <a:schemeClr val="dk1"/>
                </a:solidFill>
              </a:rPr>
              <a:t>The government decided that the solution to “dead beat dads” impregnating all these women but not marrying them, was for the government to become “daddy” and support them instead.  And thus single parent homes EXPLODED in the U.S.</a:t>
            </a:r>
            <a:endParaRPr sz="1800">
              <a:solidFill>
                <a:schemeClr val="dk1"/>
              </a:solidFill>
            </a:endParaRPr>
          </a:p>
          <a:p>
            <a:pPr marL="457200" lvl="0" indent="-342900" algn="l" rtl="0">
              <a:lnSpc>
                <a:spcPct val="70000"/>
              </a:lnSpc>
              <a:spcBef>
                <a:spcPts val="0"/>
              </a:spcBef>
              <a:spcAft>
                <a:spcPts val="0"/>
              </a:spcAft>
              <a:buClr>
                <a:srgbClr val="00FFFF"/>
              </a:buClr>
              <a:buSzPts val="1800"/>
              <a:buChar char="●"/>
            </a:pPr>
            <a:r>
              <a:rPr lang="en" sz="1800">
                <a:solidFill>
                  <a:srgbClr val="00FFFF"/>
                </a:solidFill>
              </a:rPr>
              <a:t>State governments who used to have it actually be a CRIME to have sex outside of marriage, and to commit adultery against your spouse, removed those “archaic” laws.  Some Christians thought “But this won’t lead to additional sins.”</a:t>
            </a:r>
            <a:endParaRPr sz="1800">
              <a:solidFill>
                <a:srgbClr val="00FFFF"/>
              </a:solidFill>
            </a:endParaRPr>
          </a:p>
          <a:p>
            <a:pPr marL="457200" lvl="0" indent="-342900" algn="l" rtl="0">
              <a:lnSpc>
                <a:spcPct val="70000"/>
              </a:lnSpc>
              <a:spcBef>
                <a:spcPts val="0"/>
              </a:spcBef>
              <a:spcAft>
                <a:spcPts val="0"/>
              </a:spcAft>
              <a:buClr>
                <a:srgbClr val="FFFF00"/>
              </a:buClr>
              <a:buSzPts val="1800"/>
              <a:buChar char="●"/>
            </a:pPr>
            <a:r>
              <a:rPr lang="en" sz="1800">
                <a:solidFill>
                  <a:srgbClr val="FFFF00"/>
                </a:solidFill>
              </a:rPr>
              <a:t>In 1973, abortion (a direct consequence of unrestricted sex) was deemed legal by the US Supreme Court.</a:t>
            </a:r>
            <a:endParaRPr sz="1800">
              <a:solidFill>
                <a:srgbClr val="FFFF00"/>
              </a:solidFill>
            </a:endParaRPr>
          </a:p>
          <a:p>
            <a:pPr marL="457200" lvl="0" indent="-342900" algn="l" rtl="0">
              <a:lnSpc>
                <a:spcPct val="70000"/>
              </a:lnSpc>
              <a:spcBef>
                <a:spcPts val="0"/>
              </a:spcBef>
              <a:spcAft>
                <a:spcPts val="0"/>
              </a:spcAft>
              <a:buClr>
                <a:schemeClr val="dk1"/>
              </a:buClr>
              <a:buSzPts val="1800"/>
              <a:buChar char="●"/>
            </a:pPr>
            <a:r>
              <a:rPr lang="en" sz="1800">
                <a:solidFill>
                  <a:schemeClr val="dk1"/>
                </a:solidFill>
              </a:rPr>
              <a:t>“No fault divorce” became legal in all states - divorce for any reason whatsoever.</a:t>
            </a:r>
            <a:endParaRPr sz="1800">
              <a:solidFill>
                <a:schemeClr val="dk1"/>
              </a:solidFill>
            </a:endParaRPr>
          </a:p>
          <a:p>
            <a:pPr marL="457200" lvl="0" indent="-342900" algn="l" rtl="0">
              <a:lnSpc>
                <a:spcPct val="70000"/>
              </a:lnSpc>
              <a:spcBef>
                <a:spcPts val="0"/>
              </a:spcBef>
              <a:spcAft>
                <a:spcPts val="0"/>
              </a:spcAft>
              <a:buClr>
                <a:srgbClr val="00FFFF"/>
              </a:buClr>
              <a:buSzPts val="1800"/>
              <a:buChar char="●"/>
            </a:pPr>
            <a:r>
              <a:rPr lang="en" sz="1800">
                <a:solidFill>
                  <a:srgbClr val="00FFFF"/>
                </a:solidFill>
              </a:rPr>
              <a:t>State laws against homosexual sex were removed.  Some Christians thought “At least they don’t want to get married.”</a:t>
            </a:r>
            <a:endParaRPr sz="1800">
              <a:solidFill>
                <a:srgbClr val="00FFFF"/>
              </a:solidFill>
            </a:endParaRPr>
          </a:p>
          <a:p>
            <a:pPr marL="457200" lvl="0" indent="-342900" algn="l" rtl="0">
              <a:lnSpc>
                <a:spcPct val="70000"/>
              </a:lnSpc>
              <a:spcBef>
                <a:spcPts val="0"/>
              </a:spcBef>
              <a:spcAft>
                <a:spcPts val="0"/>
              </a:spcAft>
              <a:buClr>
                <a:srgbClr val="FFFF00"/>
              </a:buClr>
              <a:buSzPts val="1800"/>
              <a:buChar char="●"/>
            </a:pPr>
            <a:r>
              <a:rPr lang="en" sz="1800">
                <a:solidFill>
                  <a:srgbClr val="FFFF00"/>
                </a:solidFill>
              </a:rPr>
              <a:t>In 2015 the Supreme Court legalized gay marriage.  Some thought it would end there.</a:t>
            </a:r>
            <a:endParaRPr sz="1800">
              <a:solidFill>
                <a:srgbClr val="FFFF00"/>
              </a:solidFill>
            </a:endParaRPr>
          </a:p>
          <a:p>
            <a:pPr marL="457200" lvl="0" indent="-342900" algn="l" rtl="0">
              <a:lnSpc>
                <a:spcPct val="70000"/>
              </a:lnSpc>
              <a:spcBef>
                <a:spcPts val="0"/>
              </a:spcBef>
              <a:spcAft>
                <a:spcPts val="0"/>
              </a:spcAft>
              <a:buClr>
                <a:schemeClr val="dk1"/>
              </a:buClr>
              <a:buSzPts val="1800"/>
              <a:buChar char="●"/>
            </a:pPr>
            <a:r>
              <a:rPr lang="en" sz="1800">
                <a:solidFill>
                  <a:schemeClr val="dk1"/>
                </a:solidFill>
              </a:rPr>
              <a:t>Now we have minor children being told that sex and gender are 2 different things.</a:t>
            </a:r>
            <a:endParaRPr sz="1800">
              <a:solidFill>
                <a:schemeClr val="dk1"/>
              </a:solidFill>
            </a:endParaRPr>
          </a:p>
          <a:p>
            <a:pPr marL="457200" lvl="0" indent="-342900" algn="l" rtl="0">
              <a:lnSpc>
                <a:spcPct val="70000"/>
              </a:lnSpc>
              <a:spcBef>
                <a:spcPts val="0"/>
              </a:spcBef>
              <a:spcAft>
                <a:spcPts val="0"/>
              </a:spcAft>
              <a:buClr>
                <a:srgbClr val="00FFFF"/>
              </a:buClr>
              <a:buSzPts val="1800"/>
              <a:buChar char="●"/>
            </a:pPr>
            <a:r>
              <a:rPr lang="en" sz="1800">
                <a:solidFill>
                  <a:srgbClr val="00FFFF"/>
                </a:solidFill>
              </a:rPr>
              <a:t>Next on the horizon will be legalizing incest, adult/child sex, bestiality, etc.</a:t>
            </a:r>
            <a:endParaRPr sz="18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3195</Words>
  <Application>Microsoft Office PowerPoint</Application>
  <PresentationFormat>On-screen Show (16:9)</PresentationFormat>
  <Paragraphs>76</Paragraphs>
  <Slides>10</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Simple Dark</vt:lpstr>
      <vt:lpstr>“I’m not hurting anyone!”</vt:lpstr>
      <vt:lpstr>THEIR “DEFENSE”</vt:lpstr>
      <vt:lpstr>1 - IT HURTS THEMSELF!</vt:lpstr>
      <vt:lpstr>2 - FRIENDS AND FAMILY</vt:lpstr>
      <vt:lpstr>3 - SOCIETY</vt:lpstr>
      <vt:lpstr>4 - CHILDREN</vt:lpstr>
      <vt:lpstr>5 - CHRISTIANS</vt:lpstr>
      <vt:lpstr>6 - GOD</vt:lpstr>
      <vt:lpstr>A BRIEF HISTORY LESSON</vt:lpstr>
      <vt:lpstr>WHAT HAVE WE LEARNED?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2</cp:revision>
  <dcterms:modified xsi:type="dcterms:W3CDTF">2026-02-12T18:25:39Z</dcterms:modified>
</cp:coreProperties>
</file>