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b3c888e8b9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b3c888e8b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b3c888e8b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b3c888e8b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b3c888e8b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b3c888e8b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b3c888e8b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b3c888e8b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b3c888e8b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b3c888e8b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b3c888e8b9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b3c888e8b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b3c888e8b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b3c888e8b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b3c888e8b9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b3c888e8b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b3c888e8b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b3c888e8b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0650" y="-439925"/>
            <a:ext cx="9285300" cy="127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00" b="1">
                <a:solidFill>
                  <a:srgbClr val="00FFFF"/>
                </a:solidFill>
              </a:rPr>
              <a:t>Saying goodbye …</a:t>
            </a:r>
            <a:endParaRPr sz="6000" b="1">
              <a:solidFill>
                <a:srgbClr val="00FFFF"/>
              </a:solidFill>
            </a:endParaRPr>
          </a:p>
        </p:txBody>
      </p:sp>
      <p:sp>
        <p:nvSpPr>
          <p:cNvPr id="55" name="Google Shape;55;p13"/>
          <p:cNvSpPr txBox="1">
            <a:spLocks noGrp="1"/>
          </p:cNvSpPr>
          <p:nvPr>
            <p:ph type="subTitle" idx="1"/>
          </p:nvPr>
        </p:nvSpPr>
        <p:spPr>
          <a:xfrm>
            <a:off x="-32475" y="733625"/>
            <a:ext cx="9247200" cy="4409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512" u="sng">
                <a:solidFill>
                  <a:srgbClr val="FFFF00"/>
                </a:solidFill>
              </a:rPr>
              <a:t>Acts 20:32-38</a:t>
            </a:r>
            <a:r>
              <a:rPr lang="en" sz="2512"/>
              <a:t> </a:t>
            </a:r>
            <a:r>
              <a:rPr lang="en" sz="2512">
                <a:solidFill>
                  <a:srgbClr val="00FFFF"/>
                </a:solidFill>
              </a:rPr>
              <a:t>(NKJV)</a:t>
            </a:r>
            <a:r>
              <a:rPr lang="en" sz="2512"/>
              <a:t> </a:t>
            </a:r>
            <a:r>
              <a:rPr lang="en" sz="2512" i="1">
                <a:solidFill>
                  <a:schemeClr val="dk1"/>
                </a:solidFill>
              </a:rPr>
              <a:t>“So now, brethren, </a:t>
            </a:r>
            <a:r>
              <a:rPr lang="en" sz="2512" i="1" u="sng">
                <a:solidFill>
                  <a:schemeClr val="dk1"/>
                </a:solidFill>
              </a:rPr>
              <a:t>I</a:t>
            </a:r>
            <a:r>
              <a:rPr lang="en" sz="2512" i="1">
                <a:solidFill>
                  <a:schemeClr val="dk1"/>
                </a:solidFill>
              </a:rPr>
              <a:t> </a:t>
            </a:r>
            <a:r>
              <a:rPr lang="en" sz="2512">
                <a:solidFill>
                  <a:srgbClr val="FFFF00"/>
                </a:solidFill>
              </a:rPr>
              <a:t>(Paul)</a:t>
            </a:r>
            <a:r>
              <a:rPr lang="en" sz="2512" i="1">
                <a:solidFill>
                  <a:schemeClr val="dk1"/>
                </a:solidFill>
              </a:rPr>
              <a:t> </a:t>
            </a:r>
            <a:r>
              <a:rPr lang="en" sz="2512" i="1" u="sng">
                <a:solidFill>
                  <a:schemeClr val="dk1"/>
                </a:solidFill>
              </a:rPr>
              <a:t>commend you to God and to the word of His grace</a:t>
            </a:r>
            <a:r>
              <a:rPr lang="en" sz="2512" i="1">
                <a:solidFill>
                  <a:schemeClr val="dk1"/>
                </a:solidFill>
              </a:rPr>
              <a:t>, which is able to build you up and give you an inheritance among all those who are sanctified. 33 I have coveted no one’s silver or gold or apparel. 34 Yes, you yourselves know that these hands have provided for my necessities, and for those who were with me. 35 I have shown you in every way, by laboring like this, that you must support the weak. And remember the words of the Lord Jesus, that He said, ‘It is more blessed to give than to receive.’” 36 </a:t>
            </a:r>
            <a:r>
              <a:rPr lang="en" sz="2512" i="1" u="sng">
                <a:solidFill>
                  <a:schemeClr val="dk1"/>
                </a:solidFill>
              </a:rPr>
              <a:t>And when he had said these things, he knelt down and prayed with them all</a:t>
            </a:r>
            <a:r>
              <a:rPr lang="en" sz="2512" i="1">
                <a:solidFill>
                  <a:schemeClr val="dk1"/>
                </a:solidFill>
              </a:rPr>
              <a:t>. 37 Then they all wept freely, and fell on Paul’s neck and kissed him, 38 </a:t>
            </a:r>
            <a:r>
              <a:rPr lang="en" sz="2512" i="1" u="sng">
                <a:solidFill>
                  <a:schemeClr val="dk1"/>
                </a:solidFill>
              </a:rPr>
              <a:t>sorrowing most of all for the words which he spoke, that they would see his face no more</a:t>
            </a:r>
            <a:r>
              <a:rPr lang="en" sz="2512" i="1">
                <a:solidFill>
                  <a:schemeClr val="dk1"/>
                </a:solidFill>
              </a:rPr>
              <a:t>. And they accompanied him to the ship.”</a:t>
            </a:r>
            <a:endParaRPr sz="2512" i="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ctrTitle"/>
          </p:nvPr>
        </p:nvSpPr>
        <p:spPr>
          <a:xfrm>
            <a:off x="-181375" y="-439925"/>
            <a:ext cx="9522300" cy="1148465"/>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5030" b="1" dirty="0">
                <a:solidFill>
                  <a:srgbClr val="00FFFF"/>
                </a:solidFill>
              </a:rPr>
              <a:t>NO MORE “GOODBYES”</a:t>
            </a:r>
            <a:endParaRPr sz="5030" b="1" dirty="0">
              <a:solidFill>
                <a:srgbClr val="00FFFF"/>
              </a:solidFill>
            </a:endParaRPr>
          </a:p>
        </p:txBody>
      </p:sp>
      <p:sp>
        <p:nvSpPr>
          <p:cNvPr id="110" name="Google Shape;110;p22"/>
          <p:cNvSpPr txBox="1">
            <a:spLocks noGrp="1"/>
          </p:cNvSpPr>
          <p:nvPr>
            <p:ph type="subTitle" idx="1"/>
          </p:nvPr>
        </p:nvSpPr>
        <p:spPr>
          <a:xfrm>
            <a:off x="-181375" y="411719"/>
            <a:ext cx="9386700" cy="4731731"/>
          </a:xfrm>
          <a:prstGeom prst="rect">
            <a:avLst/>
          </a:prstGeom>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rgbClr val="FFFF00"/>
              </a:buClr>
              <a:buSzPts val="1900"/>
              <a:buChar char="●"/>
            </a:pPr>
            <a:r>
              <a:rPr lang="en" sz="1900" dirty="0">
                <a:solidFill>
                  <a:srgbClr val="FFFF00"/>
                </a:solidFill>
              </a:rPr>
              <a:t>AFTER we say goodbye to life here on earth, we will enter a place of no more goodbyes.  EVERYONE will.  But which place of “no more goodbyes” will it be?</a:t>
            </a:r>
            <a:endParaRPr sz="1900" dirty="0">
              <a:solidFill>
                <a:srgbClr val="FFFF00"/>
              </a:solidFill>
            </a:endParaRPr>
          </a:p>
          <a:p>
            <a:pPr marL="457200" lvl="0" indent="-349250" algn="l" rtl="0">
              <a:lnSpc>
                <a:spcPct val="80000"/>
              </a:lnSpc>
              <a:spcBef>
                <a:spcPts val="0"/>
              </a:spcBef>
              <a:spcAft>
                <a:spcPts val="0"/>
              </a:spcAft>
              <a:buClr>
                <a:schemeClr val="dk1"/>
              </a:buClr>
              <a:buSzPts val="1900"/>
              <a:buChar char="●"/>
            </a:pPr>
            <a:r>
              <a:rPr lang="en" sz="1900" dirty="0">
                <a:solidFill>
                  <a:schemeClr val="dk1"/>
                </a:solidFill>
              </a:rPr>
              <a:t>For those who have been washed clean by the blood of Jesus, and remained faithful to Him, they will FINALLY receive that prize they have sought for so long.</a:t>
            </a:r>
            <a:endParaRPr sz="1900" dirty="0">
              <a:solidFill>
                <a:schemeClr val="dk1"/>
              </a:solidFill>
            </a:endParaRPr>
          </a:p>
          <a:p>
            <a:pPr marL="457200" lvl="0" indent="-349250" algn="l" rtl="0">
              <a:lnSpc>
                <a:spcPct val="80000"/>
              </a:lnSpc>
              <a:spcBef>
                <a:spcPts val="0"/>
              </a:spcBef>
              <a:spcAft>
                <a:spcPts val="0"/>
              </a:spcAft>
              <a:buClr>
                <a:srgbClr val="00FFFF"/>
              </a:buClr>
              <a:buSzPts val="1900"/>
              <a:buChar char="●"/>
            </a:pPr>
            <a:r>
              <a:rPr lang="en" sz="1900" dirty="0">
                <a:solidFill>
                  <a:srgbClr val="00FFFF"/>
                </a:solidFill>
              </a:rPr>
              <a:t>They will see their faithful loved ones again, and all the innocent who have perished from this life</a:t>
            </a:r>
            <a:r>
              <a:rPr lang="en" sz="1900" dirty="0">
                <a:solidFill>
                  <a:schemeClr val="dk1"/>
                </a:solidFill>
              </a:rPr>
              <a:t> </a:t>
            </a:r>
            <a:r>
              <a:rPr lang="en" sz="1900" dirty="0">
                <a:solidFill>
                  <a:srgbClr val="FFFF00"/>
                </a:solidFill>
              </a:rPr>
              <a:t>(</a:t>
            </a:r>
            <a:r>
              <a:rPr lang="en" sz="1900" u="sng" dirty="0">
                <a:solidFill>
                  <a:srgbClr val="FFFF00"/>
                </a:solidFill>
              </a:rPr>
              <a:t>1 Thess.4:13-18</a:t>
            </a:r>
            <a:r>
              <a:rPr lang="en" sz="1900" dirty="0">
                <a:solidFill>
                  <a:srgbClr val="FFFF00"/>
                </a:solidFill>
              </a:rPr>
              <a:t>)</a:t>
            </a:r>
            <a:r>
              <a:rPr lang="en" sz="1900" dirty="0">
                <a:solidFill>
                  <a:schemeClr val="accent1">
                    <a:lumMod val="60000"/>
                    <a:lumOff val="40000"/>
                  </a:schemeClr>
                </a:solidFill>
              </a:rPr>
              <a:t>,</a:t>
            </a:r>
            <a:r>
              <a:rPr lang="en" sz="1900" dirty="0">
                <a:solidFill>
                  <a:schemeClr val="dk1"/>
                </a:solidFill>
              </a:rPr>
              <a:t> </a:t>
            </a:r>
            <a:r>
              <a:rPr lang="en" sz="1900" dirty="0">
                <a:solidFill>
                  <a:srgbClr val="00FFFF"/>
                </a:solidFill>
              </a:rPr>
              <a:t>and the heavenly host, and the very faces of the Father, the Son, and the Holy Spirit.</a:t>
            </a:r>
            <a:r>
              <a:rPr lang="en" sz="1900" dirty="0">
                <a:solidFill>
                  <a:schemeClr val="dk1"/>
                </a:solidFill>
              </a:rPr>
              <a:t>  </a:t>
            </a:r>
            <a:r>
              <a:rPr lang="en" sz="1900" u="sng" dirty="0">
                <a:solidFill>
                  <a:srgbClr val="FFFF00"/>
                </a:solidFill>
              </a:rPr>
              <a:t>1 Jn.3:2</a:t>
            </a:r>
            <a:r>
              <a:rPr lang="en" sz="1900" dirty="0">
                <a:solidFill>
                  <a:schemeClr val="dk1"/>
                </a:solidFill>
              </a:rPr>
              <a:t> </a:t>
            </a:r>
            <a:r>
              <a:rPr lang="en" sz="1900" i="1" dirty="0">
                <a:solidFill>
                  <a:schemeClr val="dk1"/>
                </a:solidFill>
              </a:rPr>
              <a:t>“Beloved, now we are children of God; and it has not yet been revealed what we shall be, but we know that when He is revealed, we shall be like Him, </a:t>
            </a:r>
            <a:r>
              <a:rPr lang="en" sz="1900" i="1" u="sng" dirty="0">
                <a:solidFill>
                  <a:schemeClr val="dk1"/>
                </a:solidFill>
              </a:rPr>
              <a:t>for we shall see Him as He is</a:t>
            </a:r>
            <a:r>
              <a:rPr lang="en" sz="1900" i="1" dirty="0">
                <a:solidFill>
                  <a:schemeClr val="dk1"/>
                </a:solidFill>
              </a:rPr>
              <a:t>.”</a:t>
            </a:r>
            <a:endParaRPr sz="1900" i="1" dirty="0">
              <a:solidFill>
                <a:schemeClr val="dk1"/>
              </a:solidFill>
            </a:endParaRPr>
          </a:p>
          <a:p>
            <a:pPr marL="457200" lvl="0" indent="-349250" algn="l" rtl="0">
              <a:lnSpc>
                <a:spcPct val="80000"/>
              </a:lnSpc>
              <a:spcBef>
                <a:spcPts val="0"/>
              </a:spcBef>
              <a:spcAft>
                <a:spcPts val="0"/>
              </a:spcAft>
              <a:buClr>
                <a:srgbClr val="FFFF00"/>
              </a:buClr>
              <a:buSzPts val="1900"/>
              <a:buChar char="●"/>
            </a:pPr>
            <a:r>
              <a:rPr lang="en" sz="1900" dirty="0">
                <a:solidFill>
                  <a:srgbClr val="FFFF00"/>
                </a:solidFill>
              </a:rPr>
              <a:t>And, in my humble opinion, the BEST part, is that this won’t be like a vacation where at the end you are sad and say “Now I got to go back to work.”  This voyage will NEVER end, and we will never say “goodbye” again.  </a:t>
            </a:r>
            <a:r>
              <a:rPr lang="en" sz="1900" u="sng" dirty="0">
                <a:solidFill>
                  <a:srgbClr val="FFFF00"/>
                </a:solidFill>
              </a:rPr>
              <a:t>Rev.22:5</a:t>
            </a:r>
            <a:r>
              <a:rPr lang="en" sz="1900" dirty="0">
                <a:solidFill>
                  <a:schemeClr val="dk1"/>
                </a:solidFill>
              </a:rPr>
              <a:t> </a:t>
            </a:r>
            <a:r>
              <a:rPr lang="en" sz="1900" i="1" dirty="0">
                <a:solidFill>
                  <a:schemeClr val="dk1"/>
                </a:solidFill>
              </a:rPr>
              <a:t>“There shall be no night there: They need no lamp nor light of the sun, for the Lord God gives them light. And they shall reign </a:t>
            </a:r>
            <a:r>
              <a:rPr lang="en" sz="1900" i="1" u="sng" dirty="0">
                <a:solidFill>
                  <a:schemeClr val="dk1"/>
                </a:solidFill>
              </a:rPr>
              <a:t>forever and ever</a:t>
            </a:r>
            <a:r>
              <a:rPr lang="en" sz="1900" i="1" dirty="0">
                <a:solidFill>
                  <a:schemeClr val="dk1"/>
                </a:solidFill>
              </a:rPr>
              <a:t>.” </a:t>
            </a:r>
            <a:r>
              <a:rPr lang="en" sz="1900" dirty="0">
                <a:solidFill>
                  <a:srgbClr val="FFFF00"/>
                </a:solidFill>
              </a:rPr>
              <a:t>(“we’ve no less days…”)</a:t>
            </a:r>
            <a:endParaRPr sz="1900" dirty="0">
              <a:solidFill>
                <a:srgbClr val="FFFF00"/>
              </a:solidFill>
            </a:endParaRPr>
          </a:p>
          <a:p>
            <a:pPr marL="457200" lvl="0" indent="-349250" algn="l" rtl="0">
              <a:lnSpc>
                <a:spcPct val="80000"/>
              </a:lnSpc>
              <a:spcBef>
                <a:spcPts val="0"/>
              </a:spcBef>
              <a:spcAft>
                <a:spcPts val="0"/>
              </a:spcAft>
              <a:buClr>
                <a:srgbClr val="00FFFF"/>
              </a:buClr>
              <a:buSzPts val="1900"/>
              <a:buChar char="●"/>
            </a:pPr>
            <a:r>
              <a:rPr lang="en" sz="1900" dirty="0">
                <a:solidFill>
                  <a:srgbClr val="00FFFF"/>
                </a:solidFill>
              </a:rPr>
              <a:t>But if you are NOT saved, the last words you will ever hear from Jesus, will be Him telling YOU “Goodbye”.</a:t>
            </a:r>
            <a:r>
              <a:rPr lang="en" sz="1900" dirty="0">
                <a:solidFill>
                  <a:srgbClr val="FFFF00"/>
                </a:solidFill>
              </a:rPr>
              <a:t>  </a:t>
            </a:r>
            <a:r>
              <a:rPr lang="en" sz="1900" u="sng" dirty="0">
                <a:solidFill>
                  <a:srgbClr val="FFFF00"/>
                </a:solidFill>
              </a:rPr>
              <a:t>Lk.13:27-28</a:t>
            </a:r>
            <a:r>
              <a:rPr lang="en" sz="1900" dirty="0">
                <a:solidFill>
                  <a:schemeClr val="dk1"/>
                </a:solidFill>
              </a:rPr>
              <a:t> </a:t>
            </a:r>
            <a:r>
              <a:rPr lang="en" sz="1900" i="1" dirty="0">
                <a:solidFill>
                  <a:schemeClr val="dk1"/>
                </a:solidFill>
              </a:rPr>
              <a:t>“But He will say, ‘I tell you I do not know you, where you are from. </a:t>
            </a:r>
            <a:r>
              <a:rPr lang="en" sz="1900" i="1" u="sng" dirty="0">
                <a:solidFill>
                  <a:schemeClr val="dk1"/>
                </a:solidFill>
              </a:rPr>
              <a:t>Depart</a:t>
            </a:r>
            <a:r>
              <a:rPr lang="en" sz="1900" i="1" dirty="0">
                <a:solidFill>
                  <a:schemeClr val="dk1"/>
                </a:solidFill>
              </a:rPr>
              <a:t> from Me, all you workers of iniquity.’ 28 There will be weeping and gnashing of teeth, </a:t>
            </a:r>
            <a:r>
              <a:rPr lang="en" sz="1900" i="1" u="sng" dirty="0">
                <a:solidFill>
                  <a:schemeClr val="dk1"/>
                </a:solidFill>
              </a:rPr>
              <a:t>when you see Abraham and Isaac and Jacob and all the prophets in the kingdom of God, and yourselves thrust out</a:t>
            </a:r>
            <a:r>
              <a:rPr lang="en" sz="1900" i="1" dirty="0">
                <a:solidFill>
                  <a:schemeClr val="dk1"/>
                </a:solidFill>
              </a:rPr>
              <a:t>.”</a:t>
            </a:r>
            <a:endParaRPr sz="19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70650" y="-439925"/>
            <a:ext cx="9285300" cy="127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00" b="1">
                <a:solidFill>
                  <a:srgbClr val="00FFFF"/>
                </a:solidFill>
              </a:rPr>
              <a:t>To dear friends</a:t>
            </a:r>
            <a:endParaRPr sz="6000" b="1">
              <a:solidFill>
                <a:srgbClr val="00FFFF"/>
              </a:solidFill>
            </a:endParaRPr>
          </a:p>
        </p:txBody>
      </p:sp>
      <p:sp>
        <p:nvSpPr>
          <p:cNvPr id="61" name="Google Shape;61;p14"/>
          <p:cNvSpPr txBox="1">
            <a:spLocks noGrp="1"/>
          </p:cNvSpPr>
          <p:nvPr>
            <p:ph type="subTitle" idx="1"/>
          </p:nvPr>
        </p:nvSpPr>
        <p:spPr>
          <a:xfrm>
            <a:off x="-70575" y="733625"/>
            <a:ext cx="9285300" cy="4409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endParaRPr sz="2512">
              <a:solidFill>
                <a:schemeClr val="dk1"/>
              </a:solidFill>
            </a:endParaRPr>
          </a:p>
        </p:txBody>
      </p:sp>
      <p:pic>
        <p:nvPicPr>
          <p:cNvPr id="62" name="Google Shape;62;p14"/>
          <p:cNvPicPr preferRelativeResize="0"/>
          <p:nvPr/>
        </p:nvPicPr>
        <p:blipFill>
          <a:blip r:embed="rId3">
            <a:alphaModFix/>
          </a:blip>
          <a:stretch>
            <a:fillRect/>
          </a:stretch>
        </p:blipFill>
        <p:spPr>
          <a:xfrm>
            <a:off x="1273700" y="693025"/>
            <a:ext cx="6510575" cy="4375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70650" y="-439925"/>
            <a:ext cx="9285300" cy="127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00" b="1">
                <a:solidFill>
                  <a:srgbClr val="00FFFF"/>
                </a:solidFill>
              </a:rPr>
              <a:t>To dear friends</a:t>
            </a:r>
            <a:endParaRPr sz="6000" b="1">
              <a:solidFill>
                <a:srgbClr val="00FFFF"/>
              </a:solidFill>
            </a:endParaRPr>
          </a:p>
        </p:txBody>
      </p:sp>
      <p:sp>
        <p:nvSpPr>
          <p:cNvPr id="68" name="Google Shape;68;p15"/>
          <p:cNvSpPr txBox="1">
            <a:spLocks noGrp="1"/>
          </p:cNvSpPr>
          <p:nvPr>
            <p:ph type="subTitle" idx="1"/>
          </p:nvPr>
        </p:nvSpPr>
        <p:spPr>
          <a:xfrm>
            <a:off x="-181375" y="569705"/>
            <a:ext cx="9396000" cy="4573520"/>
          </a:xfrm>
          <a:prstGeom prst="rect">
            <a:avLst/>
          </a:prstGeom>
        </p:spPr>
        <p:txBody>
          <a:bodyPr spcFirstLastPara="1" wrap="square" lIns="91425" tIns="91425" rIns="91425" bIns="91425" anchor="t" anchorCtr="0">
            <a:noAutofit/>
          </a:bodyPr>
          <a:lstStyle/>
          <a:p>
            <a:pPr marL="457200" lvl="0" indent="-356393" algn="l" rtl="0">
              <a:lnSpc>
                <a:spcPct val="80000"/>
              </a:lnSpc>
              <a:spcBef>
                <a:spcPts val="0"/>
              </a:spcBef>
              <a:spcAft>
                <a:spcPts val="0"/>
              </a:spcAft>
              <a:buClr>
                <a:srgbClr val="FFFF00"/>
              </a:buClr>
              <a:buSzPts val="2013"/>
              <a:buChar char="●"/>
            </a:pPr>
            <a:r>
              <a:rPr lang="en" sz="2012" u="sng" dirty="0">
                <a:solidFill>
                  <a:srgbClr val="FFFF00"/>
                </a:solidFill>
              </a:rPr>
              <a:t>1 Sam.20:41-42</a:t>
            </a:r>
            <a:r>
              <a:rPr lang="en" sz="2012" dirty="0">
                <a:solidFill>
                  <a:schemeClr val="dk1"/>
                </a:solidFill>
              </a:rPr>
              <a:t> </a:t>
            </a:r>
            <a:r>
              <a:rPr lang="en" sz="2012" i="1" dirty="0">
                <a:solidFill>
                  <a:schemeClr val="dk1"/>
                </a:solidFill>
              </a:rPr>
              <a:t>“As soon as the lad had gone, David arose from a place toward the south, fell on his face to the ground, and bowed down three times. And they kissed one another; and they wept together, but David more so. 42 Then Jonathan said to David, “</a:t>
            </a:r>
            <a:r>
              <a:rPr lang="en" sz="2012" i="1" u="sng" dirty="0">
                <a:solidFill>
                  <a:schemeClr val="dk1"/>
                </a:solidFill>
              </a:rPr>
              <a:t>Go in peace</a:t>
            </a:r>
            <a:r>
              <a:rPr lang="en" sz="2012" i="1" dirty="0">
                <a:solidFill>
                  <a:schemeClr val="dk1"/>
                </a:solidFill>
              </a:rPr>
              <a:t>, since we have both sworn in the name of the Lord, saying, ‘May the Lord be between you and me, and between your descendants and my descendants, forever.’ ” So he arose and departed, and Jonathan went into the city.”</a:t>
            </a:r>
            <a:endParaRPr sz="2012" i="1" dirty="0">
              <a:solidFill>
                <a:schemeClr val="dk1"/>
              </a:solidFill>
            </a:endParaRPr>
          </a:p>
          <a:p>
            <a:pPr marL="457200" lvl="0" indent="-356393" algn="l" rtl="0">
              <a:lnSpc>
                <a:spcPct val="80000"/>
              </a:lnSpc>
              <a:spcBef>
                <a:spcPts val="0"/>
              </a:spcBef>
              <a:spcAft>
                <a:spcPts val="0"/>
              </a:spcAft>
              <a:buClr>
                <a:srgbClr val="00FFFF"/>
              </a:buClr>
              <a:buSzPts val="2013"/>
              <a:buChar char="●"/>
            </a:pPr>
            <a:r>
              <a:rPr lang="en" sz="2012" dirty="0">
                <a:solidFill>
                  <a:srgbClr val="00FFFF"/>
                </a:solidFill>
              </a:rPr>
              <a:t>Whether you are the one going away, or your brethren/family/friends are, these are some of the saddest times in our lives.  In my family’s case, leaving my home/career in Shawsville and coming here 3 years ago, also meant leaving a congregation that Stephanie and I had been a part of for 30 years!  It was the most painful part of the move here.</a:t>
            </a:r>
            <a:endParaRPr sz="2012" dirty="0">
              <a:solidFill>
                <a:srgbClr val="00FFFF"/>
              </a:solidFill>
            </a:endParaRPr>
          </a:p>
          <a:p>
            <a:pPr marL="457200" lvl="0" indent="-356393" algn="l" rtl="0">
              <a:lnSpc>
                <a:spcPct val="80000"/>
              </a:lnSpc>
              <a:spcBef>
                <a:spcPts val="0"/>
              </a:spcBef>
              <a:spcAft>
                <a:spcPts val="0"/>
              </a:spcAft>
              <a:buClr>
                <a:srgbClr val="FFFF00"/>
              </a:buClr>
              <a:buSzPts val="2013"/>
              <a:buChar char="●"/>
            </a:pPr>
            <a:r>
              <a:rPr lang="en" sz="2012" dirty="0">
                <a:solidFill>
                  <a:srgbClr val="FFFF00"/>
                </a:solidFill>
              </a:rPr>
              <a:t>When faithful members of a congregation move away, there is an empty seat in that assembly, and a void/sorrow that is difficult to stop thinking about, and wondering if we will get to see them again in THIS life.</a:t>
            </a:r>
            <a:endParaRPr sz="2012" dirty="0">
              <a:solidFill>
                <a:srgbClr val="FFFF00"/>
              </a:solidFill>
            </a:endParaRPr>
          </a:p>
          <a:p>
            <a:pPr marL="457200" lvl="0" indent="-356393" algn="l" rtl="0">
              <a:lnSpc>
                <a:spcPct val="80000"/>
              </a:lnSpc>
              <a:spcBef>
                <a:spcPts val="0"/>
              </a:spcBef>
              <a:spcAft>
                <a:spcPts val="0"/>
              </a:spcAft>
              <a:buClr>
                <a:srgbClr val="00FFFF"/>
              </a:buClr>
              <a:buSzPts val="2013"/>
              <a:buChar char="●"/>
            </a:pPr>
            <a:r>
              <a:rPr lang="en" sz="2012" dirty="0">
                <a:solidFill>
                  <a:srgbClr val="00FFFF"/>
                </a:solidFill>
              </a:rPr>
              <a:t>For those who are faithful to the Lord, however, their sorrowful goodbyes are only TEMPORARY!</a:t>
            </a:r>
            <a:r>
              <a:rPr lang="en" sz="2012" dirty="0">
                <a:solidFill>
                  <a:schemeClr val="dk1"/>
                </a:solidFill>
              </a:rPr>
              <a:t>  </a:t>
            </a:r>
            <a:r>
              <a:rPr lang="en" sz="2012" u="sng" dirty="0">
                <a:solidFill>
                  <a:srgbClr val="FFFF00"/>
                </a:solidFill>
              </a:rPr>
              <a:t>Jn.16:16</a:t>
            </a:r>
            <a:r>
              <a:rPr lang="en" sz="2012" dirty="0">
                <a:solidFill>
                  <a:schemeClr val="dk1"/>
                </a:solidFill>
              </a:rPr>
              <a:t> </a:t>
            </a:r>
            <a:r>
              <a:rPr lang="en" sz="2012" i="1" dirty="0">
                <a:solidFill>
                  <a:schemeClr val="dk1"/>
                </a:solidFill>
              </a:rPr>
              <a:t>“A little while, and you will not see Me; and again a little while, and </a:t>
            </a:r>
            <a:r>
              <a:rPr lang="en" sz="2012" i="1" u="sng" dirty="0">
                <a:solidFill>
                  <a:schemeClr val="dk1"/>
                </a:solidFill>
              </a:rPr>
              <a:t>you will see Me, because I go to the Father</a:t>
            </a:r>
            <a:r>
              <a:rPr lang="en" sz="2012" i="1" dirty="0">
                <a:solidFill>
                  <a:schemeClr val="dk1"/>
                </a:solidFill>
              </a:rPr>
              <a:t>.”</a:t>
            </a:r>
            <a:endParaRPr sz="2012"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81375" y="-439925"/>
            <a:ext cx="9522300" cy="1288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33" b="1">
                <a:solidFill>
                  <a:srgbClr val="00FFFF"/>
                </a:solidFill>
              </a:rPr>
              <a:t>To those who have died</a:t>
            </a:r>
            <a:endParaRPr sz="6033" b="1">
              <a:solidFill>
                <a:srgbClr val="00FFFF"/>
              </a:solidFill>
            </a:endParaRPr>
          </a:p>
        </p:txBody>
      </p:sp>
      <p:sp>
        <p:nvSpPr>
          <p:cNvPr id="74" name="Google Shape;74;p16"/>
          <p:cNvSpPr txBox="1">
            <a:spLocks noGrp="1"/>
          </p:cNvSpPr>
          <p:nvPr>
            <p:ph type="subTitle" idx="1"/>
          </p:nvPr>
        </p:nvSpPr>
        <p:spPr>
          <a:xfrm>
            <a:off x="-181375" y="632100"/>
            <a:ext cx="9396000" cy="4511100"/>
          </a:xfrm>
          <a:prstGeom prst="rect">
            <a:avLst/>
          </a:prstGeom>
        </p:spPr>
        <p:txBody>
          <a:bodyPr spcFirstLastPara="1" wrap="square" lIns="91425" tIns="91425" rIns="91425" bIns="91425" anchor="t" anchorCtr="0">
            <a:noAutofit/>
          </a:bodyPr>
          <a:lstStyle/>
          <a:p>
            <a:pPr marL="457200" lvl="0" indent="-356393" algn="l" rtl="0">
              <a:lnSpc>
                <a:spcPct val="80000"/>
              </a:lnSpc>
              <a:spcBef>
                <a:spcPts val="0"/>
              </a:spcBef>
              <a:spcAft>
                <a:spcPts val="0"/>
              </a:spcAft>
              <a:buClr>
                <a:srgbClr val="FFFF00"/>
              </a:buClr>
              <a:buSzPts val="2013"/>
              <a:buChar char="●"/>
            </a:pPr>
            <a:r>
              <a:rPr lang="en" sz="2012" dirty="0">
                <a:solidFill>
                  <a:srgbClr val="FFFF00"/>
                </a:solidFill>
              </a:rPr>
              <a:t>Death will, eventually, separate us from those whom we love the most in this world.  And the gaping hole that leaves behind seems impossible to fill.</a:t>
            </a:r>
            <a:endParaRPr sz="2012" i="1" dirty="0">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u="sng" dirty="0">
                <a:solidFill>
                  <a:srgbClr val="FFFF00"/>
                </a:solidFill>
              </a:rPr>
              <a:t>Eccl.4:8-11</a:t>
            </a:r>
            <a:r>
              <a:rPr lang="en" sz="2012" dirty="0">
                <a:solidFill>
                  <a:srgbClr val="FFFF00"/>
                </a:solidFill>
              </a:rPr>
              <a:t> </a:t>
            </a:r>
            <a:r>
              <a:rPr lang="en" sz="2012" i="1" dirty="0">
                <a:solidFill>
                  <a:schemeClr val="dk1"/>
                </a:solidFill>
              </a:rPr>
              <a:t>“</a:t>
            </a:r>
            <a:r>
              <a:rPr lang="en" sz="2012" i="1" u="sng" dirty="0">
                <a:solidFill>
                  <a:schemeClr val="dk1"/>
                </a:solidFill>
              </a:rPr>
              <a:t>There is one alone, without companion</a:t>
            </a:r>
            <a:r>
              <a:rPr lang="en" sz="2012" i="1" dirty="0">
                <a:solidFill>
                  <a:schemeClr val="dk1"/>
                </a:solidFill>
              </a:rPr>
              <a:t>: He has neither son nor brother. Yet there is no end to all his labors, nor is his eye satisfied with riches. But he never asks, “For whom do I toil and deprive myself of good?” This also is vanity and a grave misfortune. 9 Two are better than one, because they have a good reward for their labor. 10 For if they fall, one will lift up his companion. But woe to him who is alone when he falls, for he has no one to help him up. 11 </a:t>
            </a:r>
            <a:r>
              <a:rPr lang="en" sz="2012" i="1" u="sng" dirty="0">
                <a:solidFill>
                  <a:schemeClr val="dk1"/>
                </a:solidFill>
              </a:rPr>
              <a:t>Again, if two lie down together, they will keep warm; but how can one be warm alone</a:t>
            </a:r>
            <a:r>
              <a:rPr lang="en" sz="2012" i="1" dirty="0">
                <a:solidFill>
                  <a:schemeClr val="dk1"/>
                </a:solidFill>
              </a:rPr>
              <a:t>?”</a:t>
            </a:r>
            <a:endParaRPr sz="2012" i="1" dirty="0">
              <a:solidFill>
                <a:schemeClr val="dk1"/>
              </a:solidFill>
            </a:endParaRPr>
          </a:p>
          <a:p>
            <a:pPr marL="457200" lvl="0" indent="-356393" algn="l" rtl="0">
              <a:lnSpc>
                <a:spcPct val="80000"/>
              </a:lnSpc>
              <a:spcBef>
                <a:spcPts val="0"/>
              </a:spcBef>
              <a:spcAft>
                <a:spcPts val="0"/>
              </a:spcAft>
              <a:buClr>
                <a:srgbClr val="00FFFF"/>
              </a:buClr>
              <a:buSzPts val="2013"/>
              <a:buChar char="●"/>
            </a:pPr>
            <a:r>
              <a:rPr lang="en" sz="2012" dirty="0">
                <a:solidFill>
                  <a:srgbClr val="00FFFF"/>
                </a:solidFill>
              </a:rPr>
              <a:t>Because we do not know when that day will be, if you have something you need to say to someone in your life, say it “TODAY”! </a:t>
            </a:r>
            <a:r>
              <a:rPr lang="en" sz="2012" dirty="0">
                <a:solidFill>
                  <a:schemeClr val="dk1"/>
                </a:solidFill>
              </a:rPr>
              <a:t> </a:t>
            </a:r>
            <a:r>
              <a:rPr lang="en" sz="2012" dirty="0">
                <a:solidFill>
                  <a:srgbClr val="FFFF00"/>
                </a:solidFill>
              </a:rPr>
              <a:t>(</a:t>
            </a:r>
            <a:r>
              <a:rPr lang="en" sz="2012" u="sng" dirty="0">
                <a:solidFill>
                  <a:srgbClr val="FFFF00"/>
                </a:solidFill>
              </a:rPr>
              <a:t>Heb.3:13</a:t>
            </a:r>
            <a:r>
              <a:rPr lang="en" sz="2012" dirty="0">
                <a:solidFill>
                  <a:srgbClr val="FFFF00"/>
                </a:solidFill>
              </a:rPr>
              <a:t>)</a:t>
            </a:r>
            <a:endParaRPr sz="2012" dirty="0">
              <a:solidFill>
                <a:srgbClr val="FFFF00"/>
              </a:solidFill>
            </a:endParaRPr>
          </a:p>
          <a:p>
            <a:pPr marL="457200" lvl="0" indent="-356393" algn="l" rtl="0">
              <a:lnSpc>
                <a:spcPct val="80000"/>
              </a:lnSpc>
              <a:spcBef>
                <a:spcPts val="0"/>
              </a:spcBef>
              <a:spcAft>
                <a:spcPts val="0"/>
              </a:spcAft>
              <a:buClr>
                <a:srgbClr val="FFFF00"/>
              </a:buClr>
              <a:buSzPts val="2013"/>
              <a:buChar char="●"/>
            </a:pPr>
            <a:r>
              <a:rPr lang="en" sz="2012" dirty="0">
                <a:solidFill>
                  <a:srgbClr val="FFFF00"/>
                </a:solidFill>
              </a:rPr>
              <a:t>Jesus said</a:t>
            </a:r>
            <a:r>
              <a:rPr lang="en" sz="2012" dirty="0">
                <a:solidFill>
                  <a:schemeClr val="dk1"/>
                </a:solidFill>
              </a:rPr>
              <a:t> </a:t>
            </a:r>
            <a:r>
              <a:rPr lang="en" sz="2012" i="1" dirty="0">
                <a:solidFill>
                  <a:schemeClr val="dk1"/>
                </a:solidFill>
              </a:rPr>
              <a:t>“Blessed are those who mourn, for they shall be comforted.” </a:t>
            </a:r>
            <a:r>
              <a:rPr lang="en" sz="2012" dirty="0">
                <a:solidFill>
                  <a:srgbClr val="FFFF00"/>
                </a:solidFill>
              </a:rPr>
              <a:t>(</a:t>
            </a:r>
            <a:r>
              <a:rPr lang="en" sz="2012" u="sng" dirty="0">
                <a:solidFill>
                  <a:srgbClr val="FFFF00"/>
                </a:solidFill>
              </a:rPr>
              <a:t>Matt.5:4</a:t>
            </a:r>
            <a:r>
              <a:rPr lang="en" sz="2012" dirty="0">
                <a:solidFill>
                  <a:srgbClr val="FFFF00"/>
                </a:solidFill>
              </a:rPr>
              <a:t>)</a:t>
            </a:r>
            <a:r>
              <a:rPr lang="en" sz="2012" dirty="0">
                <a:solidFill>
                  <a:schemeClr val="dk1"/>
                </a:solidFill>
              </a:rPr>
              <a:t>  </a:t>
            </a:r>
            <a:r>
              <a:rPr lang="en" sz="2012" dirty="0">
                <a:solidFill>
                  <a:srgbClr val="FFFF00"/>
                </a:solidFill>
              </a:rPr>
              <a:t>And then Jesus set up the greatest “support group” that has ever existed - His one church, the very family of God Himself.  Are we comforting each other in these times as we should?</a:t>
            </a:r>
            <a:r>
              <a:rPr lang="en" sz="2012" dirty="0">
                <a:solidFill>
                  <a:schemeClr val="dk1"/>
                </a:solidFill>
              </a:rPr>
              <a:t>  </a:t>
            </a:r>
            <a:r>
              <a:rPr lang="en" sz="2012" u="sng" dirty="0">
                <a:solidFill>
                  <a:srgbClr val="FFFF00"/>
                </a:solidFill>
              </a:rPr>
              <a:t>1 Thess.5:14</a:t>
            </a:r>
            <a:r>
              <a:rPr lang="en" sz="2012" dirty="0">
                <a:solidFill>
                  <a:schemeClr val="dk1"/>
                </a:solidFill>
              </a:rPr>
              <a:t> </a:t>
            </a:r>
            <a:r>
              <a:rPr lang="en" sz="2012" i="1" dirty="0">
                <a:solidFill>
                  <a:schemeClr val="dk1"/>
                </a:solidFill>
              </a:rPr>
              <a:t>“Now we exhort you, brethren, warn those who are unruly, </a:t>
            </a:r>
            <a:r>
              <a:rPr lang="en" sz="2012" i="1" u="sng" dirty="0">
                <a:solidFill>
                  <a:schemeClr val="dk1"/>
                </a:solidFill>
              </a:rPr>
              <a:t>comfort the fainthearted</a:t>
            </a:r>
            <a:r>
              <a:rPr lang="en" sz="2012" i="1" dirty="0">
                <a:solidFill>
                  <a:schemeClr val="dk1"/>
                </a:solidFill>
              </a:rPr>
              <a:t>, uphold the weak, be patient with all.”</a:t>
            </a:r>
            <a:endParaRPr sz="2012"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181375" y="-439925"/>
            <a:ext cx="9522300" cy="1288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33" b="1">
                <a:solidFill>
                  <a:srgbClr val="00FFFF"/>
                </a:solidFill>
              </a:rPr>
              <a:t>To our old self</a:t>
            </a:r>
            <a:endParaRPr sz="6033" b="1">
              <a:solidFill>
                <a:srgbClr val="00FFFF"/>
              </a:solidFill>
            </a:endParaRPr>
          </a:p>
        </p:txBody>
      </p:sp>
      <p:sp>
        <p:nvSpPr>
          <p:cNvPr id="80" name="Google Shape;80;p17"/>
          <p:cNvSpPr txBox="1">
            <a:spLocks noGrp="1"/>
          </p:cNvSpPr>
          <p:nvPr>
            <p:ph type="subTitle" idx="1"/>
          </p:nvPr>
        </p:nvSpPr>
        <p:spPr>
          <a:xfrm>
            <a:off x="-181375" y="519775"/>
            <a:ext cx="9396000" cy="4623600"/>
          </a:xfrm>
          <a:prstGeom prst="rect">
            <a:avLst/>
          </a:prstGeom>
        </p:spPr>
        <p:txBody>
          <a:bodyPr spcFirstLastPara="1" wrap="square" lIns="91425" tIns="91425" rIns="91425" bIns="91425" anchor="t" anchorCtr="0">
            <a:noAutofit/>
          </a:bodyPr>
          <a:lstStyle/>
          <a:p>
            <a:pPr marL="457200" lvl="0" indent="-356393" algn="l" rtl="0">
              <a:lnSpc>
                <a:spcPct val="80000"/>
              </a:lnSpc>
              <a:spcBef>
                <a:spcPts val="0"/>
              </a:spcBef>
              <a:spcAft>
                <a:spcPts val="0"/>
              </a:spcAft>
              <a:buClr>
                <a:srgbClr val="FFFF00"/>
              </a:buClr>
              <a:buSzPts val="2013"/>
              <a:buChar char="●"/>
            </a:pPr>
            <a:r>
              <a:rPr lang="en" sz="2012">
                <a:solidFill>
                  <a:srgbClr val="FFFF00"/>
                </a:solidFill>
              </a:rPr>
              <a:t>We must become a BRAND NEW PERSON when we become a Christian!</a:t>
            </a:r>
            <a:endParaRPr sz="2012">
              <a:solidFill>
                <a:srgbClr val="FFFF00"/>
              </a:solidFill>
            </a:endParaRPr>
          </a:p>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Rom.6:5-13</a:t>
            </a:r>
            <a:r>
              <a:rPr lang="en" sz="2012">
                <a:solidFill>
                  <a:schemeClr val="dk1"/>
                </a:solidFill>
              </a:rPr>
              <a:t> </a:t>
            </a:r>
            <a:r>
              <a:rPr lang="en" sz="2012" i="1">
                <a:solidFill>
                  <a:schemeClr val="dk1"/>
                </a:solidFill>
              </a:rPr>
              <a:t>“For if we have been united together in the likeness of His death</a:t>
            </a:r>
            <a:r>
              <a:rPr lang="en" sz="2012">
                <a:solidFill>
                  <a:schemeClr val="dk1"/>
                </a:solidFill>
              </a:rPr>
              <a:t> </a:t>
            </a:r>
            <a:r>
              <a:rPr lang="en" sz="2012">
                <a:solidFill>
                  <a:srgbClr val="FFFF00"/>
                </a:solidFill>
              </a:rPr>
              <a:t>(when we were baptized)</a:t>
            </a:r>
            <a:r>
              <a:rPr lang="en" sz="2012" i="1">
                <a:solidFill>
                  <a:schemeClr val="dk1"/>
                </a:solidFill>
              </a:rPr>
              <a:t>, certainly we also shall be in the likeness of His resurrection, 6 knowing this, that our old man was crucified with Him, that the body of sin might be done away with, that we should no longer be slaves of sin ... 12 </a:t>
            </a:r>
            <a:r>
              <a:rPr lang="en" sz="2012" i="1" u="sng">
                <a:solidFill>
                  <a:schemeClr val="dk1"/>
                </a:solidFill>
              </a:rPr>
              <a:t>Therefore do not let sin reign in your mortal body</a:t>
            </a:r>
            <a:r>
              <a:rPr lang="en" sz="2012" i="1">
                <a:solidFill>
                  <a:schemeClr val="dk1"/>
                </a:solidFill>
              </a:rPr>
              <a:t>, that you should obey it in its lusts. 13 And </a:t>
            </a:r>
            <a:r>
              <a:rPr lang="en" sz="2012" i="1" u="sng">
                <a:solidFill>
                  <a:schemeClr val="dk1"/>
                </a:solidFill>
              </a:rPr>
              <a:t>do not present your members as instruments of unrighteousness to sin</a:t>
            </a:r>
            <a:r>
              <a:rPr lang="en" sz="2012" i="1">
                <a:solidFill>
                  <a:schemeClr val="dk1"/>
                </a:solidFill>
              </a:rPr>
              <a:t>, but present yourselves to God as being alive from the dead, and your members as instruments of righteousness to God.”</a:t>
            </a:r>
            <a:endParaRPr sz="2012" i="1">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Eph.4:22-24</a:t>
            </a:r>
            <a:r>
              <a:rPr lang="en" sz="2012">
                <a:solidFill>
                  <a:srgbClr val="FFFF00"/>
                </a:solidFill>
              </a:rPr>
              <a:t> </a:t>
            </a:r>
            <a:r>
              <a:rPr lang="en" sz="2012" i="1">
                <a:solidFill>
                  <a:schemeClr val="dk1"/>
                </a:solidFill>
              </a:rPr>
              <a:t>“that you put off, concerning </a:t>
            </a:r>
            <a:r>
              <a:rPr lang="en" sz="2012" i="1" u="sng">
                <a:solidFill>
                  <a:schemeClr val="dk1"/>
                </a:solidFill>
              </a:rPr>
              <a:t>your former conduct</a:t>
            </a:r>
            <a:r>
              <a:rPr lang="en" sz="2012" i="1">
                <a:solidFill>
                  <a:schemeClr val="dk1"/>
                </a:solidFill>
              </a:rPr>
              <a:t>, the old man which grows corrupt according to the deceitful lusts, 23 and be renewed in the spirit of your mind, 24 and that you put on the new man which was created according to God, </a:t>
            </a:r>
            <a:r>
              <a:rPr lang="en" sz="2012" i="1" u="sng">
                <a:solidFill>
                  <a:schemeClr val="dk1"/>
                </a:solidFill>
              </a:rPr>
              <a:t>in true righteousness and holiness</a:t>
            </a:r>
            <a:r>
              <a:rPr lang="en" sz="2012" i="1">
                <a:solidFill>
                  <a:schemeClr val="dk1"/>
                </a:solidFill>
              </a:rPr>
              <a:t>.”</a:t>
            </a:r>
            <a:endParaRPr sz="2012" i="1">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Col.3:9-10</a:t>
            </a:r>
            <a:r>
              <a:rPr lang="en" sz="2012">
                <a:solidFill>
                  <a:srgbClr val="FFFF00"/>
                </a:solidFill>
              </a:rPr>
              <a:t> </a:t>
            </a:r>
            <a:r>
              <a:rPr lang="en" sz="2012" i="1">
                <a:solidFill>
                  <a:schemeClr val="dk1"/>
                </a:solidFill>
              </a:rPr>
              <a:t>“Do not lie to one another, since you have put off the old man </a:t>
            </a:r>
            <a:r>
              <a:rPr lang="en" sz="2012" i="1" u="sng">
                <a:solidFill>
                  <a:schemeClr val="dk1"/>
                </a:solidFill>
              </a:rPr>
              <a:t>with his deeds</a:t>
            </a:r>
            <a:r>
              <a:rPr lang="en" sz="2012" i="1">
                <a:solidFill>
                  <a:schemeClr val="dk1"/>
                </a:solidFill>
              </a:rPr>
              <a:t>, 10 and have put on the new man who is </a:t>
            </a:r>
            <a:r>
              <a:rPr lang="en" sz="2012" i="1" u="sng">
                <a:solidFill>
                  <a:schemeClr val="dk1"/>
                </a:solidFill>
              </a:rPr>
              <a:t>renewed in knowledge</a:t>
            </a:r>
            <a:r>
              <a:rPr lang="en" sz="2012" i="1">
                <a:solidFill>
                  <a:schemeClr val="dk1"/>
                </a:solidFill>
              </a:rPr>
              <a:t> according to the image of Him who created him,”</a:t>
            </a:r>
            <a:endParaRPr sz="2012" i="1">
              <a:solidFill>
                <a:schemeClr val="dk1"/>
              </a:solidFill>
            </a:endParaRPr>
          </a:p>
          <a:p>
            <a:pPr marL="457200" lvl="0" indent="-356393" algn="l" rtl="0">
              <a:lnSpc>
                <a:spcPct val="80000"/>
              </a:lnSpc>
              <a:spcBef>
                <a:spcPts val="0"/>
              </a:spcBef>
              <a:spcAft>
                <a:spcPts val="0"/>
              </a:spcAft>
              <a:buClr>
                <a:srgbClr val="00FFFF"/>
              </a:buClr>
              <a:buSzPts val="2013"/>
              <a:buChar char="●"/>
            </a:pPr>
            <a:r>
              <a:rPr lang="en" sz="2012">
                <a:solidFill>
                  <a:srgbClr val="00FFFF"/>
                </a:solidFill>
              </a:rPr>
              <a:t>I won’t lie - the longer you have been lost in this world the HARDER it is to stop these self-destructive habits.  Read the word, pray to God, get help.</a:t>
            </a:r>
            <a:endParaRPr sz="2012">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181375" y="-439925"/>
            <a:ext cx="9522300" cy="1288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33" b="1">
                <a:solidFill>
                  <a:srgbClr val="00FFFF"/>
                </a:solidFill>
              </a:rPr>
              <a:t>To our worldly friends</a:t>
            </a:r>
            <a:endParaRPr sz="6033" b="1">
              <a:solidFill>
                <a:srgbClr val="00FFFF"/>
              </a:solidFill>
            </a:endParaRPr>
          </a:p>
        </p:txBody>
      </p:sp>
      <p:sp>
        <p:nvSpPr>
          <p:cNvPr id="86" name="Google Shape;86;p18"/>
          <p:cNvSpPr txBox="1">
            <a:spLocks noGrp="1"/>
          </p:cNvSpPr>
          <p:nvPr>
            <p:ph type="subTitle" idx="1"/>
          </p:nvPr>
        </p:nvSpPr>
        <p:spPr>
          <a:xfrm>
            <a:off x="-181375" y="634825"/>
            <a:ext cx="9387000" cy="4508400"/>
          </a:xfrm>
          <a:prstGeom prst="rect">
            <a:avLst/>
          </a:prstGeom>
        </p:spPr>
        <p:txBody>
          <a:bodyPr spcFirstLastPara="1" wrap="square" lIns="91425" tIns="91425" rIns="91425" bIns="91425" anchor="t" anchorCtr="0">
            <a:noAutofit/>
          </a:bodyPr>
          <a:lstStyle/>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1 Cor.15:33</a:t>
            </a:r>
            <a:r>
              <a:rPr lang="en" sz="2012">
                <a:solidFill>
                  <a:srgbClr val="00FFFF"/>
                </a:solidFill>
              </a:rPr>
              <a:t> </a:t>
            </a:r>
            <a:r>
              <a:rPr lang="en" sz="2012" i="1">
                <a:solidFill>
                  <a:schemeClr val="dk1"/>
                </a:solidFill>
              </a:rPr>
              <a:t>“Do not be deceived: “Evil company </a:t>
            </a:r>
            <a:r>
              <a:rPr lang="en" sz="2012" i="1" u="sng">
                <a:solidFill>
                  <a:schemeClr val="dk1"/>
                </a:solidFill>
              </a:rPr>
              <a:t>corrupts good habits</a:t>
            </a:r>
            <a:r>
              <a:rPr lang="en" sz="2012" i="1">
                <a:solidFill>
                  <a:schemeClr val="dk1"/>
                </a:solidFill>
              </a:rPr>
              <a:t>.”</a:t>
            </a:r>
            <a:endParaRPr sz="2012" i="1">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Prov.13:20</a:t>
            </a:r>
            <a:r>
              <a:rPr lang="en" sz="2012">
                <a:solidFill>
                  <a:schemeClr val="dk1"/>
                </a:solidFill>
              </a:rPr>
              <a:t> </a:t>
            </a:r>
            <a:r>
              <a:rPr lang="en" sz="2012" i="1">
                <a:solidFill>
                  <a:schemeClr val="dk1"/>
                </a:solidFill>
              </a:rPr>
              <a:t>“He who walks with wise men will be wise, but </a:t>
            </a:r>
            <a:r>
              <a:rPr lang="en" sz="2012" i="1" u="sng">
                <a:solidFill>
                  <a:schemeClr val="dk1"/>
                </a:solidFill>
              </a:rPr>
              <a:t>the companion of fools will be destroyed</a:t>
            </a:r>
            <a:r>
              <a:rPr lang="en" sz="2012" i="1">
                <a:solidFill>
                  <a:schemeClr val="dk1"/>
                </a:solidFill>
              </a:rPr>
              <a:t>.”</a:t>
            </a:r>
            <a:endParaRPr sz="2012" i="1">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Prov.12:26</a:t>
            </a:r>
            <a:r>
              <a:rPr lang="en" sz="2012">
                <a:solidFill>
                  <a:schemeClr val="dk1"/>
                </a:solidFill>
              </a:rPr>
              <a:t> </a:t>
            </a:r>
            <a:r>
              <a:rPr lang="en" sz="2012" i="1">
                <a:solidFill>
                  <a:schemeClr val="dk1"/>
                </a:solidFill>
              </a:rPr>
              <a:t>“The righteous should choose his friends </a:t>
            </a:r>
            <a:r>
              <a:rPr lang="en" sz="2012" i="1" u="sng">
                <a:solidFill>
                  <a:schemeClr val="dk1"/>
                </a:solidFill>
              </a:rPr>
              <a:t>carefully</a:t>
            </a:r>
            <a:r>
              <a:rPr lang="en" sz="2012" i="1">
                <a:solidFill>
                  <a:schemeClr val="dk1"/>
                </a:solidFill>
              </a:rPr>
              <a:t>, for </a:t>
            </a:r>
            <a:r>
              <a:rPr lang="en" sz="2012" i="1" u="sng">
                <a:solidFill>
                  <a:schemeClr val="dk1"/>
                </a:solidFill>
              </a:rPr>
              <a:t>the way of the wicked leads them astray</a:t>
            </a:r>
            <a:r>
              <a:rPr lang="en" sz="2012" i="1">
                <a:solidFill>
                  <a:schemeClr val="dk1"/>
                </a:solidFill>
              </a:rPr>
              <a:t>.”</a:t>
            </a:r>
            <a:endParaRPr sz="2012" i="1">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a:solidFill>
                  <a:srgbClr val="FFFF00"/>
                </a:solidFill>
              </a:rPr>
              <a:t>When you become a Christian, you need to examine EVERY close relationship that you have and put it to this simple test - Is this person going to help me to get to HEAVEN, or are they going to “help” me to go to HELL?</a:t>
            </a:r>
            <a:endParaRPr sz="2012">
              <a:solidFill>
                <a:srgbClr val="FFFF00"/>
              </a:solidFill>
            </a:endParaRPr>
          </a:p>
          <a:p>
            <a:pPr marL="457200" lvl="0" indent="-356393" algn="l" rtl="0">
              <a:lnSpc>
                <a:spcPct val="80000"/>
              </a:lnSpc>
              <a:spcBef>
                <a:spcPts val="0"/>
              </a:spcBef>
              <a:spcAft>
                <a:spcPts val="0"/>
              </a:spcAft>
              <a:buClr>
                <a:schemeClr val="dk1"/>
              </a:buClr>
              <a:buSzPts val="2013"/>
              <a:buChar char="●"/>
            </a:pPr>
            <a:r>
              <a:rPr lang="en" sz="2012">
                <a:solidFill>
                  <a:schemeClr val="dk1"/>
                </a:solidFill>
              </a:rPr>
              <a:t>If you can influence your worldly, sinful friends/family to becoming more righteous, to having bible studies and discussions, to repenting of many of their wicked ways, and to keeping those things AWAY from you, GREAT!</a:t>
            </a:r>
            <a:endParaRPr sz="2012">
              <a:solidFill>
                <a:schemeClr val="dk1"/>
              </a:solidFill>
            </a:endParaRPr>
          </a:p>
          <a:p>
            <a:pPr marL="457200" lvl="0" indent="-356393" algn="l" rtl="0">
              <a:lnSpc>
                <a:spcPct val="80000"/>
              </a:lnSpc>
              <a:spcBef>
                <a:spcPts val="0"/>
              </a:spcBef>
              <a:spcAft>
                <a:spcPts val="0"/>
              </a:spcAft>
              <a:buClr>
                <a:srgbClr val="00FFFF"/>
              </a:buClr>
              <a:buSzPts val="2013"/>
              <a:buChar char="●"/>
            </a:pPr>
            <a:r>
              <a:rPr lang="en" sz="2012">
                <a:solidFill>
                  <a:srgbClr val="00FFFF"/>
                </a:solidFill>
              </a:rPr>
              <a:t>But, frankly, the odds of that happening are not good, if they have not also surrendered their lives to the teachings of Jesus.  If your friends will not change, for you, do they truly care about you, or are they just seeking the personal pleasure of your company? Are you willing to let them go, for God?</a:t>
            </a:r>
            <a:endParaRPr sz="2012">
              <a:solidFill>
                <a:srgbClr val="00FFFF"/>
              </a:solidFill>
            </a:endParaRPr>
          </a:p>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Matt.5:30</a:t>
            </a:r>
            <a:r>
              <a:rPr lang="en" sz="2012">
                <a:solidFill>
                  <a:schemeClr val="dk1"/>
                </a:solidFill>
              </a:rPr>
              <a:t> </a:t>
            </a:r>
            <a:r>
              <a:rPr lang="en" sz="2012" i="1">
                <a:solidFill>
                  <a:schemeClr val="dk1"/>
                </a:solidFill>
              </a:rPr>
              <a:t>“And if your right hand causes you to sin, </a:t>
            </a:r>
            <a:r>
              <a:rPr lang="en" sz="2012" i="1" u="sng">
                <a:solidFill>
                  <a:schemeClr val="dk1"/>
                </a:solidFill>
              </a:rPr>
              <a:t>cut it off and cast it from you</a:t>
            </a:r>
            <a:r>
              <a:rPr lang="en" sz="2012" i="1">
                <a:solidFill>
                  <a:schemeClr val="dk1"/>
                </a:solidFill>
              </a:rPr>
              <a:t>; for it is more profitable for you that one of your members perish, than for your whole body to be cast into hell.”  </a:t>
            </a:r>
            <a:r>
              <a:rPr lang="en" sz="2012">
                <a:solidFill>
                  <a:srgbClr val="FFFF00"/>
                </a:solidFill>
              </a:rPr>
              <a:t>(See </a:t>
            </a:r>
            <a:r>
              <a:rPr lang="en" sz="2012" u="sng">
                <a:solidFill>
                  <a:srgbClr val="FFFF00"/>
                </a:solidFill>
              </a:rPr>
              <a:t>Matt.10:34-37</a:t>
            </a:r>
            <a:r>
              <a:rPr lang="en" sz="2012">
                <a:solidFill>
                  <a:srgbClr val="FFFF00"/>
                </a:solidFill>
              </a:rPr>
              <a:t> also)</a:t>
            </a:r>
            <a:endParaRPr sz="2012">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181375" y="-439925"/>
            <a:ext cx="9522300" cy="125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5830" b="1">
                <a:solidFill>
                  <a:srgbClr val="00FFFF"/>
                </a:solidFill>
              </a:rPr>
              <a:t>To an unrepentant church</a:t>
            </a:r>
            <a:endParaRPr sz="5830" b="1">
              <a:solidFill>
                <a:srgbClr val="00FFFF"/>
              </a:solidFill>
            </a:endParaRPr>
          </a:p>
        </p:txBody>
      </p:sp>
      <p:sp>
        <p:nvSpPr>
          <p:cNvPr id="92" name="Google Shape;92;p19"/>
          <p:cNvSpPr txBox="1">
            <a:spLocks noGrp="1"/>
          </p:cNvSpPr>
          <p:nvPr>
            <p:ph type="subTitle" idx="1"/>
          </p:nvPr>
        </p:nvSpPr>
        <p:spPr>
          <a:xfrm>
            <a:off x="-181375" y="591500"/>
            <a:ext cx="9387000" cy="4551600"/>
          </a:xfrm>
          <a:prstGeom prst="rect">
            <a:avLst/>
          </a:prstGeom>
        </p:spPr>
        <p:txBody>
          <a:bodyPr spcFirstLastPara="1" wrap="square" lIns="91425" tIns="91425" rIns="91425" bIns="91425" anchor="t" anchorCtr="0">
            <a:noAutofit/>
          </a:bodyPr>
          <a:lstStyle/>
          <a:p>
            <a:pPr marL="457200" lvl="0" indent="-356393" algn="l" rtl="0">
              <a:lnSpc>
                <a:spcPct val="80000"/>
              </a:lnSpc>
              <a:spcBef>
                <a:spcPts val="0"/>
              </a:spcBef>
              <a:spcAft>
                <a:spcPts val="0"/>
              </a:spcAft>
              <a:buClr>
                <a:srgbClr val="FFFF00"/>
              </a:buClr>
              <a:buSzPts val="2013"/>
              <a:buChar char="●"/>
            </a:pPr>
            <a:r>
              <a:rPr lang="en" sz="2012" dirty="0">
                <a:solidFill>
                  <a:srgbClr val="FFFF00"/>
                </a:solidFill>
              </a:rPr>
              <a:t>I am cautious to bring this one up, because there isn’t a command or example in the New Testament of someone leaving an unfaithful congregation.  We should work and study where we are to get our church to repent of its error - to only teach and practice truth.  But what if they WON’T?</a:t>
            </a:r>
            <a:endParaRPr sz="2012" dirty="0">
              <a:solidFill>
                <a:srgbClr val="FFFF00"/>
              </a:solidFill>
            </a:endParaRPr>
          </a:p>
          <a:p>
            <a:pPr marL="457200" lvl="0" indent="-356393" algn="l" rtl="0">
              <a:lnSpc>
                <a:spcPct val="80000"/>
              </a:lnSpc>
              <a:spcBef>
                <a:spcPts val="0"/>
              </a:spcBef>
              <a:spcAft>
                <a:spcPts val="0"/>
              </a:spcAft>
              <a:buClr>
                <a:srgbClr val="FFFF00"/>
              </a:buClr>
              <a:buSzPts val="2013"/>
              <a:buChar char="●"/>
            </a:pPr>
            <a:r>
              <a:rPr lang="en" sz="2012" u="sng" dirty="0">
                <a:solidFill>
                  <a:srgbClr val="FFFF00"/>
                </a:solidFill>
              </a:rPr>
              <a:t>2 Pet.2:1</a:t>
            </a:r>
            <a:r>
              <a:rPr lang="en" sz="2012" dirty="0">
                <a:solidFill>
                  <a:srgbClr val="FFFF00"/>
                </a:solidFill>
              </a:rPr>
              <a:t> </a:t>
            </a:r>
            <a:r>
              <a:rPr lang="en" sz="2012" i="1" dirty="0">
                <a:solidFill>
                  <a:schemeClr val="dk1"/>
                </a:solidFill>
              </a:rPr>
              <a:t>“But there were also false prophets among the people, even as </a:t>
            </a:r>
            <a:r>
              <a:rPr lang="en" sz="2012" i="1" u="sng" dirty="0">
                <a:solidFill>
                  <a:schemeClr val="dk1"/>
                </a:solidFill>
              </a:rPr>
              <a:t>there will be false teachers among you, who will secretly bring in destructive heresies</a:t>
            </a:r>
            <a:r>
              <a:rPr lang="en" sz="2012" i="1" dirty="0">
                <a:solidFill>
                  <a:schemeClr val="dk1"/>
                </a:solidFill>
              </a:rPr>
              <a:t>, even denying the Lord who bought them, and bring on themselves swift destruction.”</a:t>
            </a:r>
            <a:endParaRPr sz="2012" i="1" dirty="0">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u="sng" dirty="0">
                <a:solidFill>
                  <a:srgbClr val="FFFF00"/>
                </a:solidFill>
              </a:rPr>
              <a:t>2 Tim.3:4-5</a:t>
            </a:r>
            <a:r>
              <a:rPr lang="en" sz="2012" dirty="0">
                <a:solidFill>
                  <a:schemeClr val="dk1"/>
                </a:solidFill>
              </a:rPr>
              <a:t> </a:t>
            </a:r>
            <a:r>
              <a:rPr lang="en" sz="2012" i="1" dirty="0">
                <a:solidFill>
                  <a:schemeClr val="dk1"/>
                </a:solidFill>
              </a:rPr>
              <a:t>“traitors, headstrong, haughty, lovers of pleasure rather than lovers of God, 5 </a:t>
            </a:r>
            <a:r>
              <a:rPr lang="en" sz="2012" i="1" u="sng" dirty="0">
                <a:solidFill>
                  <a:schemeClr val="dk1"/>
                </a:solidFill>
              </a:rPr>
              <a:t>having a form of godliness but denying its power. And from such people turn away</a:t>
            </a:r>
            <a:r>
              <a:rPr lang="en" sz="2012" i="1" dirty="0">
                <a:solidFill>
                  <a:schemeClr val="dk1"/>
                </a:solidFill>
              </a:rPr>
              <a:t>!”</a:t>
            </a:r>
            <a:endParaRPr sz="2012" i="1" dirty="0">
              <a:solidFill>
                <a:schemeClr val="dk1"/>
              </a:solidFill>
            </a:endParaRPr>
          </a:p>
          <a:p>
            <a:pPr marL="457200" lvl="0" indent="-356393" algn="l" rtl="0">
              <a:lnSpc>
                <a:spcPct val="80000"/>
              </a:lnSpc>
              <a:spcBef>
                <a:spcPts val="0"/>
              </a:spcBef>
              <a:spcAft>
                <a:spcPts val="0"/>
              </a:spcAft>
              <a:buClr>
                <a:srgbClr val="FFFF00"/>
              </a:buClr>
              <a:buSzPts val="2013"/>
              <a:buChar char="●"/>
            </a:pPr>
            <a:r>
              <a:rPr lang="en" sz="2012" u="sng" dirty="0">
                <a:solidFill>
                  <a:srgbClr val="FFFF00"/>
                </a:solidFill>
              </a:rPr>
              <a:t>2 John 9-11</a:t>
            </a:r>
            <a:r>
              <a:rPr lang="en" sz="2012" dirty="0">
                <a:solidFill>
                  <a:schemeClr val="dk1"/>
                </a:solidFill>
              </a:rPr>
              <a:t> </a:t>
            </a:r>
            <a:r>
              <a:rPr lang="en" sz="2012" i="1" dirty="0">
                <a:solidFill>
                  <a:schemeClr val="dk1"/>
                </a:solidFill>
              </a:rPr>
              <a:t>“Whoever transgresses and does not abide in the doctrine of Christ does not have God. He who abides in the doctrine of Christ has both the Father and the Son. 10 </a:t>
            </a:r>
            <a:r>
              <a:rPr lang="en" sz="2012" i="1" u="sng" dirty="0">
                <a:solidFill>
                  <a:schemeClr val="dk1"/>
                </a:solidFill>
              </a:rPr>
              <a:t>If anyone comes to you and does not bring this doctrine, do not receive him into your house nor greet him</a:t>
            </a:r>
            <a:r>
              <a:rPr lang="en" sz="2012" i="1" dirty="0">
                <a:solidFill>
                  <a:schemeClr val="dk1"/>
                </a:solidFill>
              </a:rPr>
              <a:t>; 11 for he who greets him shares in his evil deeds.”</a:t>
            </a:r>
            <a:endParaRPr sz="2012" i="1" dirty="0">
              <a:solidFill>
                <a:schemeClr val="dk1"/>
              </a:solidFill>
            </a:endParaRPr>
          </a:p>
          <a:p>
            <a:pPr marL="457200" lvl="0" indent="-356393" algn="l" rtl="0">
              <a:lnSpc>
                <a:spcPct val="80000"/>
              </a:lnSpc>
              <a:spcBef>
                <a:spcPts val="0"/>
              </a:spcBef>
              <a:spcAft>
                <a:spcPts val="0"/>
              </a:spcAft>
              <a:buClr>
                <a:srgbClr val="00FFFF"/>
              </a:buClr>
              <a:buSzPts val="2013"/>
              <a:buChar char="●"/>
            </a:pPr>
            <a:r>
              <a:rPr lang="en" sz="2012" dirty="0">
                <a:solidFill>
                  <a:srgbClr val="00FFFF"/>
                </a:solidFill>
              </a:rPr>
              <a:t>Compare your congregation, its organization, its worship, its works, its origin, its doctrine - to scripture.  Is your church from heaven or from men?</a:t>
            </a:r>
            <a:endParaRPr sz="2012"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181375" y="-439925"/>
            <a:ext cx="9522300" cy="130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6030" b="1">
                <a:solidFill>
                  <a:srgbClr val="00FFFF"/>
                </a:solidFill>
              </a:rPr>
              <a:t>To Jesus?</a:t>
            </a:r>
            <a:endParaRPr sz="6030" b="1">
              <a:solidFill>
                <a:srgbClr val="00FFFF"/>
              </a:solidFill>
            </a:endParaRPr>
          </a:p>
        </p:txBody>
      </p:sp>
      <p:sp>
        <p:nvSpPr>
          <p:cNvPr id="98" name="Google Shape;98;p20"/>
          <p:cNvSpPr txBox="1">
            <a:spLocks noGrp="1"/>
          </p:cNvSpPr>
          <p:nvPr>
            <p:ph type="subTitle" idx="1"/>
          </p:nvPr>
        </p:nvSpPr>
        <p:spPr>
          <a:xfrm>
            <a:off x="-181375" y="591500"/>
            <a:ext cx="9387000" cy="4551600"/>
          </a:xfrm>
          <a:prstGeom prst="rect">
            <a:avLst/>
          </a:prstGeom>
        </p:spPr>
        <p:txBody>
          <a:bodyPr spcFirstLastPara="1" wrap="square" lIns="91425" tIns="91425" rIns="91425" bIns="91425" anchor="t" anchorCtr="0">
            <a:noAutofit/>
          </a:bodyPr>
          <a:lstStyle/>
          <a:p>
            <a:pPr marL="457200" lvl="0" indent="-356393" algn="l" rtl="0">
              <a:lnSpc>
                <a:spcPct val="80000"/>
              </a:lnSpc>
              <a:spcBef>
                <a:spcPts val="0"/>
              </a:spcBef>
              <a:spcAft>
                <a:spcPts val="0"/>
              </a:spcAft>
              <a:buClr>
                <a:srgbClr val="FFFF00"/>
              </a:buClr>
              <a:buSzPts val="2013"/>
              <a:buChar char="●"/>
            </a:pPr>
            <a:r>
              <a:rPr lang="en" sz="2012">
                <a:solidFill>
                  <a:srgbClr val="FFFF00"/>
                </a:solidFill>
              </a:rPr>
              <a:t>You might think “No one would EVER willingly say goodbye to Jesus!”</a:t>
            </a:r>
            <a:endParaRPr sz="2012">
              <a:solidFill>
                <a:srgbClr val="FFFF00"/>
              </a:solidFill>
            </a:endParaRPr>
          </a:p>
          <a:p>
            <a:pPr marL="457200" lvl="0" indent="-356393" algn="l" rtl="0">
              <a:lnSpc>
                <a:spcPct val="80000"/>
              </a:lnSpc>
              <a:spcBef>
                <a:spcPts val="0"/>
              </a:spcBef>
              <a:spcAft>
                <a:spcPts val="0"/>
              </a:spcAft>
              <a:buClr>
                <a:srgbClr val="FFFF00"/>
              </a:buClr>
              <a:buSzPts val="2013"/>
              <a:buChar char="●"/>
            </a:pPr>
            <a:r>
              <a:rPr lang="en" sz="2012" u="sng">
                <a:solidFill>
                  <a:srgbClr val="FFFF00"/>
                </a:solidFill>
              </a:rPr>
              <a:t>Jn.6:60-66</a:t>
            </a:r>
            <a:r>
              <a:rPr lang="en" sz="2012">
                <a:solidFill>
                  <a:srgbClr val="FFFF00"/>
                </a:solidFill>
              </a:rPr>
              <a:t> </a:t>
            </a:r>
            <a:r>
              <a:rPr lang="en" sz="2012" i="1">
                <a:solidFill>
                  <a:schemeClr val="dk1"/>
                </a:solidFill>
              </a:rPr>
              <a:t>“Therefore many of His disciples, when they heard this, said “</a:t>
            </a:r>
            <a:r>
              <a:rPr lang="en" sz="2012" i="1" u="sng">
                <a:solidFill>
                  <a:schemeClr val="dk1"/>
                </a:solidFill>
              </a:rPr>
              <a:t>This is a hard saying</a:t>
            </a:r>
            <a:r>
              <a:rPr lang="en" sz="2012" i="1">
                <a:solidFill>
                  <a:schemeClr val="dk1"/>
                </a:solidFill>
              </a:rPr>
              <a:t>; who can understand it?” 61 When Jesus knew in Himself that His disciples complained about this, He said to them, “Does this offend you? 62 What then if you should see the Son of Man ascend where He was before? 63 It is the Spirit who gives life; the flesh profits nothing. The words that I speak to you are spirit, and they are life. 64 But there are some of you who do not believe.” For Jesus knew from the beginning who they were who did not believe, and who would betray Him. 65 And He said, “Therefore I have said to you that no one can come to Me unless it has been granted to him by My Father.” 66 From that time many of His disciples went back and walked with Him no more. 67 Then Jesus said to the twelve, “</a:t>
            </a:r>
            <a:r>
              <a:rPr lang="en" sz="2012" i="1" u="sng">
                <a:solidFill>
                  <a:schemeClr val="dk1"/>
                </a:solidFill>
              </a:rPr>
              <a:t>Do you also want to go away</a:t>
            </a:r>
            <a:r>
              <a:rPr lang="en" sz="2012" i="1">
                <a:solidFill>
                  <a:schemeClr val="dk1"/>
                </a:solidFill>
              </a:rPr>
              <a:t>?”</a:t>
            </a:r>
            <a:endParaRPr sz="2012" i="1">
              <a:solidFill>
                <a:schemeClr val="dk1"/>
              </a:solidFill>
            </a:endParaRPr>
          </a:p>
          <a:p>
            <a:pPr marL="457200" lvl="0" indent="-356393" algn="l" rtl="0">
              <a:lnSpc>
                <a:spcPct val="80000"/>
              </a:lnSpc>
              <a:spcBef>
                <a:spcPts val="0"/>
              </a:spcBef>
              <a:spcAft>
                <a:spcPts val="0"/>
              </a:spcAft>
              <a:buClr>
                <a:srgbClr val="00FFFF"/>
              </a:buClr>
              <a:buSzPts val="2013"/>
              <a:buChar char="●"/>
            </a:pPr>
            <a:r>
              <a:rPr lang="en" sz="2012">
                <a:solidFill>
                  <a:srgbClr val="00FFFF"/>
                </a:solidFill>
              </a:rPr>
              <a:t>Jesus, even though He loves us all, will NOT soften His message just to get as many disciples as possible.  He will let you walk away from Him, if you wish to, </a:t>
            </a:r>
            <a:r>
              <a:rPr lang="en" sz="2012">
                <a:solidFill>
                  <a:srgbClr val="FFFF00"/>
                </a:solidFill>
              </a:rPr>
              <a:t>(</a:t>
            </a:r>
            <a:r>
              <a:rPr lang="en" sz="2012" u="sng">
                <a:solidFill>
                  <a:srgbClr val="FFFF00"/>
                </a:solidFill>
              </a:rPr>
              <a:t>Mk.10:21-22</a:t>
            </a:r>
            <a:r>
              <a:rPr lang="en" sz="2012">
                <a:solidFill>
                  <a:srgbClr val="FFFF00"/>
                </a:solidFill>
              </a:rPr>
              <a:t>)</a:t>
            </a:r>
            <a:r>
              <a:rPr lang="en" sz="2012">
                <a:solidFill>
                  <a:srgbClr val="00FFFF"/>
                </a:solidFill>
              </a:rPr>
              <a:t>, even though that would be EXTREMELY foolish. </a:t>
            </a:r>
            <a:endParaRPr sz="2012">
              <a:solidFill>
                <a:srgbClr val="00FFFF"/>
              </a:solidFill>
            </a:endParaRPr>
          </a:p>
          <a:p>
            <a:pPr marL="457200" lvl="0" indent="-356393" algn="l" rtl="0">
              <a:lnSpc>
                <a:spcPct val="80000"/>
              </a:lnSpc>
              <a:spcBef>
                <a:spcPts val="0"/>
              </a:spcBef>
              <a:spcAft>
                <a:spcPts val="0"/>
              </a:spcAft>
              <a:buClr>
                <a:srgbClr val="FFFF00"/>
              </a:buClr>
              <a:buSzPts val="2013"/>
              <a:buChar char="●"/>
            </a:pPr>
            <a:r>
              <a:rPr lang="en" sz="2012">
                <a:solidFill>
                  <a:srgbClr val="FFFF00"/>
                </a:solidFill>
              </a:rPr>
              <a:t>Every Christian must be faithful until death (</a:t>
            </a:r>
            <a:r>
              <a:rPr lang="en" sz="2012" u="sng">
                <a:solidFill>
                  <a:srgbClr val="FFFF00"/>
                </a:solidFill>
              </a:rPr>
              <a:t>Rev.2:10</a:t>
            </a:r>
            <a:r>
              <a:rPr lang="en" sz="2012">
                <a:solidFill>
                  <a:srgbClr val="FFFF00"/>
                </a:solidFill>
              </a:rPr>
              <a:t>, </a:t>
            </a:r>
            <a:r>
              <a:rPr lang="en" sz="2012" u="sng">
                <a:solidFill>
                  <a:srgbClr val="FFFF00"/>
                </a:solidFill>
              </a:rPr>
              <a:t>Heb.3:12</a:t>
            </a:r>
            <a:r>
              <a:rPr lang="en" sz="2012">
                <a:solidFill>
                  <a:srgbClr val="FFFF00"/>
                </a:solidFill>
              </a:rPr>
              <a:t>).  Many run their race </a:t>
            </a:r>
            <a:r>
              <a:rPr lang="en" sz="2012" u="sng">
                <a:solidFill>
                  <a:srgbClr val="FFFF00"/>
                </a:solidFill>
              </a:rPr>
              <a:t>all their life</a:t>
            </a:r>
            <a:r>
              <a:rPr lang="en" sz="2012">
                <a:solidFill>
                  <a:srgbClr val="FFFF00"/>
                </a:solidFill>
              </a:rPr>
              <a:t>, only to stop right before the finish line!  </a:t>
            </a:r>
            <a:endParaRPr sz="2012">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181375" y="-439925"/>
            <a:ext cx="9522300" cy="1288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6030" b="1">
                <a:solidFill>
                  <a:srgbClr val="00FFFF"/>
                </a:solidFill>
              </a:rPr>
              <a:t>To life on this earth</a:t>
            </a:r>
            <a:endParaRPr sz="6030" b="1">
              <a:solidFill>
                <a:srgbClr val="00FFFF"/>
              </a:solidFill>
            </a:endParaRPr>
          </a:p>
        </p:txBody>
      </p:sp>
      <p:sp>
        <p:nvSpPr>
          <p:cNvPr id="104" name="Google Shape;104;p21"/>
          <p:cNvSpPr txBox="1">
            <a:spLocks noGrp="1"/>
          </p:cNvSpPr>
          <p:nvPr>
            <p:ph type="subTitle" idx="1"/>
          </p:nvPr>
        </p:nvSpPr>
        <p:spPr>
          <a:xfrm>
            <a:off x="-181375" y="549550"/>
            <a:ext cx="9386700" cy="4593900"/>
          </a:xfrm>
          <a:prstGeom prst="rect">
            <a:avLst/>
          </a:prstGeom>
        </p:spPr>
        <p:txBody>
          <a:bodyPr spcFirstLastPara="1" wrap="square" lIns="91425" tIns="91425" rIns="91425" bIns="91425" anchor="t" anchorCtr="0">
            <a:noAutofit/>
          </a:bodyPr>
          <a:lstStyle/>
          <a:p>
            <a:pPr marL="457200" lvl="0" indent="-350043" algn="l" rtl="0">
              <a:lnSpc>
                <a:spcPct val="80000"/>
              </a:lnSpc>
              <a:spcBef>
                <a:spcPts val="0"/>
              </a:spcBef>
              <a:spcAft>
                <a:spcPts val="0"/>
              </a:spcAft>
              <a:buClr>
                <a:srgbClr val="FFFF00"/>
              </a:buClr>
              <a:buSzPts val="1913"/>
              <a:buChar char="●"/>
            </a:pPr>
            <a:r>
              <a:rPr lang="en" sz="1912" dirty="0">
                <a:solidFill>
                  <a:srgbClr val="FFFF00"/>
                </a:solidFill>
              </a:rPr>
              <a:t>There is a day coming for you, and you don’t know when, on which you WILL say goodbye to this world, whether you wish to or not.  Most people, who are enjoying this life, don’t want it to end - but that desire won’t prevent it.</a:t>
            </a:r>
            <a:endParaRPr sz="1912" dirty="0">
              <a:solidFill>
                <a:srgbClr val="FFFF00"/>
              </a:solidFill>
            </a:endParaRPr>
          </a:p>
          <a:p>
            <a:pPr marL="457200" lvl="0" indent="-350043" algn="l" rtl="0">
              <a:lnSpc>
                <a:spcPct val="80000"/>
              </a:lnSpc>
              <a:spcBef>
                <a:spcPts val="0"/>
              </a:spcBef>
              <a:spcAft>
                <a:spcPts val="0"/>
              </a:spcAft>
              <a:buClr>
                <a:srgbClr val="00FFFF"/>
              </a:buClr>
              <a:buSzPts val="1913"/>
              <a:buChar char="●"/>
            </a:pPr>
            <a:r>
              <a:rPr lang="en" sz="1912" dirty="0">
                <a:solidFill>
                  <a:srgbClr val="00FFFF"/>
                </a:solidFill>
              </a:rPr>
              <a:t>There may be a person in this world who, sad as it might be, has NEVER said goodbye to anyone or anything.  No friends, no loved ones, they have accumulated all the treasures and pleasures of this world - soaked up EVERYTHING the devil has put before them.  But it WILL end one day.</a:t>
            </a:r>
            <a:endParaRPr sz="1912" dirty="0">
              <a:solidFill>
                <a:srgbClr val="00FFFF"/>
              </a:solidFill>
            </a:endParaRPr>
          </a:p>
          <a:p>
            <a:pPr marL="457200" lvl="0" indent="-350043" algn="l" rtl="0">
              <a:lnSpc>
                <a:spcPct val="80000"/>
              </a:lnSpc>
              <a:spcBef>
                <a:spcPts val="0"/>
              </a:spcBef>
              <a:spcAft>
                <a:spcPts val="0"/>
              </a:spcAft>
              <a:buClr>
                <a:srgbClr val="FFFF00"/>
              </a:buClr>
              <a:buSzPts val="1913"/>
              <a:buChar char="●"/>
            </a:pPr>
            <a:r>
              <a:rPr lang="en" sz="1912" u="sng" dirty="0">
                <a:solidFill>
                  <a:srgbClr val="FFFF00"/>
                </a:solidFill>
              </a:rPr>
              <a:t>Ps.90:10</a:t>
            </a:r>
            <a:r>
              <a:rPr lang="en" sz="1912" dirty="0">
                <a:solidFill>
                  <a:srgbClr val="FFFF00"/>
                </a:solidFill>
              </a:rPr>
              <a:t> </a:t>
            </a:r>
            <a:r>
              <a:rPr lang="en" sz="1912" i="1" dirty="0">
                <a:solidFill>
                  <a:schemeClr val="dk1"/>
                </a:solidFill>
              </a:rPr>
              <a:t>“The days of our lives are seventy years; and if by reason of strength they are eighty years, yet their boast is only labor and sorrow; for </a:t>
            </a:r>
            <a:r>
              <a:rPr lang="en" sz="1912" i="1" u="sng" dirty="0">
                <a:solidFill>
                  <a:schemeClr val="dk1"/>
                </a:solidFill>
              </a:rPr>
              <a:t>it is soon cut off, and we fly away</a:t>
            </a:r>
            <a:r>
              <a:rPr lang="en" sz="1912" i="1" dirty="0">
                <a:solidFill>
                  <a:schemeClr val="dk1"/>
                </a:solidFill>
              </a:rPr>
              <a:t>.” </a:t>
            </a:r>
            <a:r>
              <a:rPr lang="en" sz="1912" dirty="0">
                <a:solidFill>
                  <a:srgbClr val="00FFFF"/>
                </a:solidFill>
              </a:rPr>
              <a:t>We are impressed when someone makes it to 100 years.  In the beginning men lived here almost 1000 years!  But in the end, they too died.</a:t>
            </a:r>
            <a:r>
              <a:rPr lang="en" sz="1912" dirty="0">
                <a:solidFill>
                  <a:srgbClr val="FFFF00"/>
                </a:solidFill>
              </a:rPr>
              <a:t> </a:t>
            </a:r>
            <a:endParaRPr sz="1912" dirty="0">
              <a:solidFill>
                <a:srgbClr val="FFFF00"/>
              </a:solidFill>
            </a:endParaRPr>
          </a:p>
          <a:p>
            <a:pPr marL="457200" lvl="0" indent="-350043" algn="l" rtl="0">
              <a:lnSpc>
                <a:spcPct val="80000"/>
              </a:lnSpc>
              <a:spcBef>
                <a:spcPts val="0"/>
              </a:spcBef>
              <a:spcAft>
                <a:spcPts val="0"/>
              </a:spcAft>
              <a:buClr>
                <a:srgbClr val="FFFF00"/>
              </a:buClr>
              <a:buSzPts val="1913"/>
              <a:buChar char="●"/>
            </a:pPr>
            <a:r>
              <a:rPr lang="en" sz="1912" u="sng" dirty="0">
                <a:solidFill>
                  <a:srgbClr val="FFFF00"/>
                </a:solidFill>
              </a:rPr>
              <a:t>Ps.39:4-7</a:t>
            </a:r>
            <a:r>
              <a:rPr lang="en" sz="1912" dirty="0">
                <a:solidFill>
                  <a:srgbClr val="FFFF00"/>
                </a:solidFill>
              </a:rPr>
              <a:t> </a:t>
            </a:r>
            <a:r>
              <a:rPr lang="en" sz="1912" i="1" dirty="0">
                <a:solidFill>
                  <a:schemeClr val="dk1"/>
                </a:solidFill>
              </a:rPr>
              <a:t>“Lord, make me to know my end, and what is the measure of my days, that I may know how frail I am. 5 Indeed, You have made my days as handbreadths, and my age is as nothing before You; </a:t>
            </a:r>
            <a:r>
              <a:rPr lang="en" sz="1912" i="1" u="sng" dirty="0">
                <a:solidFill>
                  <a:schemeClr val="dk1"/>
                </a:solidFill>
              </a:rPr>
              <a:t>Certainly every man at his best state is but vapor</a:t>
            </a:r>
            <a:r>
              <a:rPr lang="en" sz="1912" i="1" dirty="0">
                <a:solidFill>
                  <a:schemeClr val="dk1"/>
                </a:solidFill>
              </a:rPr>
              <a:t>. Selah. 6 Surely every man walks about like a shadow; Surely they busy themselves in vain, he heaps up riches, and does not know who will gather them. 7 </a:t>
            </a:r>
            <a:r>
              <a:rPr lang="en" sz="1912" i="1" u="sng" dirty="0">
                <a:solidFill>
                  <a:schemeClr val="dk1"/>
                </a:solidFill>
              </a:rPr>
              <a:t>And now, Lord, what do I wait for? My hope is in You</a:t>
            </a:r>
            <a:r>
              <a:rPr lang="en" sz="1912" i="1" dirty="0">
                <a:solidFill>
                  <a:schemeClr val="dk1"/>
                </a:solidFill>
              </a:rPr>
              <a:t>.”</a:t>
            </a:r>
            <a:endParaRPr sz="1912" i="1" dirty="0">
              <a:solidFill>
                <a:schemeClr val="dk1"/>
              </a:solidFill>
            </a:endParaRPr>
          </a:p>
          <a:p>
            <a:pPr marL="457200" lvl="0" indent="-350043" algn="l" rtl="0">
              <a:lnSpc>
                <a:spcPct val="80000"/>
              </a:lnSpc>
              <a:spcBef>
                <a:spcPts val="0"/>
              </a:spcBef>
              <a:spcAft>
                <a:spcPts val="0"/>
              </a:spcAft>
              <a:buClr>
                <a:srgbClr val="FFFF00"/>
              </a:buClr>
              <a:buSzPts val="1913"/>
              <a:buChar char="●"/>
            </a:pPr>
            <a:r>
              <a:rPr lang="en" sz="1912" u="sng" dirty="0">
                <a:solidFill>
                  <a:srgbClr val="FFFF00"/>
                </a:solidFill>
              </a:rPr>
              <a:t>Lk.12:20</a:t>
            </a:r>
            <a:r>
              <a:rPr lang="en" sz="1912" dirty="0">
                <a:solidFill>
                  <a:schemeClr val="dk1"/>
                </a:solidFill>
              </a:rPr>
              <a:t> </a:t>
            </a:r>
            <a:r>
              <a:rPr lang="en" sz="1912" i="1" dirty="0">
                <a:solidFill>
                  <a:schemeClr val="dk1"/>
                </a:solidFill>
              </a:rPr>
              <a:t>“But God said to him, ‘Fool! </a:t>
            </a:r>
            <a:r>
              <a:rPr lang="en" sz="1912" i="1" u="sng" dirty="0">
                <a:solidFill>
                  <a:schemeClr val="dk1"/>
                </a:solidFill>
              </a:rPr>
              <a:t>This night</a:t>
            </a:r>
            <a:r>
              <a:rPr lang="en" sz="1912" i="1" dirty="0">
                <a:solidFill>
                  <a:schemeClr val="dk1"/>
                </a:solidFill>
              </a:rPr>
              <a:t> your soul will be required of you; then whose will those things be which you have provided?”</a:t>
            </a:r>
            <a:r>
              <a:rPr lang="en" sz="1912" dirty="0">
                <a:solidFill>
                  <a:schemeClr val="dk1"/>
                </a:solidFill>
              </a:rPr>
              <a:t>  </a:t>
            </a:r>
            <a:endParaRPr sz="1912"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On-screen Show (16:9)</PresentationFormat>
  <Paragraphs>50</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Dark</vt:lpstr>
      <vt:lpstr>Saying goodbye …</vt:lpstr>
      <vt:lpstr>To dear friends</vt:lpstr>
      <vt:lpstr>To dear friends</vt:lpstr>
      <vt:lpstr>To those who have died</vt:lpstr>
      <vt:lpstr>To our old self</vt:lpstr>
      <vt:lpstr>To our worldly friends</vt:lpstr>
      <vt:lpstr>To an unrepentant church</vt:lpstr>
      <vt:lpstr>To Jesus?</vt:lpstr>
      <vt:lpstr>To life on this earth</vt:lpstr>
      <vt:lpstr>NO MORE “GOODBYES”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1</cp:revision>
  <dcterms:modified xsi:type="dcterms:W3CDTF">2025-12-28T05:28:00Z</dcterms:modified>
</cp:coreProperties>
</file>