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2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b5efde5468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b5efde5468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62663750a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b62663750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5efde5468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b5efde5468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b5efde5468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b5efde5468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b5efde5468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b5efde5468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b5efde5468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b5efde5468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b5efde5468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b5efde5468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b5efde5468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b5efde5468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b5efde5468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b5efde5468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5efde5468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b5efde5468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37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Like father, UNLIKE son</a:t>
            </a:r>
            <a:endParaRPr sz="6000" b="1">
              <a:solidFill>
                <a:srgbClr val="00FFFF"/>
              </a:solidFill>
            </a:endParaRPr>
          </a:p>
        </p:txBody>
      </p:sp>
      <p:sp>
        <p:nvSpPr>
          <p:cNvPr id="55" name="Google Shape;55;p13"/>
          <p:cNvSpPr txBox="1">
            <a:spLocks noGrp="1"/>
          </p:cNvSpPr>
          <p:nvPr>
            <p:ph type="subTitle" idx="1"/>
          </p:nvPr>
        </p:nvSpPr>
        <p:spPr>
          <a:xfrm>
            <a:off x="-52800" y="665950"/>
            <a:ext cx="9285300" cy="44775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935"/>
              <a:buNone/>
            </a:pPr>
            <a:r>
              <a:rPr lang="en" sz="2225" u="sng">
                <a:solidFill>
                  <a:srgbClr val="FFFF00"/>
                </a:solidFill>
              </a:rPr>
              <a:t>Num.16:1-7</a:t>
            </a:r>
            <a:r>
              <a:rPr lang="en" sz="2225"/>
              <a:t> </a:t>
            </a:r>
            <a:r>
              <a:rPr lang="en" sz="2225">
                <a:solidFill>
                  <a:srgbClr val="00FFFF"/>
                </a:solidFill>
              </a:rPr>
              <a:t>(NKJV)</a:t>
            </a:r>
            <a:r>
              <a:rPr lang="en" sz="2225"/>
              <a:t> </a:t>
            </a:r>
            <a:r>
              <a:rPr lang="en" sz="2225" i="1">
                <a:solidFill>
                  <a:schemeClr val="dk1"/>
                </a:solidFill>
              </a:rPr>
              <a:t>“Now </a:t>
            </a:r>
            <a:r>
              <a:rPr lang="en" sz="2225" i="1" u="sng">
                <a:solidFill>
                  <a:schemeClr val="dk1"/>
                </a:solidFill>
              </a:rPr>
              <a:t>Korah the son of Izhar, the son of Kohath, the son of Levi</a:t>
            </a:r>
            <a:r>
              <a:rPr lang="en" sz="2225" i="1">
                <a:solidFill>
                  <a:schemeClr val="dk1"/>
                </a:solidFill>
              </a:rPr>
              <a:t>, with Dathan and Abiram the sons of Eliab, and On the son of Peleth, sons of Reuben, took men; 2 and they rose up before Moses with some of the children of Israel, </a:t>
            </a:r>
            <a:r>
              <a:rPr lang="en" sz="2225" i="1" u="sng">
                <a:solidFill>
                  <a:schemeClr val="dk1"/>
                </a:solidFill>
              </a:rPr>
              <a:t>two hundred and fifty leaders of the congregation</a:t>
            </a:r>
            <a:r>
              <a:rPr lang="en" sz="2225" i="1">
                <a:solidFill>
                  <a:schemeClr val="dk1"/>
                </a:solidFill>
              </a:rPr>
              <a:t>, representatives of the congregation, men of renown. 3 They gathered together against Moses and Aaron, and said to them, “</a:t>
            </a:r>
            <a:r>
              <a:rPr lang="en" sz="2225" i="1" u="sng">
                <a:solidFill>
                  <a:schemeClr val="dk1"/>
                </a:solidFill>
              </a:rPr>
              <a:t>You take too much upon yourselves, for all the congregation is holy, every one of them, and the Lord is among them. Why then do you exalt yourselves above the assembly of the Lord</a:t>
            </a:r>
            <a:r>
              <a:rPr lang="en" sz="2225" i="1">
                <a:solidFill>
                  <a:schemeClr val="dk1"/>
                </a:solidFill>
              </a:rPr>
              <a:t>?” 4 So when Moses heard it, he fell on his face; 5 and he spoke to Korah and all his company, saying, “Tomorrow morning the Lord will show who is His and who is holy, and will cause him to come near to Him. That one whom He chooses He will cause to come near to Him. 6 Do this: Take censers, Korah and all your company; 7 put fire in them and put incense in them before the Lord tomorrow, and it shall be that the man whom the Lord chooses is the holy one. </a:t>
            </a:r>
            <a:r>
              <a:rPr lang="en" sz="2225" i="1" u="sng">
                <a:solidFill>
                  <a:schemeClr val="dk1"/>
                </a:solidFill>
              </a:rPr>
              <a:t>You take too much upon yourselves</a:t>
            </a:r>
            <a:r>
              <a:rPr lang="en" sz="2225" i="1">
                <a:solidFill>
                  <a:schemeClr val="dk1"/>
                </a:solidFill>
              </a:rPr>
              <a:t>, you sons of Levi!”</a:t>
            </a:r>
            <a:endParaRPr sz="2225"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SUCH HUMILITY</a:t>
            </a:r>
            <a:endParaRPr sz="5000" b="1">
              <a:solidFill>
                <a:srgbClr val="00FFFF"/>
              </a:solidFill>
            </a:endParaRPr>
          </a:p>
        </p:txBody>
      </p:sp>
      <p:sp>
        <p:nvSpPr>
          <p:cNvPr id="109" name="Google Shape;109;p22"/>
          <p:cNvSpPr txBox="1">
            <a:spLocks noGrp="1"/>
          </p:cNvSpPr>
          <p:nvPr>
            <p:ph type="subTitle" idx="1"/>
          </p:nvPr>
        </p:nvSpPr>
        <p:spPr>
          <a:xfrm>
            <a:off x="-161075" y="503400"/>
            <a:ext cx="9373500" cy="4639800"/>
          </a:xfrm>
          <a:prstGeom prst="rect">
            <a:avLst/>
          </a:prstGeom>
        </p:spPr>
        <p:txBody>
          <a:bodyPr spcFirstLastPara="1" wrap="square" lIns="91425" tIns="91425" rIns="91425" bIns="91425" anchor="t" anchorCtr="0">
            <a:noAutofit/>
          </a:bodyPr>
          <a:lstStyle/>
          <a:p>
            <a:pPr marL="457200" lvl="0" indent="-357187" algn="l" rtl="0">
              <a:lnSpc>
                <a:spcPct val="80000"/>
              </a:lnSpc>
              <a:spcBef>
                <a:spcPts val="0"/>
              </a:spcBef>
              <a:spcAft>
                <a:spcPts val="0"/>
              </a:spcAft>
              <a:buClr>
                <a:srgbClr val="FFFF00"/>
              </a:buClr>
              <a:buSzPts val="2025"/>
              <a:buChar char="●"/>
            </a:pPr>
            <a:r>
              <a:rPr lang="en" sz="2025">
                <a:solidFill>
                  <a:srgbClr val="FFFF00"/>
                </a:solidFill>
              </a:rPr>
              <a:t>I want to make a couple more observations about these “Sons of Korah”.</a:t>
            </a:r>
            <a:endParaRPr sz="2025">
              <a:solidFill>
                <a:srgbClr val="FFFF00"/>
              </a:solidFill>
            </a:endParaRPr>
          </a:p>
          <a:p>
            <a:pPr marL="457200" lvl="0" indent="-357187" algn="l" rtl="0">
              <a:lnSpc>
                <a:spcPct val="80000"/>
              </a:lnSpc>
              <a:spcBef>
                <a:spcPts val="0"/>
              </a:spcBef>
              <a:spcAft>
                <a:spcPts val="0"/>
              </a:spcAft>
              <a:buClr>
                <a:schemeClr val="dk1"/>
              </a:buClr>
              <a:buSzPts val="2025"/>
              <a:buChar char="●"/>
            </a:pPr>
            <a:r>
              <a:rPr lang="en" sz="2025">
                <a:solidFill>
                  <a:schemeClr val="dk1"/>
                </a:solidFill>
              </a:rPr>
              <a:t>Consider that “name” that they took for themselves - “Sons of Korah”.  Imagine if you were Judas’ or Hitler’s descendants today.  Would you want anything to do with THAT name?  Wouldn’t you want to hide it?  But they were content to let everyone know who they had come from, in CONTRAST to where their loyalty was - in God. </a:t>
            </a:r>
            <a:r>
              <a:rPr lang="en" sz="2025">
                <a:solidFill>
                  <a:srgbClr val="FFFF00"/>
                </a:solidFill>
              </a:rPr>
              <a:t> </a:t>
            </a:r>
            <a:endParaRPr sz="2025">
              <a:solidFill>
                <a:srgbClr val="FFFF00"/>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Consider again those Psalms.  Which ONE of them wrote it?  The descendants of a man who is infamous for wanting MORE glory to himself, took ZERO personal glory in writing those Psalms.  What if God actually gave one verse or phrase to EACH one, to assemble them together?  They are the only Psalms, that we know of, written by a GROUP of persons!</a:t>
            </a:r>
            <a:endParaRPr sz="2025">
              <a:solidFill>
                <a:srgbClr val="00FFFF"/>
              </a:solidFill>
            </a:endParaRPr>
          </a:p>
          <a:p>
            <a:pPr marL="457200" lvl="0" indent="-357187" algn="l" rtl="0">
              <a:lnSpc>
                <a:spcPct val="80000"/>
              </a:lnSpc>
              <a:spcBef>
                <a:spcPts val="0"/>
              </a:spcBef>
              <a:spcAft>
                <a:spcPts val="0"/>
              </a:spcAft>
              <a:buClr>
                <a:srgbClr val="FFFF00"/>
              </a:buClr>
              <a:buSzPts val="2025"/>
              <a:buChar char="●"/>
            </a:pPr>
            <a:r>
              <a:rPr lang="en" sz="2025">
                <a:solidFill>
                  <a:srgbClr val="FFFF00"/>
                </a:solidFill>
              </a:rPr>
              <a:t>And, for me personally, the most ironic and AMAZING thing the “Sons of Korah” wrote, when you compare it to what Korah did in </a:t>
            </a:r>
            <a:r>
              <a:rPr lang="en" sz="2025" u="sng">
                <a:solidFill>
                  <a:srgbClr val="FFFF00"/>
                </a:solidFill>
              </a:rPr>
              <a:t>Numbers 16</a:t>
            </a:r>
            <a:r>
              <a:rPr lang="en" sz="2025">
                <a:solidFill>
                  <a:srgbClr val="FFFF00"/>
                </a:solidFill>
              </a:rPr>
              <a:t>, is this:</a:t>
            </a:r>
            <a:endParaRPr sz="2025">
              <a:solidFill>
                <a:srgbClr val="FFFF00"/>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Ps.84:10</a:t>
            </a:r>
            <a:r>
              <a:rPr lang="en" sz="2025">
                <a:solidFill>
                  <a:srgbClr val="FFFF00"/>
                </a:solidFill>
              </a:rPr>
              <a:t> </a:t>
            </a:r>
            <a:r>
              <a:rPr lang="en" sz="2025" i="1">
                <a:solidFill>
                  <a:schemeClr val="dk1"/>
                </a:solidFill>
              </a:rPr>
              <a:t>“For a day in Your</a:t>
            </a:r>
            <a:r>
              <a:rPr lang="en" sz="2025" i="1">
                <a:solidFill>
                  <a:srgbClr val="FFFF00"/>
                </a:solidFill>
              </a:rPr>
              <a:t> </a:t>
            </a:r>
            <a:r>
              <a:rPr lang="en" sz="2025">
                <a:solidFill>
                  <a:srgbClr val="FFFF00"/>
                </a:solidFill>
              </a:rPr>
              <a:t>(God’s)</a:t>
            </a:r>
            <a:r>
              <a:rPr lang="en" sz="2025" i="1">
                <a:solidFill>
                  <a:srgbClr val="FFFF00"/>
                </a:solidFill>
              </a:rPr>
              <a:t> </a:t>
            </a:r>
            <a:r>
              <a:rPr lang="en" sz="2025" i="1">
                <a:solidFill>
                  <a:schemeClr val="dk1"/>
                </a:solidFill>
              </a:rPr>
              <a:t>courts is better than a thousand. </a:t>
            </a:r>
            <a:r>
              <a:rPr lang="en" sz="2025" i="1" u="sng">
                <a:solidFill>
                  <a:schemeClr val="dk1"/>
                </a:solidFill>
              </a:rPr>
              <a:t>I would rather be a doorkeeper in the house of my God than dwell in the tents of wickedness</a:t>
            </a:r>
            <a:r>
              <a:rPr lang="en" sz="2025" i="1">
                <a:solidFill>
                  <a:schemeClr val="dk1"/>
                </a:solidFill>
              </a:rPr>
              <a:t>.” </a:t>
            </a:r>
            <a:r>
              <a:rPr lang="en" sz="2025" i="1">
                <a:solidFill>
                  <a:srgbClr val="00FFFF"/>
                </a:solidFill>
              </a:rPr>
              <a:t> </a:t>
            </a:r>
            <a:r>
              <a:rPr lang="en" sz="2025">
                <a:solidFill>
                  <a:srgbClr val="00FFFF"/>
                </a:solidFill>
              </a:rPr>
              <a:t>What a contrast from their rebellious great-grandfather!</a:t>
            </a:r>
            <a:endParaRPr sz="2025">
              <a:solidFill>
                <a:srgbClr val="00FFFF"/>
              </a:solidFill>
            </a:endParaRPr>
          </a:p>
          <a:p>
            <a:pPr marL="457200" lvl="0" indent="-357187" algn="l" rtl="0">
              <a:lnSpc>
                <a:spcPct val="80000"/>
              </a:lnSpc>
              <a:spcBef>
                <a:spcPts val="0"/>
              </a:spcBef>
              <a:spcAft>
                <a:spcPts val="0"/>
              </a:spcAft>
              <a:buClr>
                <a:srgbClr val="FFFF00"/>
              </a:buClr>
              <a:buSzPts val="2025"/>
              <a:buChar char="●"/>
            </a:pPr>
            <a:r>
              <a:rPr lang="en" sz="2025">
                <a:solidFill>
                  <a:srgbClr val="FFFF00"/>
                </a:solidFill>
              </a:rPr>
              <a:t>The house of God, today, is Christ’s one church.  Are YOU in that church?</a:t>
            </a:r>
            <a:endParaRPr sz="2025">
              <a:solidFill>
                <a:srgbClr val="FFFF00"/>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Just ONE DAY in the courts of the Lord, is FAR BETTER than 1000 outside!</a:t>
            </a:r>
            <a:endParaRPr sz="2025">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APPLICATIONS</a:t>
            </a:r>
            <a:endParaRPr sz="5000" b="1">
              <a:solidFill>
                <a:srgbClr val="00FFFF"/>
              </a:solidFill>
            </a:endParaRPr>
          </a:p>
        </p:txBody>
      </p:sp>
      <p:sp>
        <p:nvSpPr>
          <p:cNvPr id="115" name="Google Shape;115;p23"/>
          <p:cNvSpPr txBox="1">
            <a:spLocks noGrp="1"/>
          </p:cNvSpPr>
          <p:nvPr>
            <p:ph type="subTitle" idx="1"/>
          </p:nvPr>
        </p:nvSpPr>
        <p:spPr>
          <a:xfrm>
            <a:off x="-161075" y="503400"/>
            <a:ext cx="9373500" cy="4639800"/>
          </a:xfrm>
          <a:prstGeom prst="rect">
            <a:avLst/>
          </a:prstGeom>
        </p:spPr>
        <p:txBody>
          <a:bodyPr spcFirstLastPara="1" wrap="square" lIns="91425" tIns="91425" rIns="91425" bIns="91425" anchor="t" anchorCtr="0">
            <a:noAutofit/>
          </a:bodyPr>
          <a:lstStyle/>
          <a:p>
            <a:pPr marL="457200" lvl="0" indent="-352425" algn="l" rtl="0">
              <a:lnSpc>
                <a:spcPct val="80000"/>
              </a:lnSpc>
              <a:spcBef>
                <a:spcPts val="0"/>
              </a:spcBef>
              <a:spcAft>
                <a:spcPts val="0"/>
              </a:spcAft>
              <a:buClr>
                <a:srgbClr val="FFFF00"/>
              </a:buClr>
              <a:buSzPts val="1950"/>
              <a:buChar char="●"/>
            </a:pPr>
            <a:r>
              <a:rPr lang="en" sz="1950">
                <a:solidFill>
                  <a:srgbClr val="FFFF00"/>
                </a:solidFill>
              </a:rPr>
              <a:t>Firstly, and obviously, don’t rebel against God, or His chosen order of things, like Korah tried to do!  </a:t>
            </a:r>
            <a:r>
              <a:rPr lang="en" sz="1950" u="sng">
                <a:solidFill>
                  <a:srgbClr val="FFFF00"/>
                </a:solidFill>
              </a:rPr>
              <a:t>Jude 11</a:t>
            </a:r>
            <a:r>
              <a:rPr lang="en" sz="1950">
                <a:solidFill>
                  <a:srgbClr val="FFFF00"/>
                </a:solidFill>
              </a:rPr>
              <a:t> </a:t>
            </a:r>
            <a:r>
              <a:rPr lang="en" sz="1950" i="1">
                <a:solidFill>
                  <a:schemeClr val="dk1"/>
                </a:solidFill>
              </a:rPr>
              <a:t>“</a:t>
            </a:r>
            <a:r>
              <a:rPr lang="en" sz="1950" i="1" u="sng">
                <a:solidFill>
                  <a:schemeClr val="dk1"/>
                </a:solidFill>
              </a:rPr>
              <a:t>Woe to them</a:t>
            </a:r>
            <a:r>
              <a:rPr lang="en" sz="1950" i="1">
                <a:solidFill>
                  <a:schemeClr val="dk1"/>
                </a:solidFill>
              </a:rPr>
              <a:t>! For they</a:t>
            </a:r>
            <a:r>
              <a:rPr lang="en" sz="1950">
                <a:solidFill>
                  <a:srgbClr val="FFFF00"/>
                </a:solidFill>
              </a:rPr>
              <a:t> (worldly Christians) </a:t>
            </a:r>
            <a:r>
              <a:rPr lang="en" sz="1950" i="1">
                <a:solidFill>
                  <a:schemeClr val="dk1"/>
                </a:solidFill>
              </a:rPr>
              <a:t>have gone in the way of Cain, have run greedily in the error of Balaam for profit, and </a:t>
            </a:r>
            <a:r>
              <a:rPr lang="en" sz="1950" i="1" u="sng">
                <a:solidFill>
                  <a:schemeClr val="dk1"/>
                </a:solidFill>
              </a:rPr>
              <a:t>perished in the rebellion of Korah</a:t>
            </a:r>
            <a:r>
              <a:rPr lang="en" sz="1950" i="1">
                <a:solidFill>
                  <a:schemeClr val="dk1"/>
                </a:solidFill>
              </a:rPr>
              <a:t>.”</a:t>
            </a:r>
            <a:endParaRPr sz="1950" i="1">
              <a:solidFill>
                <a:schemeClr val="dk1"/>
              </a:solidFill>
            </a:endParaRPr>
          </a:p>
          <a:p>
            <a:pPr marL="457200" lvl="0" indent="-352425" algn="l" rtl="0">
              <a:lnSpc>
                <a:spcPct val="80000"/>
              </a:lnSpc>
              <a:spcBef>
                <a:spcPts val="0"/>
              </a:spcBef>
              <a:spcAft>
                <a:spcPts val="0"/>
              </a:spcAft>
              <a:buClr>
                <a:srgbClr val="00FFFF"/>
              </a:buClr>
              <a:buSzPts val="1950"/>
              <a:buChar char="●"/>
            </a:pPr>
            <a:r>
              <a:rPr lang="en" sz="1950">
                <a:solidFill>
                  <a:srgbClr val="00FFFF"/>
                </a:solidFill>
              </a:rPr>
              <a:t>Be content with the role and the talents that God has given to you in His kingdom, even if its just to carry items/people from place to place, to open or watch a door for others, etc.  It is not a </a:t>
            </a:r>
            <a:r>
              <a:rPr lang="en" sz="1950" i="1">
                <a:solidFill>
                  <a:schemeClr val="dk1"/>
                </a:solidFill>
              </a:rPr>
              <a:t>“small thing”</a:t>
            </a:r>
            <a:r>
              <a:rPr lang="en" sz="1950">
                <a:solidFill>
                  <a:srgbClr val="00FFFF"/>
                </a:solidFill>
              </a:rPr>
              <a:t> to be adopted by God!</a:t>
            </a:r>
            <a:endParaRPr sz="1950">
              <a:solidFill>
                <a:srgbClr val="00FFFF"/>
              </a:solidFill>
            </a:endParaRPr>
          </a:p>
          <a:p>
            <a:pPr marL="457200" lvl="0" indent="-352425" algn="l" rtl="0">
              <a:lnSpc>
                <a:spcPct val="80000"/>
              </a:lnSpc>
              <a:spcBef>
                <a:spcPts val="0"/>
              </a:spcBef>
              <a:spcAft>
                <a:spcPts val="0"/>
              </a:spcAft>
              <a:buClr>
                <a:schemeClr val="dk1"/>
              </a:buClr>
              <a:buSzPts val="1950"/>
              <a:buChar char="●"/>
            </a:pPr>
            <a:r>
              <a:rPr lang="en" sz="1950">
                <a:solidFill>
                  <a:schemeClr val="dk1"/>
                </a:solidFill>
              </a:rPr>
              <a:t>If you are a parent and worry that God may reject and/or punish your children because of YOUR sins, know that He WON’T.  (Read </a:t>
            </a:r>
            <a:r>
              <a:rPr lang="en" sz="1950" u="sng">
                <a:solidFill>
                  <a:srgbClr val="FFFF00"/>
                </a:solidFill>
              </a:rPr>
              <a:t>Ezekiel 18</a:t>
            </a:r>
            <a:r>
              <a:rPr lang="en" sz="1950">
                <a:solidFill>
                  <a:schemeClr val="dk1"/>
                </a:solidFill>
              </a:rPr>
              <a:t>!)</a:t>
            </a:r>
            <a:endParaRPr sz="1950">
              <a:solidFill>
                <a:schemeClr val="dk1"/>
              </a:solidFill>
            </a:endParaRPr>
          </a:p>
          <a:p>
            <a:pPr marL="457200" lvl="0" indent="-352425" algn="l" rtl="0">
              <a:lnSpc>
                <a:spcPct val="80000"/>
              </a:lnSpc>
              <a:spcBef>
                <a:spcPts val="0"/>
              </a:spcBef>
              <a:spcAft>
                <a:spcPts val="0"/>
              </a:spcAft>
              <a:buClr>
                <a:srgbClr val="FFFF00"/>
              </a:buClr>
              <a:buSzPts val="1950"/>
              <a:buChar char="●"/>
            </a:pPr>
            <a:r>
              <a:rPr lang="en" sz="1950">
                <a:solidFill>
                  <a:srgbClr val="FFFF00"/>
                </a:solidFill>
              </a:rPr>
              <a:t>If you are a child of spiritually rebellious parents/upbringing, and worry that you might not be able to overcome their bad example, know that YOU CAN, just as the “Sons of Korah” did.</a:t>
            </a:r>
            <a:endParaRPr sz="1950">
              <a:solidFill>
                <a:srgbClr val="FFFF00"/>
              </a:solidFill>
            </a:endParaRPr>
          </a:p>
          <a:p>
            <a:pPr marL="457200" lvl="0" indent="-352425" algn="l" rtl="0">
              <a:lnSpc>
                <a:spcPct val="80000"/>
              </a:lnSpc>
              <a:spcBef>
                <a:spcPts val="0"/>
              </a:spcBef>
              <a:spcAft>
                <a:spcPts val="0"/>
              </a:spcAft>
              <a:buClr>
                <a:srgbClr val="00FFFF"/>
              </a:buClr>
              <a:buSzPts val="1950"/>
              <a:buChar char="●"/>
            </a:pPr>
            <a:r>
              <a:rPr lang="en" sz="1950">
                <a:solidFill>
                  <a:srgbClr val="00FFFF"/>
                </a:solidFill>
              </a:rPr>
              <a:t>And never forget that God expects each of us to love and be more loyal to HIM, than even to our own parents, children, spouses, family and friends. </a:t>
            </a:r>
            <a:r>
              <a:rPr lang="en" sz="1950">
                <a:solidFill>
                  <a:schemeClr val="dk1"/>
                </a:solidFill>
              </a:rPr>
              <a:t> </a:t>
            </a:r>
            <a:r>
              <a:rPr lang="en" sz="1950" u="sng">
                <a:solidFill>
                  <a:srgbClr val="FFFF00"/>
                </a:solidFill>
              </a:rPr>
              <a:t>Matt.10:35-37</a:t>
            </a:r>
            <a:r>
              <a:rPr lang="en" sz="1950">
                <a:solidFill>
                  <a:schemeClr val="dk1"/>
                </a:solidFill>
              </a:rPr>
              <a:t> </a:t>
            </a:r>
            <a:r>
              <a:rPr lang="en" sz="1950" i="1">
                <a:solidFill>
                  <a:schemeClr val="dk1"/>
                </a:solidFill>
              </a:rPr>
              <a:t>“For I have come to ‘set a man against his father, a daughter against her mother, and a daughter-in-law against her mother-in-law’; 36 and ‘a man’s enemies will be those of his own household.’ 37 </a:t>
            </a:r>
            <a:r>
              <a:rPr lang="en" sz="1950" i="1" u="sng">
                <a:solidFill>
                  <a:schemeClr val="dk1"/>
                </a:solidFill>
              </a:rPr>
              <a:t>He who loves father or mother more than Me is not worthy of Me. And he who loves son or daughter more than Me is not worthy of Me</a:t>
            </a:r>
            <a:r>
              <a:rPr lang="en" sz="1950" i="1">
                <a:solidFill>
                  <a:schemeClr val="dk1"/>
                </a:solidFill>
              </a:rPr>
              <a:t>.”</a:t>
            </a:r>
            <a:r>
              <a:rPr lang="en" sz="1950">
                <a:solidFill>
                  <a:schemeClr val="dk1"/>
                </a:solidFill>
              </a:rPr>
              <a:t>  </a:t>
            </a:r>
            <a:r>
              <a:rPr lang="en" sz="1950">
                <a:solidFill>
                  <a:srgbClr val="00FFFF"/>
                </a:solidFill>
              </a:rPr>
              <a:t>Do YOU love Jesus THAT much?</a:t>
            </a:r>
            <a:endParaRPr sz="195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 WAS KORAH?</a:t>
            </a:r>
            <a:endParaRPr sz="5000" b="1">
              <a:solidFill>
                <a:srgbClr val="00FFFF"/>
              </a:solidFill>
            </a:endParaRPr>
          </a:p>
        </p:txBody>
      </p:sp>
      <p:sp>
        <p:nvSpPr>
          <p:cNvPr id="61" name="Google Shape;61;p14"/>
          <p:cNvSpPr txBox="1">
            <a:spLocks noGrp="1"/>
          </p:cNvSpPr>
          <p:nvPr>
            <p:ph type="subTitle" idx="1"/>
          </p:nvPr>
        </p:nvSpPr>
        <p:spPr>
          <a:xfrm>
            <a:off x="-147525" y="472500"/>
            <a:ext cx="9380100" cy="4670700"/>
          </a:xfrm>
          <a:prstGeom prst="rect">
            <a:avLst/>
          </a:prstGeom>
        </p:spPr>
        <p:txBody>
          <a:bodyPr spcFirstLastPara="1" wrap="square" lIns="91425" tIns="91425" rIns="91425" bIns="91425" anchor="t" anchorCtr="0">
            <a:noAutofit/>
          </a:bodyPr>
          <a:lstStyle/>
          <a:p>
            <a:pPr marL="457200" lvl="0" indent="-357187" algn="l" rtl="0">
              <a:lnSpc>
                <a:spcPct val="80000"/>
              </a:lnSpc>
              <a:spcBef>
                <a:spcPts val="0"/>
              </a:spcBef>
              <a:spcAft>
                <a:spcPts val="0"/>
              </a:spcAft>
              <a:buClr>
                <a:srgbClr val="FFFF00"/>
              </a:buClr>
              <a:buSzPts val="2025"/>
              <a:buChar char="●"/>
            </a:pPr>
            <a:r>
              <a:rPr lang="en" sz="2025">
                <a:solidFill>
                  <a:srgbClr val="FFFF00"/>
                </a:solidFill>
              </a:rPr>
              <a:t>He is a descendant of Levi, one of Jacob’s 12 sons.  He is also a descendant of Kohath, one of Levi’s 3 sons, which is why Korah is among the Kohathites also.  (</a:t>
            </a:r>
            <a:r>
              <a:rPr lang="en" sz="2025" u="sng">
                <a:solidFill>
                  <a:srgbClr val="FFFF00"/>
                </a:solidFill>
              </a:rPr>
              <a:t>Ex.6:16-24</a:t>
            </a:r>
            <a:r>
              <a:rPr lang="en" sz="2025">
                <a:solidFill>
                  <a:srgbClr val="FFFF00"/>
                </a:solidFill>
              </a:rPr>
              <a:t>)  The Levites were the tribe for the priesthood and administering the worship at the tabernacle.</a:t>
            </a:r>
            <a:endParaRPr sz="2025">
              <a:solidFill>
                <a:srgbClr val="FFFF00"/>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What were the Kohathites’ duties?  NOT the priesthood!</a:t>
            </a:r>
            <a:r>
              <a:rPr lang="en" sz="2025">
                <a:solidFill>
                  <a:schemeClr val="dk1"/>
                </a:solidFill>
              </a:rPr>
              <a:t> </a:t>
            </a:r>
            <a:r>
              <a:rPr lang="en" sz="2025" u="sng">
                <a:solidFill>
                  <a:srgbClr val="FFFF00"/>
                </a:solidFill>
              </a:rPr>
              <a:t>Num.4:15</a:t>
            </a:r>
            <a:r>
              <a:rPr lang="en" sz="2025">
                <a:solidFill>
                  <a:schemeClr val="dk1"/>
                </a:solidFill>
              </a:rPr>
              <a:t> </a:t>
            </a:r>
            <a:r>
              <a:rPr lang="en" sz="2025" i="1">
                <a:solidFill>
                  <a:schemeClr val="dk1"/>
                </a:solidFill>
              </a:rPr>
              <a:t>“And when Aaron and his sons have finished covering the sanctuary and all the furnishings of the sanctuary, when the camp is set to go, </a:t>
            </a:r>
            <a:r>
              <a:rPr lang="en" sz="2025" i="1" u="sng">
                <a:solidFill>
                  <a:schemeClr val="dk1"/>
                </a:solidFill>
              </a:rPr>
              <a:t>then the sons of Kohath shall come to carry them; but they shall not touch any holy thing, lest they die. These are the things in the tabernacle of meeting which the sons of Kohath are to carry</a:t>
            </a:r>
            <a:r>
              <a:rPr lang="en" sz="2025" i="1">
                <a:solidFill>
                  <a:schemeClr val="dk1"/>
                </a:solidFill>
              </a:rPr>
              <a:t>.”</a:t>
            </a:r>
            <a:r>
              <a:rPr lang="en" sz="2025">
                <a:solidFill>
                  <a:schemeClr val="dk1"/>
                </a:solidFill>
              </a:rPr>
              <a:t> </a:t>
            </a:r>
            <a:r>
              <a:rPr lang="en" sz="2025">
                <a:solidFill>
                  <a:srgbClr val="FFFF00"/>
                </a:solidFill>
              </a:rPr>
              <a:t>(See also </a:t>
            </a:r>
            <a:r>
              <a:rPr lang="en" sz="2025" u="sng">
                <a:solidFill>
                  <a:srgbClr val="FFFF00"/>
                </a:solidFill>
              </a:rPr>
              <a:t>Num.7:9, 10:21</a:t>
            </a:r>
            <a:r>
              <a:rPr lang="en" sz="2025">
                <a:solidFill>
                  <a:srgbClr val="FFFF00"/>
                </a:solidFill>
              </a:rPr>
              <a:t>)</a:t>
            </a:r>
            <a:endParaRPr sz="2025">
              <a:solidFill>
                <a:srgbClr val="FFFF00"/>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1 Chron.9:19</a:t>
            </a:r>
            <a:r>
              <a:rPr lang="en" sz="2025">
                <a:solidFill>
                  <a:schemeClr val="dk1"/>
                </a:solidFill>
              </a:rPr>
              <a:t> </a:t>
            </a:r>
            <a:r>
              <a:rPr lang="en" sz="2025" i="1">
                <a:solidFill>
                  <a:schemeClr val="dk1"/>
                </a:solidFill>
              </a:rPr>
              <a:t>“Shallum the son of Kore, the son of Ebiasaph, the son of Korah, and his brethren, from his father’s house, the Korahites, were in charge of the work of the service, </a:t>
            </a:r>
            <a:r>
              <a:rPr lang="en" sz="2025" i="1" u="sng">
                <a:solidFill>
                  <a:schemeClr val="dk1"/>
                </a:solidFill>
              </a:rPr>
              <a:t>gatekeepers of the tabernacle</a:t>
            </a:r>
            <a:r>
              <a:rPr lang="en" sz="2025" i="1">
                <a:solidFill>
                  <a:schemeClr val="dk1"/>
                </a:solidFill>
              </a:rPr>
              <a:t>. </a:t>
            </a:r>
            <a:r>
              <a:rPr lang="en" sz="2025" i="1" u="sng">
                <a:solidFill>
                  <a:schemeClr val="dk1"/>
                </a:solidFill>
              </a:rPr>
              <a:t>Their fathers had been keepers of the entrance to the camp of the Lord</a:t>
            </a:r>
            <a:r>
              <a:rPr lang="en" sz="2025" i="1">
                <a:solidFill>
                  <a:schemeClr val="dk1"/>
                </a:solidFill>
              </a:rPr>
              <a:t>.”</a:t>
            </a:r>
            <a:r>
              <a:rPr lang="en" sz="2025">
                <a:solidFill>
                  <a:schemeClr val="dk1"/>
                </a:solidFill>
              </a:rPr>
              <a:t> </a:t>
            </a:r>
            <a:r>
              <a:rPr lang="en" sz="2025">
                <a:solidFill>
                  <a:srgbClr val="FFFF00"/>
                </a:solidFill>
              </a:rPr>
              <a:t>(</a:t>
            </a:r>
            <a:r>
              <a:rPr lang="en" sz="2025" u="sng">
                <a:solidFill>
                  <a:srgbClr val="FFFF00"/>
                </a:solidFill>
              </a:rPr>
              <a:t>1 Chron.26:1,19</a:t>
            </a:r>
            <a:r>
              <a:rPr lang="en" sz="2025">
                <a:solidFill>
                  <a:srgbClr val="FFFF00"/>
                </a:solidFill>
              </a:rPr>
              <a:t> also)</a:t>
            </a:r>
            <a:r>
              <a:rPr lang="en" sz="2025">
                <a:solidFill>
                  <a:schemeClr val="dk1"/>
                </a:solidFill>
              </a:rPr>
              <a:t> </a:t>
            </a:r>
            <a:r>
              <a:rPr lang="en" sz="2025">
                <a:solidFill>
                  <a:srgbClr val="00FFFF"/>
                </a:solidFill>
              </a:rPr>
              <a:t>These Levites never even saw what was inside the tabernacle.  They transported the tabernacle items from one place to another.  And they opened and closed the entrance to the tabernacle every day.  But Korah and these others did not consider that “honorable” enough.</a:t>
            </a:r>
            <a:endParaRPr sz="2025">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144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“IS IT A SMALL THING?”</a:t>
            </a:r>
            <a:endParaRPr sz="5000" b="1">
              <a:solidFill>
                <a:srgbClr val="00FFFF"/>
              </a:solidFill>
            </a:endParaRPr>
          </a:p>
        </p:txBody>
      </p:sp>
      <p:sp>
        <p:nvSpPr>
          <p:cNvPr id="67" name="Google Shape;67;p15"/>
          <p:cNvSpPr txBox="1">
            <a:spLocks noGrp="1"/>
          </p:cNvSpPr>
          <p:nvPr>
            <p:ph type="subTitle" idx="1"/>
          </p:nvPr>
        </p:nvSpPr>
        <p:spPr>
          <a:xfrm>
            <a:off x="-39250" y="450725"/>
            <a:ext cx="9271800" cy="46926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2225" u="sng">
                <a:solidFill>
                  <a:srgbClr val="FFFF00"/>
                </a:solidFill>
              </a:rPr>
              <a:t>Num.16:8-15</a:t>
            </a:r>
            <a:r>
              <a:rPr lang="en" sz="2225">
                <a:solidFill>
                  <a:schemeClr val="dk1"/>
                </a:solidFill>
              </a:rPr>
              <a:t> </a:t>
            </a:r>
            <a:r>
              <a:rPr lang="en" sz="2225" i="1">
                <a:solidFill>
                  <a:schemeClr val="dk1"/>
                </a:solidFill>
              </a:rPr>
              <a:t>“Then Moses said to Korah, “Hear now, you sons of Levi: 9 </a:t>
            </a:r>
            <a:r>
              <a:rPr lang="en" sz="2225" i="1" u="sng">
                <a:solidFill>
                  <a:srgbClr val="FFFF00"/>
                </a:solidFill>
              </a:rPr>
              <a:t>Is it a small thing to you</a:t>
            </a:r>
            <a:r>
              <a:rPr lang="en" sz="2225" i="1" u="sng">
                <a:solidFill>
                  <a:schemeClr val="dk1"/>
                </a:solidFill>
              </a:rPr>
              <a:t> that the God of Israel has separated you from the congregation of Israel, to bring you near to Himself, to do the work of the tabernacle of the Lord, and to stand before the congregation to serve them; 10 and that He has brought you near to Himself, you and all your brethren, the sons of Levi, with you? And are you seeking the priesthood also</a:t>
            </a:r>
            <a:r>
              <a:rPr lang="en" sz="2225" i="1">
                <a:solidFill>
                  <a:schemeClr val="dk1"/>
                </a:solidFill>
              </a:rPr>
              <a:t>? 11 Therefore you and all your company are gathered together against the Lord. And what is Aaron that you complain against him?” 12 And Moses sent to call Dathan and Abiram the sons of Eliab, but they said, “We will not come up! 13 Is it a small thing that </a:t>
            </a:r>
            <a:r>
              <a:rPr lang="en" sz="2225" i="1" u="sng">
                <a:solidFill>
                  <a:srgbClr val="FFFF00"/>
                </a:solidFill>
              </a:rPr>
              <a:t>you have brought us up out of a land flowing with milk and honey, to kill us in the wilderness</a:t>
            </a:r>
            <a:r>
              <a:rPr lang="en" sz="2225" i="1">
                <a:solidFill>
                  <a:schemeClr val="dk1"/>
                </a:solidFill>
              </a:rPr>
              <a:t>, that you should keep acting like a prince over us? 14 </a:t>
            </a:r>
            <a:r>
              <a:rPr lang="en" sz="2225" i="1" u="sng">
                <a:solidFill>
                  <a:srgbClr val="FFFF00"/>
                </a:solidFill>
              </a:rPr>
              <a:t>Moreover you have not brought us into a land flowing with milk and honey, nor given us inheritance of fields and vineyards</a:t>
            </a:r>
            <a:r>
              <a:rPr lang="en" sz="2225" i="1">
                <a:solidFill>
                  <a:schemeClr val="dk1"/>
                </a:solidFill>
              </a:rPr>
              <a:t>. Will you put out the eyes of these men? We will not come up!” 15 Then Moses was very angry, and said to the Lord, “Do not respect their offering. I have not taken one donkey from them, nor have I hurt one of them.”</a:t>
            </a:r>
            <a:endParaRPr sz="2225" i="1">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0" y="0"/>
            <a:ext cx="9144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 WILL GOD CHOOSE?</a:t>
            </a:r>
            <a:endParaRPr sz="5000" b="1">
              <a:solidFill>
                <a:srgbClr val="00FFFF"/>
              </a:solidFill>
            </a:endParaRPr>
          </a:p>
        </p:txBody>
      </p:sp>
      <p:sp>
        <p:nvSpPr>
          <p:cNvPr id="73" name="Google Shape;73;p16"/>
          <p:cNvSpPr txBox="1">
            <a:spLocks noGrp="1"/>
          </p:cNvSpPr>
          <p:nvPr>
            <p:ph type="subTitle" idx="1"/>
          </p:nvPr>
        </p:nvSpPr>
        <p:spPr>
          <a:xfrm>
            <a:off x="-39250" y="429075"/>
            <a:ext cx="9271800" cy="47142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2225" u="sng">
                <a:solidFill>
                  <a:srgbClr val="FFFF00"/>
                </a:solidFill>
              </a:rPr>
              <a:t>Num.16:16-25</a:t>
            </a:r>
            <a:r>
              <a:rPr lang="en" sz="2225">
                <a:solidFill>
                  <a:srgbClr val="FFFF00"/>
                </a:solidFill>
              </a:rPr>
              <a:t> </a:t>
            </a:r>
            <a:r>
              <a:rPr lang="en" sz="2225" i="1">
                <a:solidFill>
                  <a:schemeClr val="dk1"/>
                </a:solidFill>
              </a:rPr>
              <a:t>“And Moses said to Korah, “Tomorrow, you and all your company be present before the Lord - you and they, as well as Aaron. 17 Let each take his censer and put incense in it, and each of you bring his censer before the Lord, two hundred and fifty censers; both you and Aaron, each with his censer.” 18 So every man took his censer, put fire in it, laid incense on it, and stood at the door of the tabernacle of meeting with Moses and Aaron. 19 </a:t>
            </a:r>
            <a:r>
              <a:rPr lang="en" sz="2225" i="1" u="sng">
                <a:solidFill>
                  <a:schemeClr val="dk1"/>
                </a:solidFill>
              </a:rPr>
              <a:t>And Korah gathered all the congregation against them at the door of the tabernacle of meeting</a:t>
            </a:r>
            <a:r>
              <a:rPr lang="en" sz="2225" i="1">
                <a:solidFill>
                  <a:schemeClr val="dk1"/>
                </a:solidFill>
              </a:rPr>
              <a:t>. Then the glory of the Lord appeared to all the congregation. 20 And the Lord spoke to Moses and Aaron, saying, 21 “Separate yourselves from among this congregation, that I may consume them in a moment.” 22 Then they fell on their faces, and said, “O God, the God of the spirits of all flesh, shall one man sin, and You be angry with all the congregation?” 23 So the Lord spoke to Moses, saying, 24 “</a:t>
            </a:r>
            <a:r>
              <a:rPr lang="en" sz="2225" i="1" u="sng">
                <a:solidFill>
                  <a:schemeClr val="dk1"/>
                </a:solidFill>
              </a:rPr>
              <a:t>Speak to the congregation, saying, ‘Get away from the tents of Korah, Dathan, and Abiram</a:t>
            </a:r>
            <a:r>
              <a:rPr lang="en" sz="2225" i="1">
                <a:solidFill>
                  <a:schemeClr val="dk1"/>
                </a:solidFill>
              </a:rPr>
              <a:t>.’ ” 25 Then Moses rose and went to Dathan and Abiram, and the elders of Israel followed him.”</a:t>
            </a:r>
            <a:endParaRPr sz="2225" i="1">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DEPART FROM THEIR TENTS!</a:t>
            </a:r>
            <a:endParaRPr sz="5000" b="1">
              <a:solidFill>
                <a:srgbClr val="00FFFF"/>
              </a:solidFill>
            </a:endParaRPr>
          </a:p>
        </p:txBody>
      </p:sp>
      <p:sp>
        <p:nvSpPr>
          <p:cNvPr id="79" name="Google Shape;79;p17"/>
          <p:cNvSpPr txBox="1">
            <a:spLocks noGrp="1"/>
          </p:cNvSpPr>
          <p:nvPr>
            <p:ph type="subTitle" idx="1"/>
          </p:nvPr>
        </p:nvSpPr>
        <p:spPr>
          <a:xfrm>
            <a:off x="-59551" y="503400"/>
            <a:ext cx="9265788" cy="46398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1900" u="sng" dirty="0">
                <a:solidFill>
                  <a:srgbClr val="FFFF00"/>
                </a:solidFill>
              </a:rPr>
              <a:t>Num.16:26-35</a:t>
            </a:r>
            <a:r>
              <a:rPr lang="en" sz="2225" dirty="0">
                <a:solidFill>
                  <a:srgbClr val="FFFF00"/>
                </a:solidFill>
              </a:rPr>
              <a:t> </a:t>
            </a:r>
            <a:r>
              <a:rPr lang="en" sz="1925" i="1" dirty="0">
                <a:solidFill>
                  <a:schemeClr val="dk1"/>
                </a:solidFill>
              </a:rPr>
              <a:t>“And he spoke to the congregation, saying, “</a:t>
            </a:r>
            <a:r>
              <a:rPr lang="en" sz="1925" i="1" u="sng" dirty="0">
                <a:solidFill>
                  <a:srgbClr val="FFFF00"/>
                </a:solidFill>
              </a:rPr>
              <a:t>Depart now from the tents of these wicked men! Touch nothing of theirs, lest you be consumed in all their sins.” 27 So they got away from around the tents of Korah, Dathan, and Abiram; and Dathan and Abiram came out and stood at the door of their tents, with their wives, their sons, and their little children</a:t>
            </a:r>
            <a:r>
              <a:rPr lang="en" sz="1925" i="1" dirty="0">
                <a:solidFill>
                  <a:srgbClr val="FFFF00"/>
                </a:solidFill>
              </a:rPr>
              <a:t>.</a:t>
            </a:r>
            <a:r>
              <a:rPr lang="en" sz="1925" i="1" dirty="0">
                <a:solidFill>
                  <a:schemeClr val="dk1"/>
                </a:solidFill>
              </a:rPr>
              <a:t> 28 And Moses said: “By this you shall know that the Lord has sent me to do all these works, for I have not done them of my own will. 29 If these men die naturally like all men, or if they are visited by the common fate of all men, then the Lord has not sent me. 30 But if the Lord creates a new thing, and the earth opens its mouth and swallows them up with all that belongs to them, and they go down alive into the pit, then you will understand that </a:t>
            </a:r>
            <a:r>
              <a:rPr lang="en" sz="1925" i="1" u="sng" dirty="0">
                <a:solidFill>
                  <a:schemeClr val="dk1"/>
                </a:solidFill>
              </a:rPr>
              <a:t>these men have rejected the Lord</a:t>
            </a:r>
            <a:r>
              <a:rPr lang="en" sz="1925" i="1" dirty="0">
                <a:solidFill>
                  <a:schemeClr val="dk1"/>
                </a:solidFill>
              </a:rPr>
              <a:t>.” 31 Now it came to pass, as he finished speaking all these words, that the ground split apart under them, 32 </a:t>
            </a:r>
            <a:r>
              <a:rPr lang="en" sz="1925" i="1" u="sng" dirty="0">
                <a:solidFill>
                  <a:schemeClr val="dk1"/>
                </a:solidFill>
              </a:rPr>
              <a:t>and the earth opened its mouth and swallowed them up, with their households and all the men with Korah, with all their goods. 33 So they and all those with them went down alive into the pit; the earth closed over them, and they perished from among the assembly</a:t>
            </a:r>
            <a:r>
              <a:rPr lang="en" sz="1925" i="1" dirty="0">
                <a:solidFill>
                  <a:schemeClr val="dk1"/>
                </a:solidFill>
              </a:rPr>
              <a:t>. 34 Then all Israel who were around them fled at their cry, for they said, “Lest the earth swallow us up also!” 35 And a fire came out from the Lord and consumed the two hundred and fifty men who were offering incense.”</a:t>
            </a:r>
            <a:endParaRPr sz="1925" i="1" dirty="0">
              <a:solidFill>
                <a:schemeClr val="dk1"/>
              </a:solidFill>
            </a:endParaRPr>
          </a:p>
          <a:p>
            <a:pPr marL="457200" lvl="0" indent="-350837" algn="l" rtl="0">
              <a:lnSpc>
                <a:spcPct val="80000"/>
              </a:lnSpc>
              <a:spcBef>
                <a:spcPts val="0"/>
              </a:spcBef>
              <a:spcAft>
                <a:spcPts val="0"/>
              </a:spcAft>
              <a:buClr>
                <a:srgbClr val="00FFFF"/>
              </a:buClr>
              <a:buSzPts val="1925"/>
              <a:buChar char="●"/>
            </a:pPr>
            <a:r>
              <a:rPr lang="en" sz="1925" dirty="0">
                <a:solidFill>
                  <a:srgbClr val="00FFFF"/>
                </a:solidFill>
              </a:rPr>
              <a:t>Thus perished, miraculously, all of these rebellious men and their households…</a:t>
            </a:r>
            <a:endParaRPr sz="1925"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 OR DID THEY?</a:t>
            </a:r>
            <a:endParaRPr sz="5000" b="1">
              <a:solidFill>
                <a:srgbClr val="00FFFF"/>
              </a:solidFill>
            </a:endParaRPr>
          </a:p>
        </p:txBody>
      </p:sp>
      <p:sp>
        <p:nvSpPr>
          <p:cNvPr id="85" name="Google Shape;85;p18"/>
          <p:cNvSpPr txBox="1">
            <a:spLocks noGrp="1"/>
          </p:cNvSpPr>
          <p:nvPr>
            <p:ph type="subTitle" idx="1"/>
          </p:nvPr>
        </p:nvSpPr>
        <p:spPr>
          <a:xfrm>
            <a:off x="-161075" y="503400"/>
            <a:ext cx="9339300" cy="4639800"/>
          </a:xfrm>
          <a:prstGeom prst="rect">
            <a:avLst/>
          </a:prstGeom>
        </p:spPr>
        <p:txBody>
          <a:bodyPr spcFirstLastPara="1" wrap="square" lIns="91425" tIns="91425" rIns="91425" bIns="91425" anchor="t" anchorCtr="0">
            <a:noAutofit/>
          </a:bodyPr>
          <a:lstStyle/>
          <a:p>
            <a:pPr marL="457200" lvl="0" indent="-357187" algn="l" rtl="0">
              <a:lnSpc>
                <a:spcPct val="80000"/>
              </a:lnSpc>
              <a:spcBef>
                <a:spcPts val="0"/>
              </a:spcBef>
              <a:spcAft>
                <a:spcPts val="0"/>
              </a:spcAft>
              <a:buClr>
                <a:srgbClr val="FFFF00"/>
              </a:buClr>
              <a:buSzPts val="2025"/>
              <a:buChar char="●"/>
            </a:pPr>
            <a:r>
              <a:rPr lang="en" sz="2025">
                <a:solidFill>
                  <a:srgbClr val="FFFF00"/>
                </a:solidFill>
              </a:rPr>
              <a:t>God gave righteous people the chance to separate themselves.</a:t>
            </a:r>
            <a:r>
              <a:rPr lang="en" sz="2025">
                <a:solidFill>
                  <a:srgbClr val="00FFFF"/>
                </a:solidFill>
              </a:rPr>
              <a:t>  </a:t>
            </a:r>
            <a:r>
              <a:rPr lang="en" sz="2025" u="sng">
                <a:solidFill>
                  <a:srgbClr val="FFFF00"/>
                </a:solidFill>
              </a:rPr>
              <a:t>Num.16:26-27</a:t>
            </a:r>
            <a:r>
              <a:rPr lang="en" sz="2025">
                <a:solidFill>
                  <a:srgbClr val="00FFFF"/>
                </a:solidFill>
              </a:rPr>
              <a:t> </a:t>
            </a:r>
            <a:r>
              <a:rPr lang="en" sz="2025" i="1">
                <a:solidFill>
                  <a:schemeClr val="dk1"/>
                </a:solidFill>
              </a:rPr>
              <a:t>“And he spoke to the congregation, saying, “Depart now from the tents of these wicked men! Touch nothing of theirs, lest you be consumed in all their sins.” 27 </a:t>
            </a:r>
            <a:r>
              <a:rPr lang="en" sz="2025" i="1" u="sng">
                <a:solidFill>
                  <a:srgbClr val="FFFF00"/>
                </a:solidFill>
              </a:rPr>
              <a:t>So they got away from around the tents of Korah, Dathan, and Abiram</a:t>
            </a:r>
            <a:r>
              <a:rPr lang="en" sz="2025" i="1">
                <a:solidFill>
                  <a:schemeClr val="dk1"/>
                </a:solidFill>
              </a:rPr>
              <a:t>; and Dathan and Abiram came out and stood at the door of their tents, with their wives, their sons, and their little children.”</a:t>
            </a:r>
            <a:r>
              <a:rPr lang="en" sz="2025">
                <a:solidFill>
                  <a:srgbClr val="00FFFF"/>
                </a:solidFill>
              </a:rPr>
              <a:t>  </a:t>
            </a:r>
            <a:endParaRPr sz="2025">
              <a:solidFill>
                <a:srgbClr val="00FFFF"/>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Question.  Where were KORAH’S children standing?</a:t>
            </a:r>
            <a:endParaRPr sz="2025">
              <a:solidFill>
                <a:srgbClr val="00FFFF"/>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Num.26:9-10</a:t>
            </a:r>
            <a:r>
              <a:rPr lang="en" sz="2025">
                <a:solidFill>
                  <a:srgbClr val="00FFFF"/>
                </a:solidFill>
              </a:rPr>
              <a:t> </a:t>
            </a:r>
            <a:r>
              <a:rPr lang="en" sz="2025" i="1">
                <a:solidFill>
                  <a:schemeClr val="dk1"/>
                </a:solidFill>
              </a:rPr>
              <a:t>“The sons of Eliab were Nemuel, Dathan, and Abiram. These are the Dathan and Abiram, representatives of the congregation, </a:t>
            </a:r>
            <a:r>
              <a:rPr lang="en" sz="2025" i="1" u="sng">
                <a:solidFill>
                  <a:schemeClr val="dk1"/>
                </a:solidFill>
              </a:rPr>
              <a:t>who contended against Moses and Aaron in the company of Korah, when they contended against the Lord</a:t>
            </a:r>
            <a:r>
              <a:rPr lang="en" sz="2025" i="1">
                <a:solidFill>
                  <a:schemeClr val="dk1"/>
                </a:solidFill>
              </a:rPr>
              <a:t>; 10 and the earth opened its mouth and swallowed them up together </a:t>
            </a:r>
            <a:r>
              <a:rPr lang="en" sz="2025" i="1" u="sng">
                <a:solidFill>
                  <a:schemeClr val="dk1"/>
                </a:solidFill>
              </a:rPr>
              <a:t>with Korah</a:t>
            </a:r>
            <a:r>
              <a:rPr lang="en" sz="2025" i="1">
                <a:solidFill>
                  <a:schemeClr val="dk1"/>
                </a:solidFill>
              </a:rPr>
              <a:t> when that company died, when the fire devoured two hundred and fifty men; </a:t>
            </a:r>
            <a:r>
              <a:rPr lang="en" sz="2025" i="1" u="sng">
                <a:solidFill>
                  <a:schemeClr val="dk1"/>
                </a:solidFill>
              </a:rPr>
              <a:t>and they became a sign</a:t>
            </a:r>
            <a:r>
              <a:rPr lang="en" sz="2025" i="1">
                <a:solidFill>
                  <a:schemeClr val="dk1"/>
                </a:solidFill>
              </a:rPr>
              <a:t>. </a:t>
            </a:r>
            <a:endParaRPr sz="2025" i="1">
              <a:solidFill>
                <a:schemeClr val="dk1"/>
              </a:solidFill>
            </a:endParaRPr>
          </a:p>
          <a:p>
            <a:pPr marL="457200" lvl="0" indent="-357187" algn="l" rtl="0">
              <a:lnSpc>
                <a:spcPct val="80000"/>
              </a:lnSpc>
              <a:spcBef>
                <a:spcPts val="0"/>
              </a:spcBef>
              <a:spcAft>
                <a:spcPts val="0"/>
              </a:spcAft>
              <a:buClr>
                <a:srgbClr val="FFFF00"/>
              </a:buClr>
              <a:buSzPts val="2025"/>
              <a:buChar char="●"/>
            </a:pPr>
            <a:r>
              <a:rPr lang="en" sz="2025">
                <a:solidFill>
                  <a:srgbClr val="FFFF00"/>
                </a:solidFill>
              </a:rPr>
              <a:t>But note this!</a:t>
            </a:r>
            <a:r>
              <a:rPr lang="en" sz="2025" i="1">
                <a:solidFill>
                  <a:schemeClr val="dk1"/>
                </a:solidFill>
              </a:rPr>
              <a:t>  </a:t>
            </a:r>
            <a:r>
              <a:rPr lang="en" sz="2025" u="sng">
                <a:solidFill>
                  <a:srgbClr val="FFFF00"/>
                </a:solidFill>
              </a:rPr>
              <a:t>Num.26:11</a:t>
            </a:r>
            <a:r>
              <a:rPr lang="en" sz="2025" i="1">
                <a:solidFill>
                  <a:schemeClr val="dk1"/>
                </a:solidFill>
              </a:rPr>
              <a:t>  “</a:t>
            </a:r>
            <a:r>
              <a:rPr lang="en" sz="2025" i="1" u="sng">
                <a:solidFill>
                  <a:schemeClr val="dk1"/>
                </a:solidFill>
              </a:rPr>
              <a:t>Nevertheless the children of Korah did not die</a:t>
            </a:r>
            <a:r>
              <a:rPr lang="en" sz="2025" i="1">
                <a:solidFill>
                  <a:schemeClr val="dk1"/>
                </a:solidFill>
              </a:rPr>
              <a:t>.”</a:t>
            </a:r>
            <a:endParaRPr sz="2025" i="1">
              <a:solidFill>
                <a:schemeClr val="dk1"/>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Picture this.  Korah is there standing defiantly in front of his family’s tent, perhaps with his wife and children next to him. And when God’s warning to step away is called out, Korah watches in amazement as his own children leave their father standing there.  What must that moment have been like?</a:t>
            </a:r>
            <a:endParaRPr sz="2025">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20475" y="0"/>
            <a:ext cx="9420900" cy="46438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THE SINS OF THE FATHER?</a:t>
            </a:r>
            <a:endParaRPr sz="5000" b="1" dirty="0">
              <a:solidFill>
                <a:srgbClr val="00FFFF"/>
              </a:solidFill>
            </a:endParaRPr>
          </a:p>
        </p:txBody>
      </p:sp>
      <p:sp>
        <p:nvSpPr>
          <p:cNvPr id="91" name="Google Shape;91;p19"/>
          <p:cNvSpPr txBox="1">
            <a:spLocks noGrp="1"/>
          </p:cNvSpPr>
          <p:nvPr>
            <p:ph type="subTitle" idx="1"/>
          </p:nvPr>
        </p:nvSpPr>
        <p:spPr>
          <a:xfrm>
            <a:off x="-161075" y="397357"/>
            <a:ext cx="9339300" cy="4745843"/>
          </a:xfrm>
          <a:prstGeom prst="rect">
            <a:avLst/>
          </a:prstGeom>
        </p:spPr>
        <p:txBody>
          <a:bodyPr spcFirstLastPara="1" wrap="square" lIns="91425" tIns="91425" rIns="91425" bIns="91425" anchor="t" anchorCtr="0">
            <a:noAutofit/>
          </a:bodyPr>
          <a:lstStyle/>
          <a:p>
            <a:pPr lvl="0" indent="-363537" algn="l">
              <a:lnSpc>
                <a:spcPct val="80000"/>
              </a:lnSpc>
              <a:buClr>
                <a:srgbClr val="FFFF00"/>
              </a:buClr>
              <a:buSzPts val="2125"/>
              <a:buChar char="●"/>
            </a:pPr>
            <a:r>
              <a:rPr lang="en" sz="2125" u="sng" dirty="0">
                <a:solidFill>
                  <a:srgbClr val="FFFF00"/>
                </a:solidFill>
              </a:rPr>
              <a:t>Ezek.18:14-17</a:t>
            </a:r>
            <a:r>
              <a:rPr lang="en" sz="2125" dirty="0">
                <a:solidFill>
                  <a:srgbClr val="FFFF00"/>
                </a:solidFill>
              </a:rPr>
              <a:t> </a:t>
            </a:r>
            <a:r>
              <a:rPr lang="en" sz="2125" i="1" dirty="0">
                <a:solidFill>
                  <a:schemeClr val="dk1"/>
                </a:solidFill>
              </a:rPr>
              <a:t>“</a:t>
            </a:r>
            <a:r>
              <a:rPr lang="en-US" sz="2125" i="1" u="sng" dirty="0">
                <a:solidFill>
                  <a:schemeClr val="dk1"/>
                </a:solidFill>
              </a:rPr>
              <a:t>If, however, he begets a son who sees all the sins which his father has done, and considers but does not do likewise</a:t>
            </a:r>
            <a:r>
              <a:rPr lang="en-US" sz="2125" i="1" dirty="0">
                <a:solidFill>
                  <a:schemeClr val="dk1"/>
                </a:solidFill>
              </a:rPr>
              <a:t>; 15 Who has not eaten on the mountains, nor lifted his eyes to the idols of the house of Israel, nor defiled his neighbor’s wife; 16 Has not oppressed anyone, nor withheld a pledge, nor robbed by violence, but has given his bread to the hungry and covered the naked with clothing; 17 Who has withdrawn his hand from the poor and not received usury or increase, but has executed My judgments and walked in My statutes - </a:t>
            </a:r>
            <a:r>
              <a:rPr lang="en-US" sz="2125" i="1" u="sng" dirty="0">
                <a:solidFill>
                  <a:schemeClr val="dk1"/>
                </a:solidFill>
              </a:rPr>
              <a:t>He shall not die for the iniquity of his father; He shall surely live</a:t>
            </a:r>
            <a:r>
              <a:rPr lang="en-US" sz="2125" i="1" dirty="0">
                <a:solidFill>
                  <a:schemeClr val="dk1"/>
                </a:solidFill>
              </a:rPr>
              <a:t>!”</a:t>
            </a:r>
          </a:p>
          <a:p>
            <a:pPr lvl="0" indent="-363537" algn="l">
              <a:lnSpc>
                <a:spcPct val="80000"/>
              </a:lnSpc>
              <a:buClr>
                <a:srgbClr val="FFFF00"/>
              </a:buClr>
              <a:buSzPts val="2125"/>
              <a:buChar char="●"/>
            </a:pPr>
            <a:r>
              <a:rPr lang="en" sz="2125" dirty="0">
                <a:solidFill>
                  <a:srgbClr val="00FFFF"/>
                </a:solidFill>
              </a:rPr>
              <a:t>What happened to the rest of Korah’s family line?</a:t>
            </a:r>
            <a:endParaRPr sz="2125" dirty="0">
              <a:solidFill>
                <a:srgbClr val="00FFFF"/>
              </a:solidFill>
            </a:endParaRPr>
          </a:p>
          <a:p>
            <a:pPr marL="457200" lvl="0" indent="-363537" algn="l" rtl="0">
              <a:lnSpc>
                <a:spcPct val="80000"/>
              </a:lnSpc>
              <a:spcBef>
                <a:spcPts val="0"/>
              </a:spcBef>
              <a:spcAft>
                <a:spcPts val="0"/>
              </a:spcAft>
              <a:buClr>
                <a:srgbClr val="FFFF00"/>
              </a:buClr>
              <a:buSzPts val="2125"/>
              <a:buChar char="●"/>
            </a:pPr>
            <a:r>
              <a:rPr lang="en" sz="2125" dirty="0">
                <a:solidFill>
                  <a:srgbClr val="FFFF00"/>
                </a:solidFill>
              </a:rPr>
              <a:t>First of all, they CONTINUED carrying the tabernacle and its items, not just in the wilderness for 40 years, but also in the land of Canaan before the temple was built.</a:t>
            </a:r>
            <a:endParaRPr sz="2125" dirty="0">
              <a:solidFill>
                <a:srgbClr val="FFFF00"/>
              </a:solidFill>
            </a:endParaRPr>
          </a:p>
          <a:p>
            <a:pPr marL="457200" lvl="0" indent="-363537" algn="l" rtl="0">
              <a:lnSpc>
                <a:spcPct val="80000"/>
              </a:lnSpc>
              <a:spcBef>
                <a:spcPts val="0"/>
              </a:spcBef>
              <a:spcAft>
                <a:spcPts val="0"/>
              </a:spcAft>
              <a:buClr>
                <a:srgbClr val="00FFFF"/>
              </a:buClr>
              <a:buSzPts val="2125"/>
              <a:buChar char="●"/>
            </a:pPr>
            <a:r>
              <a:rPr lang="en" sz="2125" dirty="0">
                <a:solidFill>
                  <a:srgbClr val="00FFFF"/>
                </a:solidFill>
              </a:rPr>
              <a:t>They continued to be humble gatekeepers at the door of the tabernacle.</a:t>
            </a:r>
            <a:endParaRPr sz="2125" dirty="0">
              <a:solidFill>
                <a:srgbClr val="00FFFF"/>
              </a:solidFill>
            </a:endParaRPr>
          </a:p>
          <a:p>
            <a:pPr marL="457200" lvl="0" indent="-363537" algn="l" rtl="0">
              <a:lnSpc>
                <a:spcPct val="80000"/>
              </a:lnSpc>
              <a:spcBef>
                <a:spcPts val="0"/>
              </a:spcBef>
              <a:spcAft>
                <a:spcPts val="0"/>
              </a:spcAft>
              <a:buClr>
                <a:schemeClr val="dk1"/>
              </a:buClr>
              <a:buSzPts val="2125"/>
              <a:buChar char="●"/>
            </a:pPr>
            <a:r>
              <a:rPr lang="en" sz="2125" dirty="0">
                <a:solidFill>
                  <a:schemeClr val="dk1"/>
                </a:solidFill>
              </a:rPr>
              <a:t>And 400 years later, through THEIR family line, came a rather famous prophet and judge of Israel - SAMUEL!  </a:t>
            </a:r>
            <a:r>
              <a:rPr lang="en" sz="2125" dirty="0">
                <a:solidFill>
                  <a:srgbClr val="FFFF00"/>
                </a:solidFill>
              </a:rPr>
              <a:t>(</a:t>
            </a:r>
            <a:r>
              <a:rPr lang="en" sz="2125" u="sng" dirty="0">
                <a:solidFill>
                  <a:srgbClr val="FFFF00"/>
                </a:solidFill>
              </a:rPr>
              <a:t>1 Chron.6:33-37</a:t>
            </a:r>
            <a:r>
              <a:rPr lang="en" sz="2125" dirty="0">
                <a:solidFill>
                  <a:srgbClr val="FFFF00"/>
                </a:solidFill>
              </a:rPr>
              <a:t>)  </a:t>
            </a:r>
            <a:r>
              <a:rPr lang="en" sz="2125" dirty="0">
                <a:solidFill>
                  <a:schemeClr val="dk1"/>
                </a:solidFill>
              </a:rPr>
              <a:t>Samuel also (likely) authored the 2 books of the bible bearing his name, and appointed Israel’s first 2 kings, Saul and David.</a:t>
            </a:r>
            <a:endParaRPr sz="2125"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BUT THAT’S NOT ALL</a:t>
            </a:r>
            <a:endParaRPr sz="5000" b="1">
              <a:solidFill>
                <a:srgbClr val="00FFFF"/>
              </a:solidFill>
            </a:endParaRPr>
          </a:p>
        </p:txBody>
      </p:sp>
      <p:sp>
        <p:nvSpPr>
          <p:cNvPr id="97" name="Google Shape;97;p20"/>
          <p:cNvSpPr txBox="1">
            <a:spLocks noGrp="1"/>
          </p:cNvSpPr>
          <p:nvPr>
            <p:ph type="subTitle" idx="1"/>
          </p:nvPr>
        </p:nvSpPr>
        <p:spPr>
          <a:xfrm>
            <a:off x="-161075" y="503400"/>
            <a:ext cx="9339300" cy="4639800"/>
          </a:xfrm>
          <a:prstGeom prst="rect">
            <a:avLst/>
          </a:prstGeom>
        </p:spPr>
        <p:txBody>
          <a:bodyPr spcFirstLastPara="1" wrap="square" lIns="91425" tIns="91425" rIns="91425" bIns="91425" anchor="t" anchorCtr="0">
            <a:noAutofit/>
          </a:bodyPr>
          <a:lstStyle/>
          <a:p>
            <a:pPr marL="457200" lvl="0" indent="-357187" algn="l" rtl="0">
              <a:lnSpc>
                <a:spcPct val="80000"/>
              </a:lnSpc>
              <a:spcBef>
                <a:spcPts val="0"/>
              </a:spcBef>
              <a:spcAft>
                <a:spcPts val="0"/>
              </a:spcAft>
              <a:buClr>
                <a:srgbClr val="FFFF00"/>
              </a:buClr>
              <a:buSzPts val="2025"/>
              <a:buChar char="●"/>
            </a:pPr>
            <a:r>
              <a:rPr lang="en" sz="2025">
                <a:solidFill>
                  <a:srgbClr val="FFFF00"/>
                </a:solidFill>
              </a:rPr>
              <a:t>They were praising God when God defeated their enemies in the days of King Jehosaphat.</a:t>
            </a:r>
            <a:r>
              <a:rPr lang="en" sz="2025">
                <a:solidFill>
                  <a:srgbClr val="00FFFF"/>
                </a:solidFill>
              </a:rPr>
              <a:t>  </a:t>
            </a:r>
            <a:r>
              <a:rPr lang="en" sz="2025" u="sng">
                <a:solidFill>
                  <a:srgbClr val="FFFF00"/>
                </a:solidFill>
              </a:rPr>
              <a:t>2 Chron.20:18-19</a:t>
            </a:r>
            <a:r>
              <a:rPr lang="en" sz="2025" i="1">
                <a:solidFill>
                  <a:schemeClr val="dk1"/>
                </a:solidFill>
              </a:rPr>
              <a:t> “And Jehoshaphat bowed his head with his face to the ground, and all Judah and the inhabitants of Jerusalem bowed before the Lord, worshiping the Lord. 19 Then the Levites of the children of the Kohathites and of </a:t>
            </a:r>
            <a:r>
              <a:rPr lang="en" sz="2025" i="1" u="sng">
                <a:solidFill>
                  <a:schemeClr val="dk1"/>
                </a:solidFill>
              </a:rPr>
              <a:t>the children of the Korahites stood up to praise the Lord God of Israel with voices loud and high</a:t>
            </a:r>
            <a:r>
              <a:rPr lang="en" sz="2025" i="1">
                <a:solidFill>
                  <a:schemeClr val="dk1"/>
                </a:solidFill>
              </a:rPr>
              <a:t>.”</a:t>
            </a:r>
            <a:endParaRPr sz="2025" i="1">
              <a:solidFill>
                <a:schemeClr val="dk1"/>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And God allowed His Holy Spirit to inhabit the “Sons of Korah”, to write inspired songs of praise and encouragement for His people!</a:t>
            </a:r>
            <a:endParaRPr sz="2025">
              <a:solidFill>
                <a:srgbClr val="00FFFF"/>
              </a:solidFill>
            </a:endParaRPr>
          </a:p>
          <a:p>
            <a:pPr marL="457200" lvl="0" indent="-357187" algn="l" rtl="0">
              <a:lnSpc>
                <a:spcPct val="80000"/>
              </a:lnSpc>
              <a:spcBef>
                <a:spcPts val="0"/>
              </a:spcBef>
              <a:spcAft>
                <a:spcPts val="0"/>
              </a:spcAft>
              <a:buClr>
                <a:srgbClr val="FFFF00"/>
              </a:buClr>
              <a:buSzPts val="2025"/>
              <a:buChar char="●"/>
            </a:pPr>
            <a:r>
              <a:rPr lang="en" sz="2025">
                <a:solidFill>
                  <a:srgbClr val="FFFF00"/>
                </a:solidFill>
              </a:rPr>
              <a:t>The “Sons of Korah” wrote 11 Psalms!  (42,44-49,84-85,87-88)</a:t>
            </a:r>
            <a:endParaRPr sz="2025">
              <a:solidFill>
                <a:srgbClr val="FFFF00"/>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Do you recognize some of these famous and beautiful words?</a:t>
            </a:r>
            <a:endParaRPr sz="2025">
              <a:solidFill>
                <a:srgbClr val="00FFFF"/>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Ps.42:1</a:t>
            </a:r>
            <a:r>
              <a:rPr lang="en" sz="2025">
                <a:solidFill>
                  <a:schemeClr val="dk1"/>
                </a:solidFill>
              </a:rPr>
              <a:t> </a:t>
            </a:r>
            <a:r>
              <a:rPr lang="en" sz="2025" i="1">
                <a:solidFill>
                  <a:schemeClr val="dk1"/>
                </a:solidFill>
              </a:rPr>
              <a:t>“As the deer pants for the water brooks, so pants my soul for You, O God.”</a:t>
            </a:r>
            <a:endParaRPr sz="2025" i="1">
              <a:solidFill>
                <a:schemeClr val="dk1"/>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Ps.46:1</a:t>
            </a:r>
            <a:r>
              <a:rPr lang="en" sz="2025">
                <a:solidFill>
                  <a:schemeClr val="dk1"/>
                </a:solidFill>
              </a:rPr>
              <a:t> </a:t>
            </a:r>
            <a:r>
              <a:rPr lang="en" sz="2025" i="1">
                <a:solidFill>
                  <a:schemeClr val="dk1"/>
                </a:solidFill>
              </a:rPr>
              <a:t>“God is our refuge and strength, A very present help in trouble.”</a:t>
            </a:r>
            <a:endParaRPr sz="2025" i="1">
              <a:solidFill>
                <a:schemeClr val="dk1"/>
              </a:solidFill>
            </a:endParaRPr>
          </a:p>
          <a:p>
            <a:pPr marL="457200" lvl="0" indent="-357187" algn="l" rtl="0">
              <a:lnSpc>
                <a:spcPct val="80000"/>
              </a:lnSpc>
              <a:spcBef>
                <a:spcPts val="0"/>
              </a:spcBef>
              <a:spcAft>
                <a:spcPts val="0"/>
              </a:spcAft>
              <a:buClr>
                <a:srgbClr val="FFFF00"/>
              </a:buClr>
              <a:buSzPts val="2025"/>
              <a:buChar char="●"/>
            </a:pPr>
            <a:r>
              <a:rPr lang="en" sz="2025" u="sng">
                <a:solidFill>
                  <a:srgbClr val="FFFF00"/>
                </a:solidFill>
              </a:rPr>
              <a:t>Ps.46:10</a:t>
            </a:r>
            <a:r>
              <a:rPr lang="en" sz="2025">
                <a:solidFill>
                  <a:schemeClr val="dk1"/>
                </a:solidFill>
              </a:rPr>
              <a:t> </a:t>
            </a:r>
            <a:r>
              <a:rPr lang="en" sz="2025" i="1">
                <a:solidFill>
                  <a:schemeClr val="dk1"/>
                </a:solidFill>
              </a:rPr>
              <a:t>“Be still, and know that I am God; I will be exalted among the nations, I will be exalted in the earth!”</a:t>
            </a:r>
            <a:endParaRPr sz="2025" i="1">
              <a:solidFill>
                <a:schemeClr val="dk1"/>
              </a:solidFill>
            </a:endParaRPr>
          </a:p>
          <a:p>
            <a:pPr marL="457200" lvl="0" indent="-357187" algn="l" rtl="0">
              <a:lnSpc>
                <a:spcPct val="80000"/>
              </a:lnSpc>
              <a:spcBef>
                <a:spcPts val="0"/>
              </a:spcBef>
              <a:spcAft>
                <a:spcPts val="0"/>
              </a:spcAft>
              <a:buClr>
                <a:srgbClr val="FFFF00"/>
              </a:buClr>
              <a:buSzPts val="2025"/>
              <a:buChar char="●"/>
            </a:pPr>
            <a:r>
              <a:rPr lang="en" sz="2025">
                <a:solidFill>
                  <a:srgbClr val="FFFF00"/>
                </a:solidFill>
              </a:rPr>
              <a:t>Again, these are the physical descendants of a wicked man who (in)famously rebelled against Moses and Aaron and was destroyed by God.</a:t>
            </a:r>
            <a:endParaRPr sz="2025">
              <a:solidFill>
                <a:srgbClr val="FFFF00"/>
              </a:solidFill>
            </a:endParaRPr>
          </a:p>
          <a:p>
            <a:pPr marL="457200" lvl="0" indent="-357187" algn="l" rtl="0">
              <a:lnSpc>
                <a:spcPct val="80000"/>
              </a:lnSpc>
              <a:spcBef>
                <a:spcPts val="0"/>
              </a:spcBef>
              <a:spcAft>
                <a:spcPts val="0"/>
              </a:spcAft>
              <a:buClr>
                <a:srgbClr val="00FFFF"/>
              </a:buClr>
              <a:buSzPts val="2025"/>
              <a:buChar char="●"/>
            </a:pPr>
            <a:r>
              <a:rPr lang="en" sz="2025">
                <a:solidFill>
                  <a:srgbClr val="00FFFF"/>
                </a:solidFill>
              </a:rPr>
              <a:t>Did they follow in the footsteps of their ancestor?  Quite the contrary!</a:t>
            </a:r>
            <a:endParaRPr sz="2025">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20475" y="0"/>
            <a:ext cx="9420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BUT THAT’S STILL NOT ALL!</a:t>
            </a:r>
            <a:endParaRPr sz="5000" b="1">
              <a:solidFill>
                <a:srgbClr val="00FFFF"/>
              </a:solidFill>
            </a:endParaRPr>
          </a:p>
        </p:txBody>
      </p:sp>
      <p:sp>
        <p:nvSpPr>
          <p:cNvPr id="103" name="Google Shape;103;p21"/>
          <p:cNvSpPr txBox="1">
            <a:spLocks noGrp="1"/>
          </p:cNvSpPr>
          <p:nvPr>
            <p:ph type="subTitle" idx="1"/>
          </p:nvPr>
        </p:nvSpPr>
        <p:spPr>
          <a:xfrm>
            <a:off x="-161075" y="503400"/>
            <a:ext cx="9373500" cy="4639800"/>
          </a:xfrm>
          <a:prstGeom prst="rect">
            <a:avLst/>
          </a:prstGeom>
        </p:spPr>
        <p:txBody>
          <a:bodyPr spcFirstLastPara="1" wrap="square" lIns="91425" tIns="91425" rIns="91425" bIns="91425" anchor="t" anchorCtr="0">
            <a:noAutofit/>
          </a:bodyPr>
          <a:lstStyle/>
          <a:p>
            <a:pPr marL="457200" lvl="0" indent="-357187" algn="l" rtl="0">
              <a:lnSpc>
                <a:spcPct val="80000"/>
              </a:lnSpc>
              <a:spcBef>
                <a:spcPts val="0"/>
              </a:spcBef>
              <a:spcAft>
                <a:spcPts val="0"/>
              </a:spcAft>
              <a:buClr>
                <a:srgbClr val="FFFF00"/>
              </a:buClr>
              <a:buSzPts val="2025"/>
              <a:buChar char="●"/>
            </a:pPr>
            <a:r>
              <a:rPr lang="en" sz="2025" dirty="0">
                <a:solidFill>
                  <a:srgbClr val="FFFF00"/>
                </a:solidFill>
              </a:rPr>
              <a:t>The “Sons of Korah” also wrote THESE words.  Do you know who these words are about?</a:t>
            </a:r>
            <a:endParaRPr sz="2025" dirty="0">
              <a:solidFill>
                <a:srgbClr val="FFFF00"/>
              </a:solidFill>
            </a:endParaRPr>
          </a:p>
          <a:p>
            <a:pPr marL="457200" lvl="0" indent="-357187" algn="l" rtl="0">
              <a:lnSpc>
                <a:spcPct val="80000"/>
              </a:lnSpc>
              <a:spcBef>
                <a:spcPts val="0"/>
              </a:spcBef>
              <a:spcAft>
                <a:spcPts val="0"/>
              </a:spcAft>
              <a:buClr>
                <a:srgbClr val="FFFF00"/>
              </a:buClr>
              <a:buSzPts val="2025"/>
              <a:buChar char="●"/>
            </a:pPr>
            <a:r>
              <a:rPr lang="en" sz="2025" u="sng" dirty="0">
                <a:solidFill>
                  <a:srgbClr val="FFFF00"/>
                </a:solidFill>
              </a:rPr>
              <a:t>Ps.45:1-7</a:t>
            </a:r>
            <a:r>
              <a:rPr lang="en" sz="2025" dirty="0">
                <a:solidFill>
                  <a:srgbClr val="FFFF00"/>
                </a:solidFill>
              </a:rPr>
              <a:t> </a:t>
            </a:r>
            <a:r>
              <a:rPr lang="en" sz="2025" i="1" dirty="0">
                <a:solidFill>
                  <a:schemeClr val="dk1"/>
                </a:solidFill>
              </a:rPr>
              <a:t>“My heart is overflowing with a good theme; I recite my composition </a:t>
            </a:r>
            <a:r>
              <a:rPr lang="en" sz="2025" i="1" u="sng" dirty="0">
                <a:solidFill>
                  <a:schemeClr val="dk1"/>
                </a:solidFill>
              </a:rPr>
              <a:t>concerning the King</a:t>
            </a:r>
            <a:r>
              <a:rPr lang="en" sz="2025" i="1" dirty="0">
                <a:solidFill>
                  <a:schemeClr val="dk1"/>
                </a:solidFill>
              </a:rPr>
              <a:t>; My tongue is the pen of a ready writer. 2 </a:t>
            </a:r>
            <a:r>
              <a:rPr lang="en" sz="2025" i="1" u="sng" dirty="0">
                <a:solidFill>
                  <a:schemeClr val="dk1"/>
                </a:solidFill>
              </a:rPr>
              <a:t>You</a:t>
            </a:r>
            <a:r>
              <a:rPr lang="en" sz="2025" i="1" dirty="0">
                <a:solidFill>
                  <a:schemeClr val="dk1"/>
                </a:solidFill>
              </a:rPr>
              <a:t> are fairer than the sons of men; Grace is poured upon </a:t>
            </a:r>
            <a:r>
              <a:rPr lang="en" sz="2025" i="1" u="sng" dirty="0">
                <a:solidFill>
                  <a:schemeClr val="dk1"/>
                </a:solidFill>
              </a:rPr>
              <a:t>Your</a:t>
            </a:r>
            <a:r>
              <a:rPr lang="en" sz="2025" i="1" dirty="0">
                <a:solidFill>
                  <a:schemeClr val="dk1"/>
                </a:solidFill>
              </a:rPr>
              <a:t> lips; therefore God has blessed </a:t>
            </a:r>
            <a:r>
              <a:rPr lang="en" sz="2025" i="1" u="sng" dirty="0">
                <a:solidFill>
                  <a:schemeClr val="dk1"/>
                </a:solidFill>
              </a:rPr>
              <a:t>You</a:t>
            </a:r>
            <a:r>
              <a:rPr lang="en" sz="2025" i="1" dirty="0">
                <a:solidFill>
                  <a:schemeClr val="dk1"/>
                </a:solidFill>
              </a:rPr>
              <a:t> forever. 3 Gird </a:t>
            </a:r>
            <a:r>
              <a:rPr lang="en" sz="2025" i="1" u="sng" dirty="0">
                <a:solidFill>
                  <a:schemeClr val="dk1"/>
                </a:solidFill>
              </a:rPr>
              <a:t>Your</a:t>
            </a:r>
            <a:r>
              <a:rPr lang="en" sz="2025" i="1" dirty="0">
                <a:solidFill>
                  <a:schemeClr val="dk1"/>
                </a:solidFill>
              </a:rPr>
              <a:t> sword upon </a:t>
            </a:r>
            <a:r>
              <a:rPr lang="en" sz="2025" i="1" u="sng" dirty="0">
                <a:solidFill>
                  <a:schemeClr val="dk1"/>
                </a:solidFill>
              </a:rPr>
              <a:t>Your</a:t>
            </a:r>
            <a:r>
              <a:rPr lang="en" sz="2025" i="1" dirty="0">
                <a:solidFill>
                  <a:schemeClr val="dk1"/>
                </a:solidFill>
              </a:rPr>
              <a:t> thigh, </a:t>
            </a:r>
            <a:r>
              <a:rPr lang="en" sz="2025" i="1" u="sng" dirty="0">
                <a:solidFill>
                  <a:schemeClr val="dk1"/>
                </a:solidFill>
              </a:rPr>
              <a:t>O Mighty One</a:t>
            </a:r>
            <a:r>
              <a:rPr lang="en" sz="2025" i="1" dirty="0">
                <a:solidFill>
                  <a:schemeClr val="dk1"/>
                </a:solidFill>
              </a:rPr>
              <a:t>, with </a:t>
            </a:r>
            <a:r>
              <a:rPr lang="en" sz="2025" i="1" u="sng" dirty="0">
                <a:solidFill>
                  <a:schemeClr val="dk1"/>
                </a:solidFill>
              </a:rPr>
              <a:t>Your</a:t>
            </a:r>
            <a:r>
              <a:rPr lang="en" sz="2025" i="1" dirty="0">
                <a:solidFill>
                  <a:schemeClr val="dk1"/>
                </a:solidFill>
              </a:rPr>
              <a:t> glory and </a:t>
            </a:r>
            <a:r>
              <a:rPr lang="en" sz="2025" i="1" u="sng" dirty="0">
                <a:solidFill>
                  <a:schemeClr val="dk1"/>
                </a:solidFill>
              </a:rPr>
              <a:t>Your</a:t>
            </a:r>
            <a:r>
              <a:rPr lang="en" sz="2025" i="1" dirty="0">
                <a:solidFill>
                  <a:schemeClr val="dk1"/>
                </a:solidFill>
              </a:rPr>
              <a:t> majesty. 4 And in </a:t>
            </a:r>
            <a:r>
              <a:rPr lang="en" sz="2025" i="1" u="sng" dirty="0">
                <a:solidFill>
                  <a:schemeClr val="dk1"/>
                </a:solidFill>
              </a:rPr>
              <a:t>Your</a:t>
            </a:r>
            <a:r>
              <a:rPr lang="en" sz="2025" i="1" dirty="0">
                <a:solidFill>
                  <a:schemeClr val="dk1"/>
                </a:solidFill>
              </a:rPr>
              <a:t> majesty ride prosperously because of truth, humility, and righteousness; and </a:t>
            </a:r>
            <a:r>
              <a:rPr lang="en" sz="2025" i="1" u="sng" dirty="0">
                <a:solidFill>
                  <a:schemeClr val="dk1"/>
                </a:solidFill>
              </a:rPr>
              <a:t>Your</a:t>
            </a:r>
            <a:r>
              <a:rPr lang="en" sz="2025" i="1" dirty="0">
                <a:solidFill>
                  <a:schemeClr val="dk1"/>
                </a:solidFill>
              </a:rPr>
              <a:t> right hand shall teach </a:t>
            </a:r>
            <a:r>
              <a:rPr lang="en" sz="2025" i="1" u="sng" dirty="0">
                <a:solidFill>
                  <a:schemeClr val="dk1"/>
                </a:solidFill>
              </a:rPr>
              <a:t>You</a:t>
            </a:r>
            <a:r>
              <a:rPr lang="en" sz="2025" i="1" dirty="0">
                <a:solidFill>
                  <a:schemeClr val="dk1"/>
                </a:solidFill>
              </a:rPr>
              <a:t> awesome things. 5 </a:t>
            </a:r>
            <a:r>
              <a:rPr lang="en" sz="2025" i="1" u="sng" dirty="0">
                <a:solidFill>
                  <a:schemeClr val="dk1"/>
                </a:solidFill>
              </a:rPr>
              <a:t>Your</a:t>
            </a:r>
            <a:r>
              <a:rPr lang="en" sz="2025" i="1" dirty="0">
                <a:solidFill>
                  <a:schemeClr val="dk1"/>
                </a:solidFill>
              </a:rPr>
              <a:t> arrows are sharp in the heart of </a:t>
            </a:r>
            <a:r>
              <a:rPr lang="en" sz="2025" i="1" u="sng" dirty="0">
                <a:solidFill>
                  <a:schemeClr val="dk1"/>
                </a:solidFill>
              </a:rPr>
              <a:t>the King’s enemies</a:t>
            </a:r>
            <a:r>
              <a:rPr lang="en" sz="2025" i="1" dirty="0">
                <a:solidFill>
                  <a:schemeClr val="dk1"/>
                </a:solidFill>
              </a:rPr>
              <a:t>; the peoples fall under </a:t>
            </a:r>
            <a:r>
              <a:rPr lang="en" sz="2025" i="1" u="sng" dirty="0">
                <a:solidFill>
                  <a:schemeClr val="dk1"/>
                </a:solidFill>
              </a:rPr>
              <a:t>You</a:t>
            </a:r>
            <a:r>
              <a:rPr lang="en" sz="2025" i="1" dirty="0">
                <a:solidFill>
                  <a:schemeClr val="dk1"/>
                </a:solidFill>
              </a:rPr>
              <a:t>. 6 </a:t>
            </a:r>
            <a:r>
              <a:rPr lang="en" sz="2025" i="1" u="sng" dirty="0">
                <a:solidFill>
                  <a:srgbClr val="FFFF00"/>
                </a:solidFill>
              </a:rPr>
              <a:t>Your throne, O God, is forever and ever</a:t>
            </a:r>
            <a:r>
              <a:rPr lang="en" sz="2025" i="1" dirty="0">
                <a:solidFill>
                  <a:srgbClr val="FFFF00"/>
                </a:solidFill>
              </a:rPr>
              <a:t>; A scepter of righteousness is the scepter of Your kingdom. 7 </a:t>
            </a:r>
            <a:r>
              <a:rPr lang="en" sz="2025" i="1" u="sng" dirty="0">
                <a:solidFill>
                  <a:srgbClr val="FFFF00"/>
                </a:solidFill>
              </a:rPr>
              <a:t>You</a:t>
            </a:r>
            <a:r>
              <a:rPr lang="en" sz="2025" i="1" dirty="0">
                <a:solidFill>
                  <a:srgbClr val="FFFF00"/>
                </a:solidFill>
              </a:rPr>
              <a:t> love righteousness and hate wickedness; </a:t>
            </a:r>
            <a:r>
              <a:rPr lang="en" sz="2025" i="1" u="sng" dirty="0">
                <a:solidFill>
                  <a:srgbClr val="FFFF00"/>
                </a:solidFill>
              </a:rPr>
              <a:t>Therefore God, Your God, has anointed You</a:t>
            </a:r>
            <a:r>
              <a:rPr lang="en" sz="2025" i="1" dirty="0">
                <a:solidFill>
                  <a:srgbClr val="FFFF00"/>
                </a:solidFill>
              </a:rPr>
              <a:t> with the oil of gladness more than </a:t>
            </a:r>
            <a:r>
              <a:rPr lang="en" sz="2025" i="1" u="sng" dirty="0">
                <a:solidFill>
                  <a:srgbClr val="FFFF00"/>
                </a:solidFill>
              </a:rPr>
              <a:t>Your</a:t>
            </a:r>
            <a:r>
              <a:rPr lang="en" sz="2025" i="1" dirty="0">
                <a:solidFill>
                  <a:srgbClr val="FFFF00"/>
                </a:solidFill>
              </a:rPr>
              <a:t> companions.”</a:t>
            </a:r>
            <a:endParaRPr sz="2025" i="1" dirty="0">
              <a:solidFill>
                <a:srgbClr val="FFFF00"/>
              </a:solidFill>
            </a:endParaRPr>
          </a:p>
          <a:p>
            <a:pPr marL="457200" lvl="0" indent="-357187" algn="l" rtl="0">
              <a:lnSpc>
                <a:spcPct val="80000"/>
              </a:lnSpc>
              <a:spcBef>
                <a:spcPts val="0"/>
              </a:spcBef>
              <a:spcAft>
                <a:spcPts val="0"/>
              </a:spcAft>
              <a:buClr>
                <a:srgbClr val="FFFF00"/>
              </a:buClr>
              <a:buSzPts val="2025"/>
              <a:buChar char="●"/>
            </a:pPr>
            <a:r>
              <a:rPr lang="en" sz="2025" u="sng" dirty="0">
                <a:solidFill>
                  <a:srgbClr val="FFFF00"/>
                </a:solidFill>
              </a:rPr>
              <a:t>Heb.1:8a</a:t>
            </a:r>
            <a:r>
              <a:rPr lang="en" sz="2025" dirty="0">
                <a:solidFill>
                  <a:schemeClr val="dk1"/>
                </a:solidFill>
              </a:rPr>
              <a:t> </a:t>
            </a:r>
            <a:r>
              <a:rPr lang="en" sz="2025" i="1" dirty="0">
                <a:solidFill>
                  <a:schemeClr val="dk1"/>
                </a:solidFill>
              </a:rPr>
              <a:t>“But </a:t>
            </a:r>
            <a:r>
              <a:rPr lang="en" sz="2025" i="1" u="sng" dirty="0">
                <a:solidFill>
                  <a:schemeClr val="dk1"/>
                </a:solidFill>
              </a:rPr>
              <a:t>to the Son He says</a:t>
            </a:r>
            <a:r>
              <a:rPr lang="en" sz="2025" i="1" dirty="0">
                <a:solidFill>
                  <a:schemeClr val="dk1"/>
                </a:solidFill>
              </a:rPr>
              <a:t>: “</a:t>
            </a:r>
            <a:r>
              <a:rPr lang="en" sz="2025" i="1" u="sng" dirty="0">
                <a:solidFill>
                  <a:schemeClr val="dk1"/>
                </a:solidFill>
              </a:rPr>
              <a:t>Your throne, O God</a:t>
            </a:r>
            <a:r>
              <a:rPr lang="en" sz="2025" i="1" dirty="0">
                <a:solidFill>
                  <a:schemeClr val="dk1"/>
                </a:solidFill>
              </a:rPr>
              <a:t>, is forever and ever;”</a:t>
            </a:r>
            <a:endParaRPr sz="2025" i="1" dirty="0">
              <a:solidFill>
                <a:schemeClr val="dk1"/>
              </a:solidFill>
            </a:endParaRPr>
          </a:p>
          <a:p>
            <a:pPr marL="457200" lvl="0" indent="-357187" algn="l" rtl="0">
              <a:lnSpc>
                <a:spcPct val="80000"/>
              </a:lnSpc>
              <a:spcBef>
                <a:spcPts val="0"/>
              </a:spcBef>
              <a:spcAft>
                <a:spcPts val="0"/>
              </a:spcAft>
              <a:buClr>
                <a:srgbClr val="00FFFF"/>
              </a:buClr>
              <a:buSzPts val="2025"/>
              <a:buChar char="●"/>
            </a:pPr>
            <a:r>
              <a:rPr lang="en" sz="2025" dirty="0">
                <a:solidFill>
                  <a:srgbClr val="00FFFF"/>
                </a:solidFill>
              </a:rPr>
              <a:t>God even allowed the “Sons of Korah”, to have the ability to PROPHESY about the coming of His Son, Jesus Christ, perhaps 1000 years before Jesus was even born.  God did NOT hold what Korah had done against his descendants.  Instead, God used their willing, humble hearts, to teach US.</a:t>
            </a:r>
            <a:endParaRPr sz="2025"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3037</Words>
  <Application>Microsoft Office PowerPoint</Application>
  <PresentationFormat>On-screen Show (16:9)</PresentationFormat>
  <Paragraphs>54</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Like father, UNLIKE son</vt:lpstr>
      <vt:lpstr>WHO WAS KORAH?</vt:lpstr>
      <vt:lpstr>“IS IT A SMALL THING?”</vt:lpstr>
      <vt:lpstr>WHO WILL GOD CHOOSE?</vt:lpstr>
      <vt:lpstr>DEPART FROM THEIR TENTS!</vt:lpstr>
      <vt:lpstr>… OR DID THEY?</vt:lpstr>
      <vt:lpstr>THE SINS OF THE FATHER?</vt:lpstr>
      <vt:lpstr>BUT THAT’S NOT ALL</vt:lpstr>
      <vt:lpstr>BUT THAT’S STILL NOT ALL!</vt:lpstr>
      <vt:lpstr>SUCH HUMILITY</vt:lpstr>
      <vt:lpstr>APPLICATIONS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4</cp:revision>
  <dcterms:modified xsi:type="dcterms:W3CDTF">2026-01-15T18:46:17Z</dcterms:modified>
</cp:coreProperties>
</file>