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b8a3564716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b8a3564716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b8a3564716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b8a3564716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b8a3564716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b8a3564716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b8a3564716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b8a3564716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b8a3564716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b8a3564716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b8a3564716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b8a3564716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b8a3564716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b8a3564716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b8a3564716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b8a3564716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b8a3564716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b8a3564716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b8a3564716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b8a3564716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636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GOOD INTENTIONS</a:t>
            </a:r>
            <a:endParaRPr sz="6000" b="1">
              <a:solidFill>
                <a:srgbClr val="00FFFF"/>
              </a:solidFill>
            </a:endParaRPr>
          </a:p>
        </p:txBody>
      </p:sp>
      <p:sp>
        <p:nvSpPr>
          <p:cNvPr id="55" name="Google Shape;55;p13"/>
          <p:cNvSpPr txBox="1">
            <a:spLocks noGrp="1"/>
          </p:cNvSpPr>
          <p:nvPr>
            <p:ph type="subTitle" idx="1"/>
          </p:nvPr>
        </p:nvSpPr>
        <p:spPr>
          <a:xfrm>
            <a:off x="-59550" y="636300"/>
            <a:ext cx="9244800" cy="4507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500" u="sng">
                <a:solidFill>
                  <a:srgbClr val="FFFF00"/>
                </a:solidFill>
              </a:rPr>
              <a:t>1 Chron.17:1-2</a:t>
            </a:r>
            <a:r>
              <a:rPr lang="en" sz="2500"/>
              <a:t> </a:t>
            </a:r>
            <a:r>
              <a:rPr lang="en" sz="2500">
                <a:solidFill>
                  <a:srgbClr val="00FFFF"/>
                </a:solidFill>
              </a:rPr>
              <a:t>(NASB95) </a:t>
            </a:r>
            <a:r>
              <a:rPr lang="en" sz="2500" i="1">
                <a:solidFill>
                  <a:schemeClr val="dk1"/>
                </a:solidFill>
              </a:rPr>
              <a:t>“And it came about, when David dwelt in his house, that David said </a:t>
            </a:r>
            <a:r>
              <a:rPr lang="en" sz="2500" i="1" u="sng">
                <a:solidFill>
                  <a:schemeClr val="dk1"/>
                </a:solidFill>
              </a:rPr>
              <a:t>to Nathan the prophet</a:t>
            </a:r>
            <a:r>
              <a:rPr lang="en" sz="2500" i="1">
                <a:solidFill>
                  <a:schemeClr val="dk1"/>
                </a:solidFill>
              </a:rPr>
              <a:t>, “Behold, I am dwelling in a house of cedar, but the ark of the covenant of the Lord is under curtains.” 2 Then Nathan said to David, “</a:t>
            </a:r>
            <a:r>
              <a:rPr lang="en" sz="2500" i="1" u="sng">
                <a:solidFill>
                  <a:schemeClr val="dk1"/>
                </a:solidFill>
              </a:rPr>
              <a:t>Do all that is in your heart, for God is with you</a:t>
            </a:r>
            <a:r>
              <a:rPr lang="en" sz="2500" i="1">
                <a:solidFill>
                  <a:schemeClr val="dk1"/>
                </a:solidFill>
              </a:rPr>
              <a:t>.”</a:t>
            </a:r>
            <a:endParaRPr sz="2500" i="1">
              <a:solidFill>
                <a:schemeClr val="dk1"/>
              </a:solidFill>
            </a:endParaRPr>
          </a:p>
          <a:p>
            <a:pPr marL="0" lvl="0" indent="0" algn="l" rtl="0">
              <a:spcBef>
                <a:spcPts val="0"/>
              </a:spcBef>
              <a:spcAft>
                <a:spcPts val="0"/>
              </a:spcAft>
              <a:buNone/>
            </a:pPr>
            <a:endParaRPr sz="2500" i="1">
              <a:solidFill>
                <a:schemeClr val="dk1"/>
              </a:solidFill>
            </a:endParaRPr>
          </a:p>
          <a:p>
            <a:pPr marL="0" lvl="0" indent="0" algn="l" rtl="0">
              <a:spcBef>
                <a:spcPts val="0"/>
              </a:spcBef>
              <a:spcAft>
                <a:spcPts val="0"/>
              </a:spcAft>
              <a:buNone/>
            </a:pPr>
            <a:r>
              <a:rPr lang="en" sz="2500" u="sng">
                <a:solidFill>
                  <a:srgbClr val="FFFF00"/>
                </a:solidFill>
              </a:rPr>
              <a:t>1 Kg.8:17-18</a:t>
            </a:r>
            <a:r>
              <a:rPr lang="en" sz="2500">
                <a:solidFill>
                  <a:schemeClr val="dk1"/>
                </a:solidFill>
              </a:rPr>
              <a:t>  </a:t>
            </a:r>
            <a:r>
              <a:rPr lang="en" sz="2500">
                <a:solidFill>
                  <a:srgbClr val="00FFFF"/>
                </a:solidFill>
              </a:rPr>
              <a:t>(Solomon speaking)</a:t>
            </a:r>
            <a:r>
              <a:rPr lang="en" sz="2500">
                <a:solidFill>
                  <a:schemeClr val="dk1"/>
                </a:solidFill>
              </a:rPr>
              <a:t> </a:t>
            </a:r>
            <a:r>
              <a:rPr lang="en" sz="2500" i="1">
                <a:solidFill>
                  <a:schemeClr val="dk1"/>
                </a:solidFill>
              </a:rPr>
              <a:t>“Now </a:t>
            </a:r>
            <a:r>
              <a:rPr lang="en" sz="2500" i="1" u="sng">
                <a:solidFill>
                  <a:schemeClr val="dk1"/>
                </a:solidFill>
              </a:rPr>
              <a:t>it was in the heart of my father David to build a house for the name of the Lord</a:t>
            </a:r>
            <a:r>
              <a:rPr lang="en" sz="2500" i="1">
                <a:solidFill>
                  <a:schemeClr val="dk1"/>
                </a:solidFill>
              </a:rPr>
              <a:t>, the God of Israel. 18 But the Lord said to my father David, ‘Because it was in your heart to build a house for My name, </a:t>
            </a:r>
            <a:r>
              <a:rPr lang="en" sz="2500" i="1" u="sng">
                <a:solidFill>
                  <a:schemeClr val="dk1"/>
                </a:solidFill>
              </a:rPr>
              <a:t>you did well that it was in your heart</a:t>
            </a:r>
            <a:r>
              <a:rPr lang="en" sz="2500" i="1">
                <a:solidFill>
                  <a:schemeClr val="dk1"/>
                </a:solidFill>
              </a:rPr>
              <a:t>.”</a:t>
            </a:r>
            <a:endParaRPr sz="25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61075" y="0"/>
            <a:ext cx="94479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AND IN THEIR PRACTICES…</a:t>
            </a:r>
            <a:endParaRPr sz="5000" b="1">
              <a:solidFill>
                <a:srgbClr val="00FFFF"/>
              </a:solidFill>
            </a:endParaRPr>
          </a:p>
        </p:txBody>
      </p:sp>
      <p:sp>
        <p:nvSpPr>
          <p:cNvPr id="109" name="Google Shape;109;p22"/>
          <p:cNvSpPr txBox="1">
            <a:spLocks noGrp="1"/>
          </p:cNvSpPr>
          <p:nvPr>
            <p:ph type="subTitle" idx="1"/>
          </p:nvPr>
        </p:nvSpPr>
        <p:spPr>
          <a:xfrm>
            <a:off x="-161075" y="422300"/>
            <a:ext cx="9400500" cy="4721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Because the devil has convinced people that Jesus just looks at your heart, and only at how much you care for Him and others, what is called a “Christian” today, and a “church” today, look NOTHING like in scripture!</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The apostle Paul wrote this: </a:t>
            </a:r>
            <a:r>
              <a:rPr lang="en" sz="2000" dirty="0">
                <a:solidFill>
                  <a:srgbClr val="FFFF00"/>
                </a:solidFill>
              </a:rPr>
              <a:t> </a:t>
            </a:r>
            <a:r>
              <a:rPr lang="en" sz="2000" u="sng" dirty="0">
                <a:solidFill>
                  <a:srgbClr val="FFFF00"/>
                </a:solidFill>
              </a:rPr>
              <a:t>Phil.3:17</a:t>
            </a:r>
            <a:r>
              <a:rPr lang="en" sz="2000" dirty="0">
                <a:solidFill>
                  <a:srgbClr val="FFFF00"/>
                </a:solidFill>
              </a:rPr>
              <a:t> </a:t>
            </a:r>
            <a:r>
              <a:rPr lang="en" sz="2000" i="1" dirty="0">
                <a:solidFill>
                  <a:schemeClr val="dk1"/>
                </a:solidFill>
              </a:rPr>
              <a:t>“Brethren, </a:t>
            </a:r>
            <a:r>
              <a:rPr lang="en" sz="2000" i="1" u="sng" dirty="0">
                <a:solidFill>
                  <a:schemeClr val="dk1"/>
                </a:solidFill>
              </a:rPr>
              <a:t>join in following my example</a:t>
            </a:r>
            <a:r>
              <a:rPr lang="en" sz="2000" i="1" dirty="0">
                <a:solidFill>
                  <a:schemeClr val="dk1"/>
                </a:solidFill>
              </a:rPr>
              <a:t>, and observe those who walk </a:t>
            </a:r>
            <a:r>
              <a:rPr lang="en" sz="2000" i="1" u="sng" dirty="0">
                <a:solidFill>
                  <a:schemeClr val="dk1"/>
                </a:solidFill>
              </a:rPr>
              <a:t>according to the pattern you have in us</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And this:</a:t>
            </a:r>
            <a:r>
              <a:rPr lang="en" sz="2000" dirty="0">
                <a:solidFill>
                  <a:srgbClr val="FFFF00"/>
                </a:solidFill>
              </a:rPr>
              <a:t>  </a:t>
            </a:r>
            <a:r>
              <a:rPr lang="en" sz="2000" u="sng" dirty="0">
                <a:solidFill>
                  <a:srgbClr val="FFFF00"/>
                </a:solidFill>
              </a:rPr>
              <a:t>2 Thess.3:9</a:t>
            </a:r>
            <a:r>
              <a:rPr lang="en" sz="2000" dirty="0">
                <a:solidFill>
                  <a:srgbClr val="FFFF00"/>
                </a:solidFill>
              </a:rPr>
              <a:t> </a:t>
            </a:r>
            <a:r>
              <a:rPr lang="en" sz="2000" i="1" dirty="0">
                <a:solidFill>
                  <a:schemeClr val="dk1"/>
                </a:solidFill>
              </a:rPr>
              <a:t>“not because we do not have the right to this, but in order </a:t>
            </a:r>
            <a:r>
              <a:rPr lang="en" sz="2000" i="1" u="sng" dirty="0">
                <a:solidFill>
                  <a:schemeClr val="dk1"/>
                </a:solidFill>
              </a:rPr>
              <a:t>to offer ourselves as a model for you</a:t>
            </a:r>
            <a:r>
              <a:rPr lang="en" sz="2000" i="1" dirty="0">
                <a:solidFill>
                  <a:schemeClr val="dk1"/>
                </a:solidFill>
              </a:rPr>
              <a:t>, so that you would </a:t>
            </a:r>
            <a:r>
              <a:rPr lang="en" sz="2000" i="1" u="sng" dirty="0">
                <a:solidFill>
                  <a:schemeClr val="dk1"/>
                </a:solidFill>
              </a:rPr>
              <a:t>follow our example</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And this:</a:t>
            </a:r>
            <a:r>
              <a:rPr lang="en" sz="2000" dirty="0">
                <a:solidFill>
                  <a:srgbClr val="FFFF00"/>
                </a:solidFill>
              </a:rPr>
              <a:t>  </a:t>
            </a:r>
            <a:r>
              <a:rPr lang="en" sz="2000" u="sng" dirty="0">
                <a:solidFill>
                  <a:srgbClr val="FFFF00"/>
                </a:solidFill>
              </a:rPr>
              <a:t>1 Cor.11:1</a:t>
            </a:r>
            <a:r>
              <a:rPr lang="en" sz="2000" dirty="0">
                <a:solidFill>
                  <a:srgbClr val="FFFF00"/>
                </a:solidFill>
              </a:rPr>
              <a:t> </a:t>
            </a:r>
            <a:r>
              <a:rPr lang="en" sz="2000" i="1" dirty="0">
                <a:solidFill>
                  <a:schemeClr val="dk1"/>
                </a:solidFill>
              </a:rPr>
              <a:t>“</a:t>
            </a:r>
            <a:r>
              <a:rPr lang="en" sz="2000" i="1" u="sng" dirty="0">
                <a:solidFill>
                  <a:schemeClr val="dk1"/>
                </a:solidFill>
              </a:rPr>
              <a:t>Be imitators of me</a:t>
            </a:r>
            <a:r>
              <a:rPr lang="en" sz="2000" i="1" dirty="0">
                <a:solidFill>
                  <a:schemeClr val="dk1"/>
                </a:solidFill>
              </a:rPr>
              <a:t>, just as I also am of Christ.”</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dirty="0">
                <a:solidFill>
                  <a:srgbClr val="FFFF00"/>
                </a:solidFill>
              </a:rPr>
              <a:t>And Jesus said THIS, to His apostles:  </a:t>
            </a:r>
            <a:r>
              <a:rPr lang="en" sz="2000" u="sng" dirty="0">
                <a:solidFill>
                  <a:srgbClr val="FFFF00"/>
                </a:solidFill>
              </a:rPr>
              <a:t>Lk.10:16</a:t>
            </a:r>
            <a:r>
              <a:rPr lang="en" sz="2000" dirty="0">
                <a:solidFill>
                  <a:srgbClr val="FFFF00"/>
                </a:solidFill>
              </a:rPr>
              <a:t> </a:t>
            </a:r>
            <a:r>
              <a:rPr lang="en" sz="2000" i="1" dirty="0">
                <a:solidFill>
                  <a:schemeClr val="dk1"/>
                </a:solidFill>
              </a:rPr>
              <a:t>“The one who listens to you listens to Me, </a:t>
            </a:r>
            <a:r>
              <a:rPr lang="en" sz="2000" i="1" u="sng" dirty="0">
                <a:solidFill>
                  <a:schemeClr val="dk1"/>
                </a:solidFill>
              </a:rPr>
              <a:t>and the one who rejects you rejects Me</a:t>
            </a:r>
            <a:r>
              <a:rPr lang="en" sz="2000" i="1" dirty="0">
                <a:solidFill>
                  <a:schemeClr val="dk1"/>
                </a:solidFill>
              </a:rPr>
              <a:t>; and he who rejects Me rejects the One who sent Me.”</a:t>
            </a:r>
            <a:r>
              <a:rPr lang="en" sz="2000" dirty="0">
                <a:solidFill>
                  <a:srgbClr val="FFFF00"/>
                </a:solidFill>
              </a:rPr>
              <a:t>  We MUST follow the apostles’ teachings!</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Paul echoed this also:</a:t>
            </a:r>
            <a:r>
              <a:rPr lang="en" sz="2000" dirty="0">
                <a:solidFill>
                  <a:srgbClr val="FFFF00"/>
                </a:solidFill>
              </a:rPr>
              <a:t>  </a:t>
            </a:r>
            <a:r>
              <a:rPr lang="en" sz="2000" u="sng" dirty="0">
                <a:solidFill>
                  <a:srgbClr val="FFFF00"/>
                </a:solidFill>
              </a:rPr>
              <a:t>1 Thess.4:8</a:t>
            </a:r>
            <a:r>
              <a:rPr lang="en" sz="2000" dirty="0">
                <a:solidFill>
                  <a:srgbClr val="FFFF00"/>
                </a:solidFill>
              </a:rPr>
              <a:t> </a:t>
            </a:r>
            <a:r>
              <a:rPr lang="en" sz="2000" i="1" dirty="0">
                <a:solidFill>
                  <a:schemeClr val="dk1"/>
                </a:solidFill>
              </a:rPr>
              <a:t>“So, he who rejects this </a:t>
            </a:r>
            <a:r>
              <a:rPr lang="en" sz="2000" i="1" u="sng" dirty="0">
                <a:solidFill>
                  <a:schemeClr val="dk1"/>
                </a:solidFill>
              </a:rPr>
              <a:t>is not rejecting man but the God</a:t>
            </a:r>
            <a:r>
              <a:rPr lang="en" sz="2000" i="1" dirty="0">
                <a:solidFill>
                  <a:schemeClr val="dk1"/>
                </a:solidFill>
              </a:rPr>
              <a:t> who gives His Holy Spirit to you.”</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61075" y="0"/>
            <a:ext cx="94479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800" b="1">
                <a:solidFill>
                  <a:srgbClr val="00FFFF"/>
                </a:solidFill>
              </a:rPr>
              <a:t>WHAT YOU “FEEL” IS RIGHT…</a:t>
            </a:r>
            <a:endParaRPr sz="4800" b="1">
              <a:solidFill>
                <a:srgbClr val="00FFFF"/>
              </a:solidFill>
            </a:endParaRPr>
          </a:p>
        </p:txBody>
      </p:sp>
      <p:sp>
        <p:nvSpPr>
          <p:cNvPr id="115" name="Google Shape;115;p23"/>
          <p:cNvSpPr txBox="1">
            <a:spLocks noGrp="1"/>
          </p:cNvSpPr>
          <p:nvPr>
            <p:ph type="subTitle" idx="1"/>
          </p:nvPr>
        </p:nvSpPr>
        <p:spPr>
          <a:xfrm>
            <a:off x="-212939" y="381700"/>
            <a:ext cx="9447900" cy="47616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dirty="0">
                <a:solidFill>
                  <a:srgbClr val="FFFF00"/>
                </a:solidFill>
              </a:rPr>
              <a:t>Will NOT save you!</a:t>
            </a:r>
            <a:r>
              <a:rPr lang="en" sz="1900" dirty="0">
                <a:solidFill>
                  <a:schemeClr val="dk1"/>
                </a:solidFill>
              </a:rPr>
              <a:t>  </a:t>
            </a:r>
            <a:r>
              <a:rPr lang="en" sz="1900" u="sng" dirty="0">
                <a:solidFill>
                  <a:srgbClr val="FFFF00"/>
                </a:solidFill>
              </a:rPr>
              <a:t>Jg.21:25</a:t>
            </a:r>
            <a:r>
              <a:rPr lang="en" sz="1900" dirty="0">
                <a:solidFill>
                  <a:srgbClr val="FFFF00"/>
                </a:solidFill>
              </a:rPr>
              <a:t> </a:t>
            </a:r>
            <a:r>
              <a:rPr lang="en" sz="1900" i="1" dirty="0">
                <a:solidFill>
                  <a:schemeClr val="dk1"/>
                </a:solidFill>
              </a:rPr>
              <a:t>“In those days there was no king in Israel; everyone did </a:t>
            </a:r>
            <a:r>
              <a:rPr lang="en" sz="1900" i="1" u="sng" dirty="0">
                <a:solidFill>
                  <a:schemeClr val="dk1"/>
                </a:solidFill>
              </a:rPr>
              <a:t>what was right in his own eyes</a:t>
            </a:r>
            <a:r>
              <a:rPr lang="en" sz="1900" i="1" dirty="0">
                <a:solidFill>
                  <a:schemeClr val="dk1"/>
                </a:solidFill>
              </a:rPr>
              <a:t>.”</a:t>
            </a:r>
            <a:r>
              <a:rPr lang="en" sz="1900" dirty="0">
                <a:solidFill>
                  <a:schemeClr val="dk1"/>
                </a:solidFill>
              </a:rPr>
              <a:t>  </a:t>
            </a:r>
            <a:r>
              <a:rPr lang="en" sz="1900" dirty="0">
                <a:solidFill>
                  <a:srgbClr val="FFFF00"/>
                </a:solidFill>
              </a:rPr>
              <a:t>This does NOT say that these people were trying to do evil all the time.  But they just went with what seemed best to them. </a:t>
            </a:r>
            <a:r>
              <a:rPr lang="en" sz="1900" dirty="0">
                <a:solidFill>
                  <a:schemeClr val="dk1"/>
                </a:solidFill>
              </a:rPr>
              <a:t> </a:t>
            </a:r>
            <a:r>
              <a:rPr lang="en" sz="1900" u="sng" dirty="0">
                <a:solidFill>
                  <a:srgbClr val="FFFF00"/>
                </a:solidFill>
              </a:rPr>
              <a:t>Prov.14:12</a:t>
            </a:r>
            <a:r>
              <a:rPr lang="en" sz="1900" dirty="0">
                <a:solidFill>
                  <a:schemeClr val="dk1"/>
                </a:solidFill>
              </a:rPr>
              <a:t> </a:t>
            </a:r>
            <a:r>
              <a:rPr lang="en" sz="1900" i="1" dirty="0">
                <a:solidFill>
                  <a:schemeClr val="dk1"/>
                </a:solidFill>
              </a:rPr>
              <a:t>“There is a way </a:t>
            </a:r>
            <a:r>
              <a:rPr lang="en" sz="1900" i="1" u="sng" dirty="0">
                <a:solidFill>
                  <a:schemeClr val="dk1"/>
                </a:solidFill>
              </a:rPr>
              <a:t>which seems right</a:t>
            </a:r>
            <a:r>
              <a:rPr lang="en" sz="1900" i="1" dirty="0">
                <a:solidFill>
                  <a:schemeClr val="dk1"/>
                </a:solidFill>
              </a:rPr>
              <a:t> to a man, but </a:t>
            </a:r>
            <a:r>
              <a:rPr lang="en" sz="1900" i="1" u="sng" dirty="0">
                <a:solidFill>
                  <a:schemeClr val="dk1"/>
                </a:solidFill>
              </a:rPr>
              <a:t>its end is the way of death</a:t>
            </a:r>
            <a:r>
              <a:rPr lang="en" sz="1900" i="1" dirty="0">
                <a:solidFill>
                  <a:schemeClr val="dk1"/>
                </a:solidFill>
              </a:rPr>
              <a:t>.” </a:t>
            </a:r>
            <a:r>
              <a:rPr lang="en" sz="1900" u="sng" dirty="0">
                <a:solidFill>
                  <a:srgbClr val="FFFF00"/>
                </a:solidFill>
              </a:rPr>
              <a:t>Jer.10:23</a:t>
            </a:r>
            <a:r>
              <a:rPr lang="en" sz="1900" dirty="0">
                <a:solidFill>
                  <a:schemeClr val="dk1"/>
                </a:solidFill>
              </a:rPr>
              <a:t> </a:t>
            </a:r>
            <a:r>
              <a:rPr lang="en" sz="1900" i="1" dirty="0">
                <a:solidFill>
                  <a:schemeClr val="dk1"/>
                </a:solidFill>
              </a:rPr>
              <a:t>“I know, O Lord, that a man’s way is not in himself, </a:t>
            </a:r>
            <a:r>
              <a:rPr lang="en" sz="1900" i="1" u="sng" dirty="0">
                <a:solidFill>
                  <a:schemeClr val="dk1"/>
                </a:solidFill>
              </a:rPr>
              <a:t>nor is it in a man who walks to direct his steps</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You cannot trust your own conscience on these matters. </a:t>
            </a:r>
            <a:r>
              <a:rPr lang="en" sz="1900" dirty="0">
                <a:solidFill>
                  <a:schemeClr val="dk1"/>
                </a:solidFill>
              </a:rPr>
              <a:t> </a:t>
            </a:r>
            <a:r>
              <a:rPr lang="en" sz="1900" u="sng" dirty="0">
                <a:solidFill>
                  <a:srgbClr val="FFFF00"/>
                </a:solidFill>
              </a:rPr>
              <a:t>1 Tim.4:1-2</a:t>
            </a:r>
            <a:r>
              <a:rPr lang="en" sz="1900" dirty="0">
                <a:solidFill>
                  <a:schemeClr val="dk1"/>
                </a:solidFill>
              </a:rPr>
              <a:t> </a:t>
            </a:r>
            <a:r>
              <a:rPr lang="en" sz="1900" i="1" dirty="0">
                <a:solidFill>
                  <a:schemeClr val="dk1"/>
                </a:solidFill>
              </a:rPr>
              <a:t>“But the Spirit explicitly says that in later times some will fall away from the faith, paying attention to deceitful spirits and doctrines of demons, 2 </a:t>
            </a:r>
            <a:r>
              <a:rPr lang="en" sz="1900" i="1" u="sng" dirty="0">
                <a:solidFill>
                  <a:schemeClr val="dk1"/>
                </a:solidFill>
              </a:rPr>
              <a:t>by means of the hypocrisy of liars seared in their own conscience as with a branding iron</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dirty="0">
                <a:solidFill>
                  <a:srgbClr val="FFFF00"/>
                </a:solidFill>
              </a:rPr>
              <a:t>I know, and God knows, that you are sincere, and believe that you are pleasing Him.  That IS an important first step.  But God demands more. </a:t>
            </a:r>
            <a:r>
              <a:rPr lang="en" sz="1900" dirty="0">
                <a:solidFill>
                  <a:schemeClr val="dk1"/>
                </a:solidFill>
              </a:rPr>
              <a:t> </a:t>
            </a:r>
            <a:r>
              <a:rPr lang="en" sz="1900" u="sng" dirty="0">
                <a:solidFill>
                  <a:srgbClr val="FFFF00"/>
                </a:solidFill>
              </a:rPr>
              <a:t>Heb.10:22</a:t>
            </a:r>
            <a:r>
              <a:rPr lang="en" sz="1900" dirty="0">
                <a:solidFill>
                  <a:schemeClr val="dk1"/>
                </a:solidFill>
              </a:rPr>
              <a:t> </a:t>
            </a:r>
            <a:r>
              <a:rPr lang="en" sz="1900" i="1" dirty="0">
                <a:solidFill>
                  <a:schemeClr val="dk1"/>
                </a:solidFill>
              </a:rPr>
              <a:t>“let us draw near </a:t>
            </a:r>
            <a:r>
              <a:rPr lang="en" sz="1900" i="1" u="sng" dirty="0">
                <a:solidFill>
                  <a:schemeClr val="dk1"/>
                </a:solidFill>
              </a:rPr>
              <a:t>with a sincere heart in full assurance of faith</a:t>
            </a:r>
            <a:r>
              <a:rPr lang="en" sz="1900" i="1" dirty="0">
                <a:solidFill>
                  <a:schemeClr val="dk1"/>
                </a:solidFill>
              </a:rPr>
              <a:t>, having our hearts sprinkled clean from an evil conscience </a:t>
            </a:r>
            <a:r>
              <a:rPr lang="en" sz="1900" i="1" dirty="0">
                <a:solidFill>
                  <a:srgbClr val="FFFF00"/>
                </a:solidFill>
              </a:rPr>
              <a:t>AND</a:t>
            </a:r>
            <a:r>
              <a:rPr lang="en" sz="1900" i="1" dirty="0">
                <a:solidFill>
                  <a:schemeClr val="dk1"/>
                </a:solidFill>
              </a:rPr>
              <a:t> </a:t>
            </a:r>
            <a:r>
              <a:rPr lang="en" sz="1900" i="1" u="sng" dirty="0">
                <a:solidFill>
                  <a:schemeClr val="dk1"/>
                </a:solidFill>
              </a:rPr>
              <a:t>our bodies washed with pure water</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u="sng" dirty="0">
                <a:solidFill>
                  <a:srgbClr val="FFFF00"/>
                </a:solidFill>
              </a:rPr>
              <a:t>1 Jn.2:3</a:t>
            </a:r>
            <a:r>
              <a:rPr lang="en" sz="1900" dirty="0">
                <a:solidFill>
                  <a:schemeClr val="dk1"/>
                </a:solidFill>
              </a:rPr>
              <a:t> </a:t>
            </a:r>
            <a:r>
              <a:rPr lang="en" sz="1900" i="1" dirty="0">
                <a:solidFill>
                  <a:schemeClr val="dk1"/>
                </a:solidFill>
              </a:rPr>
              <a:t>“By this we know that we have come to know Him, </a:t>
            </a:r>
            <a:r>
              <a:rPr lang="en" sz="1900" i="1" u="sng" dirty="0">
                <a:solidFill>
                  <a:schemeClr val="dk1"/>
                </a:solidFill>
              </a:rPr>
              <a:t>if we keep His commandments</a:t>
            </a:r>
            <a:r>
              <a:rPr lang="en" sz="1900" i="1" dirty="0">
                <a:solidFill>
                  <a:schemeClr val="dk1"/>
                </a:solidFill>
              </a:rPr>
              <a:t>.”</a:t>
            </a:r>
            <a:r>
              <a:rPr lang="en" sz="1900" dirty="0">
                <a:solidFill>
                  <a:schemeClr val="dk1"/>
                </a:solidFill>
              </a:rPr>
              <a:t>  </a:t>
            </a:r>
            <a:r>
              <a:rPr lang="en" sz="1900" dirty="0">
                <a:solidFill>
                  <a:srgbClr val="00FFFF"/>
                </a:solidFill>
              </a:rPr>
              <a:t>Do you even know, or care, what those commandments are? </a:t>
            </a:r>
            <a:endParaRPr sz="19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0" y="0"/>
            <a:ext cx="91440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SITUATION TODAY</a:t>
            </a:r>
            <a:endParaRPr sz="5000" b="1">
              <a:solidFill>
                <a:srgbClr val="00FFFF"/>
              </a:solidFill>
            </a:endParaRPr>
          </a:p>
        </p:txBody>
      </p:sp>
      <p:sp>
        <p:nvSpPr>
          <p:cNvPr id="61" name="Google Shape;61;p14"/>
          <p:cNvSpPr txBox="1">
            <a:spLocks noGrp="1"/>
          </p:cNvSpPr>
          <p:nvPr>
            <p:ph type="subTitle" idx="1"/>
          </p:nvPr>
        </p:nvSpPr>
        <p:spPr>
          <a:xfrm>
            <a:off x="-127225" y="452075"/>
            <a:ext cx="9312600" cy="46914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Like many of you, I am so blessed to know many people who consider themselves to be Christians.  Kind, moral people who appear very sincere in their desire to please Jesus.  </a:t>
            </a:r>
            <a:endParaRPr sz="2000" dirty="0">
              <a:solidFill>
                <a:srgbClr val="FFFF00"/>
              </a:solidFill>
            </a:endParaRPr>
          </a:p>
          <a:p>
            <a:pPr marL="457200" lvl="0" indent="-355600" algn="l" rtl="0">
              <a:spcBef>
                <a:spcPts val="0"/>
              </a:spcBef>
              <a:spcAft>
                <a:spcPts val="0"/>
              </a:spcAft>
              <a:buClr>
                <a:schemeClr val="dk1"/>
              </a:buClr>
              <a:buSzPts val="2000"/>
              <a:buChar char="●"/>
            </a:pPr>
            <a:r>
              <a:rPr lang="en" sz="2000" dirty="0">
                <a:solidFill>
                  <a:schemeClr val="dk1"/>
                </a:solidFill>
              </a:rPr>
              <a:t>And I cannot count how many times when “religion” comes up, or discussions about what one must do to be saved, when one of them says “God looks at your heart.  And as long as you mean well, treat others right, and have the best of intentions, Jesus will accept whatever you offer to Him.”</a:t>
            </a:r>
            <a:endParaRPr sz="2000"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The question before us today is - Does the bible actually teach this?</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dirty="0">
                <a:solidFill>
                  <a:srgbClr val="FFFF00"/>
                </a:solidFill>
              </a:rPr>
              <a:t>First, we ABSOLUTELY should be pure of heart and have good intentions when serving God!</a:t>
            </a:r>
            <a:r>
              <a:rPr lang="en" sz="2000" dirty="0">
                <a:solidFill>
                  <a:schemeClr val="dk1"/>
                </a:solidFill>
              </a:rPr>
              <a:t>  </a:t>
            </a:r>
            <a:r>
              <a:rPr lang="en" sz="2000" u="sng" dirty="0">
                <a:solidFill>
                  <a:srgbClr val="FFFF00"/>
                </a:solidFill>
              </a:rPr>
              <a:t>Matt.15:8</a:t>
            </a:r>
            <a:r>
              <a:rPr lang="en" sz="2000" dirty="0">
                <a:solidFill>
                  <a:schemeClr val="dk1"/>
                </a:solidFill>
              </a:rPr>
              <a:t> </a:t>
            </a:r>
            <a:r>
              <a:rPr lang="en" sz="2000" i="1" dirty="0">
                <a:solidFill>
                  <a:schemeClr val="dk1"/>
                </a:solidFill>
              </a:rPr>
              <a:t>“This people honors Me with their lips, but </a:t>
            </a:r>
            <a:r>
              <a:rPr lang="en" sz="2000" i="1" u="sng" dirty="0">
                <a:solidFill>
                  <a:schemeClr val="dk1"/>
                </a:solidFill>
              </a:rPr>
              <a:t>their heart is far away from Me</a:t>
            </a:r>
            <a:r>
              <a:rPr lang="en" sz="2000" i="1" dirty="0">
                <a:solidFill>
                  <a:schemeClr val="dk1"/>
                </a:solidFill>
              </a:rPr>
              <a:t>.”</a:t>
            </a:r>
            <a:r>
              <a:rPr lang="en" sz="2000" dirty="0">
                <a:solidFill>
                  <a:schemeClr val="dk1"/>
                </a:solidFill>
              </a:rPr>
              <a:t>  </a:t>
            </a:r>
            <a:r>
              <a:rPr lang="en" sz="2000" u="sng" dirty="0">
                <a:solidFill>
                  <a:srgbClr val="FFFF00"/>
                </a:solidFill>
              </a:rPr>
              <a:t>1 Tim.1:5</a:t>
            </a:r>
            <a:r>
              <a:rPr lang="en" sz="2000" dirty="0">
                <a:solidFill>
                  <a:schemeClr val="dk1"/>
                </a:solidFill>
              </a:rPr>
              <a:t> </a:t>
            </a:r>
            <a:r>
              <a:rPr lang="en" sz="2000" i="1" dirty="0">
                <a:solidFill>
                  <a:schemeClr val="dk1"/>
                </a:solidFill>
              </a:rPr>
              <a:t>“But the goal of our instruction is </a:t>
            </a:r>
            <a:r>
              <a:rPr lang="en" sz="2000" i="1" u="sng" dirty="0">
                <a:solidFill>
                  <a:schemeClr val="dk1"/>
                </a:solidFill>
              </a:rPr>
              <a:t>love from a pure heart and a good conscience and a sincere faith</a:t>
            </a:r>
            <a:r>
              <a:rPr lang="en" sz="2000" i="1" dirty="0">
                <a:solidFill>
                  <a:schemeClr val="dk1"/>
                </a:solidFill>
              </a:rPr>
              <a:t>.”</a:t>
            </a:r>
            <a:r>
              <a:rPr lang="en" sz="2000" dirty="0">
                <a:solidFill>
                  <a:schemeClr val="dk1"/>
                </a:solidFill>
              </a:rPr>
              <a:t> </a:t>
            </a:r>
            <a:r>
              <a:rPr lang="en" sz="2000" u="sng" dirty="0">
                <a:solidFill>
                  <a:srgbClr val="FFFF00"/>
                </a:solidFill>
              </a:rPr>
              <a:t>2 Tim.2:22</a:t>
            </a:r>
            <a:r>
              <a:rPr lang="en" sz="2000" dirty="0">
                <a:solidFill>
                  <a:schemeClr val="dk1"/>
                </a:solidFill>
              </a:rPr>
              <a:t> </a:t>
            </a:r>
            <a:r>
              <a:rPr lang="en" sz="2000" i="1" dirty="0">
                <a:solidFill>
                  <a:schemeClr val="dk1"/>
                </a:solidFill>
              </a:rPr>
              <a:t>“Now flee from youthful lusts and pursue righteousness, faith, love and peace, with </a:t>
            </a:r>
            <a:r>
              <a:rPr lang="en" sz="2000" i="1" u="sng" dirty="0">
                <a:solidFill>
                  <a:schemeClr val="dk1"/>
                </a:solidFill>
              </a:rPr>
              <a:t>those who call on the Lord from a pure heart</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But are good intentions ALL that God requires of us?  Let’s go back to David.</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0" y="0"/>
            <a:ext cx="91440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DAVID AND NATHAN</a:t>
            </a:r>
            <a:endParaRPr sz="5000" b="1">
              <a:solidFill>
                <a:srgbClr val="00FFFF"/>
              </a:solidFill>
            </a:endParaRPr>
          </a:p>
        </p:txBody>
      </p:sp>
      <p:sp>
        <p:nvSpPr>
          <p:cNvPr id="67" name="Google Shape;67;p15"/>
          <p:cNvSpPr txBox="1">
            <a:spLocks noGrp="1"/>
          </p:cNvSpPr>
          <p:nvPr>
            <p:ph type="subTitle" idx="1"/>
          </p:nvPr>
        </p:nvSpPr>
        <p:spPr>
          <a:xfrm>
            <a:off x="-127225" y="452075"/>
            <a:ext cx="9312600" cy="46914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dirty="0">
                <a:solidFill>
                  <a:srgbClr val="FFFF00"/>
                </a:solidFill>
              </a:rPr>
              <a:t>If one ONLY read the verses we did at the beginning, one might think that David did indeed build God a temple.  After all, God told David that it was GOOD that he wanted to do that for the Lord.  And </a:t>
            </a:r>
            <a:r>
              <a:rPr lang="en" sz="2000" u="sng" dirty="0">
                <a:solidFill>
                  <a:srgbClr val="FFFF00"/>
                </a:solidFill>
              </a:rPr>
              <a:t>even the prophet</a:t>
            </a:r>
            <a:r>
              <a:rPr lang="en" sz="2000" dirty="0">
                <a:solidFill>
                  <a:srgbClr val="FFFF00"/>
                </a:solidFill>
              </a:rPr>
              <a:t> of God, Nathan, encouraged David to do so, assuming David could “do no wrong.”</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But look at ALL of what God said!</a:t>
            </a:r>
            <a:endParaRPr sz="2000" dirty="0">
              <a:solidFill>
                <a:srgbClr val="00FFFF"/>
              </a:solidFill>
            </a:endParaRPr>
          </a:p>
          <a:p>
            <a:pPr marL="457200" lvl="0" indent="-355600" algn="l" rtl="0">
              <a:spcBef>
                <a:spcPts val="0"/>
              </a:spcBef>
              <a:spcAft>
                <a:spcPts val="0"/>
              </a:spcAft>
              <a:buClr>
                <a:srgbClr val="FFFF00"/>
              </a:buClr>
              <a:buSzPts val="2000"/>
              <a:buChar char="●"/>
            </a:pPr>
            <a:r>
              <a:rPr lang="en" sz="2000" u="sng" dirty="0">
                <a:solidFill>
                  <a:srgbClr val="FFFF00"/>
                </a:solidFill>
              </a:rPr>
              <a:t>1 Chron.17:3-6</a:t>
            </a:r>
            <a:r>
              <a:rPr lang="en" sz="2000" dirty="0">
                <a:solidFill>
                  <a:srgbClr val="FFFF00"/>
                </a:solidFill>
              </a:rPr>
              <a:t> </a:t>
            </a:r>
            <a:r>
              <a:rPr lang="en" sz="2000" i="1" dirty="0">
                <a:solidFill>
                  <a:schemeClr val="dk1"/>
                </a:solidFill>
              </a:rPr>
              <a:t>“It came about the same night that the word of God came to Nathan, saying, 4 “Go and tell David My servant, ‘Thus says the Lord, “</a:t>
            </a:r>
            <a:r>
              <a:rPr lang="en" sz="2000" i="1" u="sng" dirty="0">
                <a:solidFill>
                  <a:schemeClr val="dk1"/>
                </a:solidFill>
              </a:rPr>
              <a:t>You shall not build a house for Me to dwell in</a:t>
            </a:r>
            <a:r>
              <a:rPr lang="en" sz="2000" i="1" dirty="0">
                <a:solidFill>
                  <a:schemeClr val="dk1"/>
                </a:solidFill>
              </a:rPr>
              <a:t>; 5 for I have not dwelt in a house since the day that I brought up Israel to this day, but I have gone from tent to tent and from one dwelling place to another. 6 In all places where I have walked with all Israel, </a:t>
            </a:r>
            <a:r>
              <a:rPr lang="en" sz="2000" i="1" u="sng" dirty="0">
                <a:solidFill>
                  <a:schemeClr val="dk1"/>
                </a:solidFill>
              </a:rPr>
              <a:t>have I spoken a word</a:t>
            </a:r>
            <a:r>
              <a:rPr lang="en" sz="2000" i="1" dirty="0">
                <a:solidFill>
                  <a:schemeClr val="dk1"/>
                </a:solidFill>
              </a:rPr>
              <a:t> with any of the judges of Israel, whom I commanded to shepherd My people, saying, ‘</a:t>
            </a:r>
            <a:r>
              <a:rPr lang="en" sz="2000" i="1" u="sng" dirty="0">
                <a:solidFill>
                  <a:schemeClr val="dk1"/>
                </a:solidFill>
              </a:rPr>
              <a:t>Why have you not built for Me a house of cedar</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00FFFF"/>
              </a:buClr>
              <a:buSzPts val="2000"/>
              <a:buChar char="●"/>
            </a:pPr>
            <a:r>
              <a:rPr lang="en" sz="2000" dirty="0">
                <a:solidFill>
                  <a:srgbClr val="00FFFF"/>
                </a:solidFill>
              </a:rPr>
              <a:t>God told David that if He had wanted a house instead of a tent, He would ASK FOR IT!  Might we find other examples like this in the bible, if we look?</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93400" y="0"/>
            <a:ext cx="93126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OLD TESTAMENT EXAMPLES</a:t>
            </a:r>
            <a:endParaRPr sz="5000" b="1">
              <a:solidFill>
                <a:srgbClr val="00FFFF"/>
              </a:solidFill>
            </a:endParaRPr>
          </a:p>
        </p:txBody>
      </p:sp>
      <p:sp>
        <p:nvSpPr>
          <p:cNvPr id="73" name="Google Shape;73;p16"/>
          <p:cNvSpPr txBox="1">
            <a:spLocks noGrp="1"/>
          </p:cNvSpPr>
          <p:nvPr>
            <p:ph type="subTitle" idx="1"/>
          </p:nvPr>
        </p:nvSpPr>
        <p:spPr>
          <a:xfrm>
            <a:off x="-161075" y="422300"/>
            <a:ext cx="9346500" cy="47211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00FFFF"/>
              </a:buClr>
              <a:buSzPts val="1900"/>
              <a:buChar char="●"/>
            </a:pPr>
            <a:r>
              <a:rPr lang="en" sz="1900" dirty="0">
                <a:solidFill>
                  <a:srgbClr val="00FFFF"/>
                </a:solidFill>
              </a:rPr>
              <a:t>NADAB AND ABIHU.</a:t>
            </a:r>
            <a:r>
              <a:rPr lang="en" sz="1900" dirty="0">
                <a:solidFill>
                  <a:srgbClr val="FFFF00"/>
                </a:solidFill>
              </a:rPr>
              <a:t>  </a:t>
            </a:r>
            <a:r>
              <a:rPr lang="en" sz="1900" u="sng" dirty="0">
                <a:solidFill>
                  <a:srgbClr val="FFFF00"/>
                </a:solidFill>
              </a:rPr>
              <a:t>Lev.10:1-3</a:t>
            </a:r>
            <a:r>
              <a:rPr lang="en" sz="1900" dirty="0">
                <a:solidFill>
                  <a:srgbClr val="FFFF00"/>
                </a:solidFill>
              </a:rPr>
              <a:t> </a:t>
            </a:r>
            <a:r>
              <a:rPr lang="en" sz="1900" i="1" dirty="0">
                <a:solidFill>
                  <a:schemeClr val="dk1"/>
                </a:solidFill>
              </a:rPr>
              <a:t>“Now Nadab and Abihu, the sons of Aaron, took their respective firepans, and after putting fire in them, placed incense on it and </a:t>
            </a:r>
            <a:r>
              <a:rPr lang="en" sz="1900" i="1" u="sng" dirty="0">
                <a:solidFill>
                  <a:schemeClr val="dk1"/>
                </a:solidFill>
              </a:rPr>
              <a:t>offered strange fire before the Lord, which He had not commanded them</a:t>
            </a:r>
            <a:r>
              <a:rPr lang="en" sz="1900" i="1" dirty="0">
                <a:solidFill>
                  <a:schemeClr val="dk1"/>
                </a:solidFill>
              </a:rPr>
              <a:t>. 2 And fire came out from the presence of the Lord and consumed them, and they died before the Lord. 3 Then Moses said to Aaron, “It is what the Lord spoke, saying, ‘By those who come near Me </a:t>
            </a:r>
            <a:r>
              <a:rPr lang="en" sz="1900" i="1" u="sng" dirty="0">
                <a:solidFill>
                  <a:schemeClr val="dk1"/>
                </a:solidFill>
              </a:rPr>
              <a:t>I will be treated as holy</a:t>
            </a:r>
            <a:r>
              <a:rPr lang="en" sz="1900" i="1" dirty="0">
                <a:solidFill>
                  <a:schemeClr val="dk1"/>
                </a:solidFill>
              </a:rPr>
              <a:t>, and before all the people </a:t>
            </a:r>
            <a:r>
              <a:rPr lang="en" sz="1900" i="1" u="sng" dirty="0">
                <a:solidFill>
                  <a:schemeClr val="dk1"/>
                </a:solidFill>
              </a:rPr>
              <a:t>I will be honored</a:t>
            </a:r>
            <a:r>
              <a:rPr lang="en" sz="1900" i="1" dirty="0">
                <a:solidFill>
                  <a:schemeClr val="dk1"/>
                </a:solidFill>
              </a:rPr>
              <a:t>.’” So Aaron, therefore, kept silent.”</a:t>
            </a:r>
            <a:endParaRPr sz="1900" i="1" dirty="0">
              <a:solidFill>
                <a:schemeClr val="dk1"/>
              </a:solidFill>
            </a:endParaRPr>
          </a:p>
          <a:p>
            <a:pPr marL="457200" lvl="0" indent="0" algn="l" rtl="0">
              <a:spcBef>
                <a:spcPts val="0"/>
              </a:spcBef>
              <a:spcAft>
                <a:spcPts val="0"/>
              </a:spcAft>
              <a:buNone/>
            </a:pPr>
            <a:endParaRPr sz="1900" dirty="0">
              <a:solidFill>
                <a:srgbClr val="FFFF00"/>
              </a:solidFill>
            </a:endParaRPr>
          </a:p>
          <a:p>
            <a:pPr marL="457200" lvl="0" indent="-349250" algn="l" rtl="0">
              <a:spcBef>
                <a:spcPts val="0"/>
              </a:spcBef>
              <a:spcAft>
                <a:spcPts val="0"/>
              </a:spcAft>
              <a:buClr>
                <a:srgbClr val="00FFFF"/>
              </a:buClr>
              <a:buSzPts val="1900"/>
              <a:buChar char="●"/>
            </a:pPr>
            <a:r>
              <a:rPr lang="en" sz="1900" dirty="0">
                <a:solidFill>
                  <a:srgbClr val="00FFFF"/>
                </a:solidFill>
              </a:rPr>
              <a:t>UZZAH.</a:t>
            </a:r>
            <a:r>
              <a:rPr lang="en" sz="1900" dirty="0">
                <a:solidFill>
                  <a:srgbClr val="FFFF00"/>
                </a:solidFill>
              </a:rPr>
              <a:t>  </a:t>
            </a:r>
            <a:r>
              <a:rPr lang="en" sz="1900" u="sng" dirty="0">
                <a:solidFill>
                  <a:srgbClr val="FFFF00"/>
                </a:solidFill>
              </a:rPr>
              <a:t>2 Sam.6:4-7</a:t>
            </a:r>
            <a:r>
              <a:rPr lang="en" sz="1900" dirty="0">
                <a:solidFill>
                  <a:srgbClr val="FFFF00"/>
                </a:solidFill>
              </a:rPr>
              <a:t> </a:t>
            </a:r>
            <a:r>
              <a:rPr lang="en" sz="1900" i="1" dirty="0">
                <a:solidFill>
                  <a:schemeClr val="dk1"/>
                </a:solidFill>
              </a:rPr>
              <a:t>“So they brought it with the ark of God from the house of Abinadab, which was on the hill; and Ahio was walking ahead of the ark. 5 Meanwhile, David and all the house of Israel </a:t>
            </a:r>
            <a:r>
              <a:rPr lang="en" sz="1900" i="1" u="sng" dirty="0">
                <a:solidFill>
                  <a:schemeClr val="dk1"/>
                </a:solidFill>
              </a:rPr>
              <a:t>were celebrating before the Lord </a:t>
            </a:r>
            <a:r>
              <a:rPr lang="en" sz="1900" i="1" dirty="0">
                <a:solidFill>
                  <a:schemeClr val="dk1"/>
                </a:solidFill>
              </a:rPr>
              <a:t>with all kinds of instruments made of fir wood, and with lyres, harps, tambourines, castanets and cymbals. 6 But when they came to the threshing floor of Nacon, </a:t>
            </a:r>
            <a:r>
              <a:rPr lang="en" sz="1900" i="1" u="sng" dirty="0">
                <a:solidFill>
                  <a:schemeClr val="dk1"/>
                </a:solidFill>
              </a:rPr>
              <a:t>Uzzah reached out toward the ark of God and took hold of it, for the oxen nearly upset it</a:t>
            </a:r>
            <a:r>
              <a:rPr lang="en" sz="1900" i="1" dirty="0">
                <a:solidFill>
                  <a:schemeClr val="dk1"/>
                </a:solidFill>
              </a:rPr>
              <a:t>. 7 And the anger of the Lord burned against Uzzah, and God struck him down there </a:t>
            </a:r>
            <a:r>
              <a:rPr lang="en" sz="1900" i="1" u="sng" dirty="0">
                <a:solidFill>
                  <a:schemeClr val="dk1"/>
                </a:solidFill>
              </a:rPr>
              <a:t>for his irreverence</a:t>
            </a:r>
            <a:r>
              <a:rPr lang="en" sz="1900" i="1" dirty="0">
                <a:solidFill>
                  <a:schemeClr val="dk1"/>
                </a:solidFill>
              </a:rPr>
              <a:t>; and he died there by the ark of God.”</a:t>
            </a:r>
            <a:endParaRPr sz="19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93400" y="0"/>
            <a:ext cx="93126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OLD TESTAMENT EXAMPLES</a:t>
            </a:r>
            <a:endParaRPr sz="5000" b="1">
              <a:solidFill>
                <a:srgbClr val="00FFFF"/>
              </a:solidFill>
            </a:endParaRPr>
          </a:p>
        </p:txBody>
      </p:sp>
      <p:sp>
        <p:nvSpPr>
          <p:cNvPr id="79" name="Google Shape;79;p17"/>
          <p:cNvSpPr txBox="1">
            <a:spLocks noGrp="1"/>
          </p:cNvSpPr>
          <p:nvPr>
            <p:ph type="subTitle" idx="1"/>
          </p:nvPr>
        </p:nvSpPr>
        <p:spPr>
          <a:xfrm>
            <a:off x="-161075" y="378207"/>
            <a:ext cx="9420600" cy="4765193"/>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00FFFF"/>
              </a:buClr>
              <a:buSzPts val="1900"/>
              <a:buChar char="●"/>
            </a:pPr>
            <a:r>
              <a:rPr lang="en" sz="1900" dirty="0">
                <a:solidFill>
                  <a:srgbClr val="00FFFF"/>
                </a:solidFill>
              </a:rPr>
              <a:t>KING SAUL.</a:t>
            </a:r>
            <a:r>
              <a:rPr lang="en" sz="1900" dirty="0">
                <a:solidFill>
                  <a:srgbClr val="FFFF00"/>
                </a:solidFill>
              </a:rPr>
              <a:t> </a:t>
            </a:r>
            <a:r>
              <a:rPr lang="en" sz="1900" u="sng" dirty="0">
                <a:solidFill>
                  <a:srgbClr val="FFFF00"/>
                </a:solidFill>
              </a:rPr>
              <a:t>1 Sam.15:20-23</a:t>
            </a:r>
            <a:r>
              <a:rPr lang="en" sz="1900" dirty="0">
                <a:solidFill>
                  <a:srgbClr val="FFFF00"/>
                </a:solidFill>
              </a:rPr>
              <a:t> </a:t>
            </a:r>
            <a:r>
              <a:rPr lang="en" sz="1900" i="1" dirty="0">
                <a:solidFill>
                  <a:schemeClr val="dk1"/>
                </a:solidFill>
              </a:rPr>
              <a:t>“Then Saul said to Samuel, “I did obey the voice of the Lord, and went on the mission on which the Lord sent me, and have brought back Agag the king of Amalek, and have utterly destroyed the Amalekites. 21 But the people took some of the spoil, sheep and oxen, the choicest of the things devoted to destruction, </a:t>
            </a:r>
            <a:r>
              <a:rPr lang="en" sz="1900" i="1" u="sng" dirty="0">
                <a:solidFill>
                  <a:schemeClr val="dk1"/>
                </a:solidFill>
              </a:rPr>
              <a:t>to sacrifice to the Lord your God at Gilgal</a:t>
            </a:r>
            <a:r>
              <a:rPr lang="en" sz="1900" i="1" dirty="0">
                <a:solidFill>
                  <a:schemeClr val="dk1"/>
                </a:solidFill>
              </a:rPr>
              <a:t>.” 22 Samuel said, “Has the Lord as much delight in burnt offerings and sacrifices as in obeying the voice of the Lord? </a:t>
            </a:r>
            <a:r>
              <a:rPr lang="en" sz="1900" i="1" u="sng" dirty="0">
                <a:solidFill>
                  <a:schemeClr val="dk1"/>
                </a:solidFill>
              </a:rPr>
              <a:t>Behold, to obey is better than sacrifice</a:t>
            </a:r>
            <a:r>
              <a:rPr lang="en" sz="1900" i="1" dirty="0">
                <a:solidFill>
                  <a:schemeClr val="dk1"/>
                </a:solidFill>
              </a:rPr>
              <a:t>, and to heed than the fat of rams. 23 For </a:t>
            </a:r>
            <a:r>
              <a:rPr lang="en" sz="1900" i="1" u="sng" dirty="0">
                <a:solidFill>
                  <a:schemeClr val="dk1"/>
                </a:solidFill>
              </a:rPr>
              <a:t>rebellion</a:t>
            </a:r>
            <a:r>
              <a:rPr lang="en" sz="1900" i="1" dirty="0">
                <a:solidFill>
                  <a:schemeClr val="dk1"/>
                </a:solidFill>
              </a:rPr>
              <a:t> is as the sin of divination, and </a:t>
            </a:r>
            <a:r>
              <a:rPr lang="en" sz="1900" i="1" u="sng" dirty="0">
                <a:solidFill>
                  <a:schemeClr val="dk1"/>
                </a:solidFill>
              </a:rPr>
              <a:t>insubordination</a:t>
            </a:r>
            <a:r>
              <a:rPr lang="en" sz="1900" i="1" dirty="0">
                <a:solidFill>
                  <a:schemeClr val="dk1"/>
                </a:solidFill>
              </a:rPr>
              <a:t> is as iniquity and idolatry. Because </a:t>
            </a:r>
            <a:r>
              <a:rPr lang="en" sz="1900" i="1" u="sng" dirty="0">
                <a:solidFill>
                  <a:schemeClr val="dk1"/>
                </a:solidFill>
              </a:rPr>
              <a:t>you have rejected the word of the Lord</a:t>
            </a:r>
            <a:r>
              <a:rPr lang="en" sz="1900" i="1" dirty="0">
                <a:solidFill>
                  <a:schemeClr val="dk1"/>
                </a:solidFill>
              </a:rPr>
              <a:t>, He has also rejected you from being king.”</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dirty="0">
                <a:solidFill>
                  <a:srgbClr val="00FFFF"/>
                </a:solidFill>
              </a:rPr>
              <a:t>JOB’S FRIENDS.</a:t>
            </a:r>
            <a:r>
              <a:rPr lang="en" sz="1900" dirty="0">
                <a:solidFill>
                  <a:srgbClr val="FFFF00"/>
                </a:solidFill>
              </a:rPr>
              <a:t> </a:t>
            </a:r>
            <a:r>
              <a:rPr lang="en" sz="1900" u="sng" dirty="0">
                <a:solidFill>
                  <a:srgbClr val="FFFF00"/>
                </a:solidFill>
              </a:rPr>
              <a:t>Job 42:7-8</a:t>
            </a:r>
            <a:r>
              <a:rPr lang="en" sz="1900" dirty="0">
                <a:solidFill>
                  <a:srgbClr val="FFFF00"/>
                </a:solidFill>
              </a:rPr>
              <a:t> </a:t>
            </a:r>
            <a:r>
              <a:rPr lang="en" sz="1900" i="1" dirty="0">
                <a:solidFill>
                  <a:schemeClr val="dk1"/>
                </a:solidFill>
              </a:rPr>
              <a:t>“My wrath is kindled against you and against your two friends, because </a:t>
            </a:r>
            <a:r>
              <a:rPr lang="en" sz="1900" i="1" u="sng" dirty="0">
                <a:solidFill>
                  <a:schemeClr val="dk1"/>
                </a:solidFill>
              </a:rPr>
              <a:t>you have not spoken of Me what is right as My servant Job has</a:t>
            </a:r>
            <a:r>
              <a:rPr lang="en" sz="1900" i="1" dirty="0">
                <a:solidFill>
                  <a:schemeClr val="dk1"/>
                </a:solidFill>
              </a:rPr>
              <a:t>. 8 Now therefore, take for yourselves seven bulls and seven rams, and go to My servant Job, and offer up a burnt offering for yourselves, and My servant Job will pray for you. For I will accept him so that I may not do with you </a:t>
            </a:r>
            <a:r>
              <a:rPr lang="en" sz="1900" i="1" u="sng" dirty="0">
                <a:solidFill>
                  <a:schemeClr val="dk1"/>
                </a:solidFill>
              </a:rPr>
              <a:t>according to your folly</a:t>
            </a:r>
            <a:r>
              <a:rPr lang="en" sz="1900" i="1" dirty="0">
                <a:solidFill>
                  <a:schemeClr val="dk1"/>
                </a:solidFill>
              </a:rPr>
              <a:t>, because you have not spoken of Me what is right, as My servant Job.”</a:t>
            </a:r>
            <a:endParaRPr sz="19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93400" y="0"/>
            <a:ext cx="93126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OLD TESTAMENT EXAMPLES</a:t>
            </a:r>
            <a:endParaRPr sz="5000" b="1">
              <a:solidFill>
                <a:srgbClr val="00FFFF"/>
              </a:solidFill>
            </a:endParaRPr>
          </a:p>
        </p:txBody>
      </p:sp>
      <p:sp>
        <p:nvSpPr>
          <p:cNvPr id="85" name="Google Shape;85;p18"/>
          <p:cNvSpPr txBox="1">
            <a:spLocks noGrp="1"/>
          </p:cNvSpPr>
          <p:nvPr>
            <p:ph type="subTitle" idx="1"/>
          </p:nvPr>
        </p:nvSpPr>
        <p:spPr>
          <a:xfrm>
            <a:off x="-161075" y="422300"/>
            <a:ext cx="9420600" cy="4721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00FFFF"/>
              </a:buClr>
              <a:buSzPts val="2000"/>
              <a:buChar char="●"/>
            </a:pPr>
            <a:r>
              <a:rPr lang="en" sz="2000" dirty="0">
                <a:solidFill>
                  <a:srgbClr val="00FFFF"/>
                </a:solidFill>
              </a:rPr>
              <a:t>THE MAN OF GOD.</a:t>
            </a:r>
            <a:r>
              <a:rPr lang="en" sz="2000" dirty="0">
                <a:solidFill>
                  <a:srgbClr val="FFFF00"/>
                </a:solidFill>
              </a:rPr>
              <a:t>  </a:t>
            </a:r>
            <a:r>
              <a:rPr lang="en" sz="2000" u="sng">
                <a:solidFill>
                  <a:srgbClr val="FFFF00"/>
                </a:solidFill>
              </a:rPr>
              <a:t>1 Ki.</a:t>
            </a:r>
            <a:r>
              <a:rPr lang="en" sz="2000" u="sng" dirty="0">
                <a:solidFill>
                  <a:srgbClr val="FFFF00"/>
                </a:solidFill>
              </a:rPr>
              <a:t>13:14-18</a:t>
            </a:r>
            <a:r>
              <a:rPr lang="en" sz="2000" dirty="0">
                <a:solidFill>
                  <a:srgbClr val="FFFF00"/>
                </a:solidFill>
              </a:rPr>
              <a:t> </a:t>
            </a:r>
            <a:r>
              <a:rPr lang="en" sz="2000" i="1" dirty="0">
                <a:solidFill>
                  <a:schemeClr val="dk1"/>
                </a:solidFill>
              </a:rPr>
              <a:t>“So he went after the man of God and found him sitting under an oak; and he said to him, “Are you the man of God who came from Judah?” And he said, “I am.” 15 Then he said to him, “Come home with me and eat bread.” 16 He said, “I cannot return with you, nor go with you, nor will I eat bread or drink water with you in this place. 17 For </a:t>
            </a:r>
            <a:r>
              <a:rPr lang="en" sz="2000" i="1" u="sng" dirty="0">
                <a:solidFill>
                  <a:schemeClr val="dk1"/>
                </a:solidFill>
              </a:rPr>
              <a:t>a command came to me by the word of the Lord, ‘You shall eat no bread, nor drink water there; do not return by going the way which you came</a:t>
            </a:r>
            <a:r>
              <a:rPr lang="en" sz="2000" i="1" dirty="0">
                <a:solidFill>
                  <a:schemeClr val="dk1"/>
                </a:solidFill>
              </a:rPr>
              <a:t>.’” 18 He said to him, “I also am a prophet like you, and </a:t>
            </a:r>
            <a:r>
              <a:rPr lang="en" sz="2000" i="1" u="sng" dirty="0">
                <a:solidFill>
                  <a:schemeClr val="dk1"/>
                </a:solidFill>
              </a:rPr>
              <a:t>an angel spoke to me</a:t>
            </a:r>
            <a:r>
              <a:rPr lang="en" sz="2000" i="1" dirty="0">
                <a:solidFill>
                  <a:schemeClr val="dk1"/>
                </a:solidFill>
              </a:rPr>
              <a:t> by the word of the Lord, saying, ‘Bring him back with you to your house, that he may eat bread and drink water.’” </a:t>
            </a:r>
            <a:r>
              <a:rPr lang="en" sz="2000" i="1" u="sng" dirty="0">
                <a:solidFill>
                  <a:schemeClr val="dk1"/>
                </a:solidFill>
              </a:rPr>
              <a:t>But he lied to him</a:t>
            </a:r>
            <a:r>
              <a:rPr lang="en" sz="2000" i="1" dirty="0">
                <a:solidFill>
                  <a:schemeClr val="dk1"/>
                </a:solidFill>
              </a:rPr>
              <a:t>.”  </a:t>
            </a:r>
            <a:r>
              <a:rPr lang="en" sz="2000" dirty="0">
                <a:solidFill>
                  <a:schemeClr val="accent1">
                    <a:lumMod val="60000"/>
                    <a:lumOff val="40000"/>
                  </a:schemeClr>
                </a:solidFill>
              </a:rPr>
              <a:t>(The man of God was killed!)</a:t>
            </a:r>
            <a:endParaRPr sz="2000" dirty="0">
              <a:solidFill>
                <a:schemeClr val="accent1">
                  <a:lumMod val="60000"/>
                  <a:lumOff val="40000"/>
                </a:schemeClr>
              </a:solidFill>
            </a:endParaRPr>
          </a:p>
          <a:p>
            <a:pPr marL="457200" lvl="0" indent="-355600" algn="l" rtl="0">
              <a:spcBef>
                <a:spcPts val="0"/>
              </a:spcBef>
              <a:spcAft>
                <a:spcPts val="0"/>
              </a:spcAft>
              <a:buClr>
                <a:srgbClr val="FFFF00"/>
              </a:buClr>
              <a:buSzPts val="2000"/>
              <a:buChar char="●"/>
            </a:pPr>
            <a:r>
              <a:rPr lang="en" sz="2000" dirty="0">
                <a:solidFill>
                  <a:srgbClr val="FFFF00"/>
                </a:solidFill>
              </a:rPr>
              <a:t>Whether it was well-intentioned priests, someone trying to stop the ark from falling in the mud, a king wanting to offer the best of the spoils to God, godly friends trying to give wise counsel to a friend, or a man of God trying to obey but believing a lie - THEIR GOOD INTENTIONS DID NOT SAVE THEM!</a:t>
            </a:r>
            <a:endParaRPr sz="2000" dirty="0">
              <a:solidFill>
                <a:srgbClr val="FFFF00"/>
              </a:solidFill>
            </a:endParaRPr>
          </a:p>
          <a:p>
            <a:pPr marL="457200" lvl="0" indent="-355600" algn="l" rtl="0">
              <a:spcBef>
                <a:spcPts val="0"/>
              </a:spcBef>
              <a:spcAft>
                <a:spcPts val="0"/>
              </a:spcAft>
              <a:buClr>
                <a:srgbClr val="00FFFF"/>
              </a:buClr>
              <a:buSzPts val="2000"/>
              <a:buChar char="●"/>
            </a:pPr>
            <a:r>
              <a:rPr lang="en" sz="2000" dirty="0">
                <a:solidFill>
                  <a:srgbClr val="00FFFF"/>
                </a:solidFill>
              </a:rPr>
              <a:t>But someone today will say “Yeah, but that was God in the OLD Testament…”</a:t>
            </a:r>
            <a:r>
              <a:rPr lang="en" sz="2000" dirty="0">
                <a:solidFill>
                  <a:schemeClr val="dk1"/>
                </a:solidFill>
              </a:rPr>
              <a:t> </a:t>
            </a:r>
            <a:endParaRPr sz="2000"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61075" y="0"/>
            <a:ext cx="94479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dirty="0">
                <a:solidFill>
                  <a:srgbClr val="00FFFF"/>
                </a:solidFill>
              </a:rPr>
              <a:t>NEW TESTAMENT EXAMPLES</a:t>
            </a:r>
            <a:endParaRPr sz="4900" b="1" dirty="0">
              <a:solidFill>
                <a:srgbClr val="00FFFF"/>
              </a:solidFill>
            </a:endParaRPr>
          </a:p>
        </p:txBody>
      </p:sp>
      <p:sp>
        <p:nvSpPr>
          <p:cNvPr id="91" name="Google Shape;91;p19"/>
          <p:cNvSpPr txBox="1">
            <a:spLocks noGrp="1"/>
          </p:cNvSpPr>
          <p:nvPr>
            <p:ph type="subTitle" idx="1"/>
          </p:nvPr>
        </p:nvSpPr>
        <p:spPr>
          <a:xfrm>
            <a:off x="-161075" y="517200"/>
            <a:ext cx="9380100" cy="4626200"/>
          </a:xfrm>
          <a:prstGeom prst="rect">
            <a:avLst/>
          </a:prstGeom>
        </p:spPr>
        <p:txBody>
          <a:bodyPr spcFirstLastPara="1" wrap="square" lIns="91425" tIns="91425" rIns="91425" bIns="91425" anchor="t" anchorCtr="0">
            <a:noAutofit/>
          </a:bodyPr>
          <a:lstStyle/>
          <a:p>
            <a:pPr marL="457200" lvl="0" indent="-346075" algn="l" rtl="0">
              <a:spcBef>
                <a:spcPts val="0"/>
              </a:spcBef>
              <a:spcAft>
                <a:spcPts val="0"/>
              </a:spcAft>
              <a:buClr>
                <a:srgbClr val="00FFFF"/>
              </a:buClr>
              <a:buSzPts val="1850"/>
              <a:buChar char="●"/>
            </a:pPr>
            <a:r>
              <a:rPr lang="en" sz="1800" dirty="0">
                <a:solidFill>
                  <a:srgbClr val="00FFFF"/>
                </a:solidFill>
              </a:rPr>
              <a:t>THE APOSTLE PETER.</a:t>
            </a:r>
            <a:r>
              <a:rPr lang="en" sz="1800" dirty="0">
                <a:solidFill>
                  <a:srgbClr val="FFFF00"/>
                </a:solidFill>
              </a:rPr>
              <a:t>  </a:t>
            </a:r>
            <a:r>
              <a:rPr lang="en" sz="1800" u="sng" dirty="0">
                <a:solidFill>
                  <a:srgbClr val="FFFF00"/>
                </a:solidFill>
              </a:rPr>
              <a:t>Jn.18:10-11</a:t>
            </a:r>
            <a:r>
              <a:rPr lang="en" sz="1800" dirty="0">
                <a:solidFill>
                  <a:srgbClr val="FFFF00"/>
                </a:solidFill>
              </a:rPr>
              <a:t> </a:t>
            </a:r>
            <a:r>
              <a:rPr lang="en" sz="1800" i="1" dirty="0">
                <a:solidFill>
                  <a:schemeClr val="dk1"/>
                </a:solidFill>
              </a:rPr>
              <a:t>“Simon Peter then, having a sword, drew it and struck the high priest’s slave, and cut off his right ear; and the slave’s name was Malchus. 11 So Jesus said to Peter, “</a:t>
            </a:r>
            <a:r>
              <a:rPr lang="en" sz="1800" i="1" u="sng" dirty="0">
                <a:solidFill>
                  <a:schemeClr val="dk1"/>
                </a:solidFill>
              </a:rPr>
              <a:t>Put the sword into the sheath</a:t>
            </a:r>
            <a:r>
              <a:rPr lang="en" sz="1800" i="1" dirty="0">
                <a:solidFill>
                  <a:schemeClr val="dk1"/>
                </a:solidFill>
              </a:rPr>
              <a:t>; the cup which the Father has given Me, shall I not drink it?”</a:t>
            </a:r>
            <a:endParaRPr sz="1800" i="1" dirty="0">
              <a:solidFill>
                <a:schemeClr val="dk1"/>
              </a:solidFill>
            </a:endParaRPr>
          </a:p>
          <a:p>
            <a:pPr marL="457200" lvl="0" indent="-346075" algn="l" rtl="0">
              <a:spcBef>
                <a:spcPts val="0"/>
              </a:spcBef>
              <a:spcAft>
                <a:spcPts val="0"/>
              </a:spcAft>
              <a:buClr>
                <a:srgbClr val="00FFFF"/>
              </a:buClr>
              <a:buSzPts val="1850"/>
              <a:buChar char="●"/>
            </a:pPr>
            <a:r>
              <a:rPr lang="en" sz="1800" dirty="0">
                <a:solidFill>
                  <a:srgbClr val="00FFFF"/>
                </a:solidFill>
              </a:rPr>
              <a:t>THE APOSTLE PAUL, AND OTHER DEVOUT JEWS.</a:t>
            </a:r>
            <a:r>
              <a:rPr lang="en" sz="1800" dirty="0">
                <a:solidFill>
                  <a:srgbClr val="FFFF00"/>
                </a:solidFill>
              </a:rPr>
              <a:t>  </a:t>
            </a:r>
            <a:r>
              <a:rPr lang="en" sz="1800" u="sng" dirty="0">
                <a:solidFill>
                  <a:srgbClr val="FFFF00"/>
                </a:solidFill>
              </a:rPr>
              <a:t>Acts 26:9</a:t>
            </a:r>
            <a:r>
              <a:rPr lang="en" sz="1800" dirty="0">
                <a:solidFill>
                  <a:srgbClr val="FFFF00"/>
                </a:solidFill>
              </a:rPr>
              <a:t> </a:t>
            </a:r>
            <a:r>
              <a:rPr lang="en" sz="1800" i="1" dirty="0">
                <a:solidFill>
                  <a:schemeClr val="dk1"/>
                </a:solidFill>
              </a:rPr>
              <a:t>“So then, </a:t>
            </a:r>
            <a:r>
              <a:rPr lang="en" sz="1800" i="1" u="sng" dirty="0">
                <a:solidFill>
                  <a:schemeClr val="dk1"/>
                </a:solidFill>
              </a:rPr>
              <a:t>I thought to myself that I had to do many things hostile to the name of Jesus</a:t>
            </a:r>
            <a:r>
              <a:rPr lang="en" sz="1800" i="1" dirty="0">
                <a:solidFill>
                  <a:schemeClr val="dk1"/>
                </a:solidFill>
              </a:rPr>
              <a:t> of Nazareth.”</a:t>
            </a:r>
            <a:r>
              <a:rPr lang="en" sz="1800" dirty="0">
                <a:solidFill>
                  <a:srgbClr val="FFFF00"/>
                </a:solidFill>
              </a:rPr>
              <a:t>  </a:t>
            </a:r>
            <a:r>
              <a:rPr lang="en" sz="1800" u="sng" dirty="0">
                <a:solidFill>
                  <a:srgbClr val="FFFF00"/>
                </a:solidFill>
              </a:rPr>
              <a:t>Jn.16:2</a:t>
            </a:r>
            <a:r>
              <a:rPr lang="en" sz="1800" dirty="0">
                <a:solidFill>
                  <a:srgbClr val="FFFF00"/>
                </a:solidFill>
              </a:rPr>
              <a:t> </a:t>
            </a:r>
            <a:r>
              <a:rPr lang="en" sz="1800" i="1" dirty="0">
                <a:solidFill>
                  <a:schemeClr val="dk1"/>
                </a:solidFill>
              </a:rPr>
              <a:t>“They will make you outcasts from the synagogue, but an hour is coming for </a:t>
            </a:r>
            <a:r>
              <a:rPr lang="en" sz="1800" i="1" u="sng" dirty="0">
                <a:solidFill>
                  <a:schemeClr val="dk1"/>
                </a:solidFill>
              </a:rPr>
              <a:t>everyone who kills you to think that he is offering service to God</a:t>
            </a:r>
            <a:r>
              <a:rPr lang="en" sz="1800" i="1" dirty="0">
                <a:solidFill>
                  <a:schemeClr val="dk1"/>
                </a:solidFill>
              </a:rPr>
              <a:t>.” </a:t>
            </a:r>
            <a:r>
              <a:rPr lang="en" sz="1800" u="sng" dirty="0">
                <a:solidFill>
                  <a:srgbClr val="FFFF00"/>
                </a:solidFill>
              </a:rPr>
              <a:t>Rom.10:1-3</a:t>
            </a:r>
            <a:r>
              <a:rPr lang="en" sz="1800" dirty="0">
                <a:solidFill>
                  <a:srgbClr val="FFFF00"/>
                </a:solidFill>
              </a:rPr>
              <a:t> </a:t>
            </a:r>
            <a:r>
              <a:rPr lang="en" sz="1800" i="1" dirty="0">
                <a:solidFill>
                  <a:schemeClr val="dk1"/>
                </a:solidFill>
              </a:rPr>
              <a:t>“For I testify about them that </a:t>
            </a:r>
            <a:r>
              <a:rPr lang="en" sz="1800" i="1" u="sng" dirty="0">
                <a:solidFill>
                  <a:schemeClr val="dk1"/>
                </a:solidFill>
              </a:rPr>
              <a:t>they have a zeal for God</a:t>
            </a:r>
            <a:r>
              <a:rPr lang="en" sz="1800" i="1" dirty="0">
                <a:solidFill>
                  <a:schemeClr val="dk1"/>
                </a:solidFill>
              </a:rPr>
              <a:t>, but not in accordance with knowledge. 3 For </a:t>
            </a:r>
            <a:r>
              <a:rPr lang="en" sz="1800" i="1" u="sng" dirty="0">
                <a:solidFill>
                  <a:schemeClr val="dk1"/>
                </a:solidFill>
              </a:rPr>
              <a:t>not knowing about God’s righteousness and seeking to establish their own</a:t>
            </a:r>
            <a:r>
              <a:rPr lang="en" sz="1800" i="1" dirty="0">
                <a:solidFill>
                  <a:schemeClr val="dk1"/>
                </a:solidFill>
              </a:rPr>
              <a:t>, they did not subject themselves to the righteousness of God.”</a:t>
            </a:r>
            <a:endParaRPr sz="1800" i="1" dirty="0">
              <a:solidFill>
                <a:schemeClr val="dk1"/>
              </a:solidFill>
            </a:endParaRPr>
          </a:p>
          <a:p>
            <a:pPr marL="457200" lvl="0" indent="-346075" algn="l" rtl="0">
              <a:spcBef>
                <a:spcPts val="0"/>
              </a:spcBef>
              <a:spcAft>
                <a:spcPts val="0"/>
              </a:spcAft>
              <a:buClr>
                <a:srgbClr val="00FFFF"/>
              </a:buClr>
              <a:buSzPts val="1850"/>
              <a:buChar char="●"/>
            </a:pPr>
            <a:r>
              <a:rPr lang="en" sz="1800" dirty="0">
                <a:solidFill>
                  <a:srgbClr val="00FFFF"/>
                </a:solidFill>
              </a:rPr>
              <a:t>APOLLOS.</a:t>
            </a:r>
            <a:r>
              <a:rPr lang="en" sz="1800" dirty="0">
                <a:solidFill>
                  <a:srgbClr val="FFFF00"/>
                </a:solidFill>
              </a:rPr>
              <a:t>  </a:t>
            </a:r>
            <a:r>
              <a:rPr lang="en" sz="1800" u="sng" dirty="0">
                <a:solidFill>
                  <a:srgbClr val="FFFF00"/>
                </a:solidFill>
              </a:rPr>
              <a:t>Acts 18:24-25</a:t>
            </a:r>
            <a:r>
              <a:rPr lang="en" sz="1800" dirty="0">
                <a:solidFill>
                  <a:srgbClr val="FFFF00"/>
                </a:solidFill>
              </a:rPr>
              <a:t> </a:t>
            </a:r>
            <a:r>
              <a:rPr lang="en" sz="1800" i="1" dirty="0">
                <a:solidFill>
                  <a:schemeClr val="dk1"/>
                </a:solidFill>
              </a:rPr>
              <a:t>“Now a Jew named Apollos, an Alexandrian by birth, an eloquent man, came to Ephesus; and </a:t>
            </a:r>
            <a:r>
              <a:rPr lang="en" sz="1800" i="1" u="sng" dirty="0">
                <a:solidFill>
                  <a:schemeClr val="dk1"/>
                </a:solidFill>
              </a:rPr>
              <a:t>he was mighty in the Scriptures</a:t>
            </a:r>
            <a:r>
              <a:rPr lang="en" sz="1800" i="1" dirty="0">
                <a:solidFill>
                  <a:schemeClr val="dk1"/>
                </a:solidFill>
              </a:rPr>
              <a:t>. 25 This man had been instructed in the way of the Lord; and </a:t>
            </a:r>
            <a:r>
              <a:rPr lang="en" sz="1800" i="1" u="sng" dirty="0">
                <a:solidFill>
                  <a:schemeClr val="dk1"/>
                </a:solidFill>
              </a:rPr>
              <a:t>being fervent in spirit</a:t>
            </a:r>
            <a:r>
              <a:rPr lang="en" sz="1800" i="1" dirty="0">
                <a:solidFill>
                  <a:schemeClr val="dk1"/>
                </a:solidFill>
              </a:rPr>
              <a:t>, he was speaking and teaching accurately the things concerning Jesus, </a:t>
            </a:r>
            <a:r>
              <a:rPr lang="en" sz="1800" i="1" u="sng" dirty="0">
                <a:solidFill>
                  <a:schemeClr val="dk1"/>
                </a:solidFill>
              </a:rPr>
              <a:t>being acquainted only with the baptism of John</a:t>
            </a:r>
            <a:r>
              <a:rPr lang="en" sz="1800" i="1" dirty="0">
                <a:solidFill>
                  <a:schemeClr val="dk1"/>
                </a:solidFill>
              </a:rPr>
              <a:t>;” </a:t>
            </a:r>
            <a:r>
              <a:rPr lang="en" sz="1800" dirty="0">
                <a:solidFill>
                  <a:schemeClr val="accent1">
                    <a:lumMod val="60000"/>
                    <a:lumOff val="40000"/>
                  </a:schemeClr>
                </a:solidFill>
              </a:rPr>
              <a:t>(So Aquila and Priscilla taught him what he lacked!)</a:t>
            </a:r>
            <a:endParaRPr sz="1800" dirty="0">
              <a:solidFill>
                <a:schemeClr val="accent1">
                  <a:lumMod val="60000"/>
                  <a:lumOff val="4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61075" y="0"/>
            <a:ext cx="94479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dirty="0">
                <a:solidFill>
                  <a:srgbClr val="00FFFF"/>
                </a:solidFill>
              </a:rPr>
              <a:t>NEW TESTAMENT EXAMPLES</a:t>
            </a:r>
            <a:endParaRPr sz="4900" b="1" dirty="0">
              <a:solidFill>
                <a:srgbClr val="00FFFF"/>
              </a:solidFill>
            </a:endParaRPr>
          </a:p>
        </p:txBody>
      </p:sp>
      <p:sp>
        <p:nvSpPr>
          <p:cNvPr id="97" name="Google Shape;97;p20"/>
          <p:cNvSpPr txBox="1">
            <a:spLocks noGrp="1"/>
          </p:cNvSpPr>
          <p:nvPr>
            <p:ph type="subTitle" idx="1"/>
          </p:nvPr>
        </p:nvSpPr>
        <p:spPr>
          <a:xfrm>
            <a:off x="-161075" y="422300"/>
            <a:ext cx="9380100" cy="4721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00FFFF"/>
              </a:buClr>
              <a:buSzPts val="2000"/>
              <a:buChar char="●"/>
            </a:pPr>
            <a:r>
              <a:rPr lang="en" sz="2000" dirty="0">
                <a:solidFill>
                  <a:srgbClr val="00FFFF"/>
                </a:solidFill>
              </a:rPr>
              <a:t>CORNELIUS.</a:t>
            </a:r>
            <a:r>
              <a:rPr lang="en" sz="2000" dirty="0">
                <a:solidFill>
                  <a:srgbClr val="FFFF00"/>
                </a:solidFill>
              </a:rPr>
              <a:t>  </a:t>
            </a:r>
            <a:r>
              <a:rPr lang="en" sz="2000" u="sng" dirty="0">
                <a:solidFill>
                  <a:srgbClr val="FFFF00"/>
                </a:solidFill>
              </a:rPr>
              <a:t>Acts 10:1-4</a:t>
            </a:r>
            <a:r>
              <a:rPr lang="en" sz="2000" dirty="0">
                <a:solidFill>
                  <a:srgbClr val="FFFF00"/>
                </a:solidFill>
              </a:rPr>
              <a:t> </a:t>
            </a:r>
            <a:r>
              <a:rPr lang="en" sz="2000" i="1" dirty="0">
                <a:solidFill>
                  <a:schemeClr val="dk1"/>
                </a:solidFill>
              </a:rPr>
              <a:t>“Now there was a man at Caesarea named Cornelius, a centurion of what was called the Italian cohort, 2 </a:t>
            </a:r>
            <a:r>
              <a:rPr lang="en" sz="2000" i="1" u="sng" dirty="0">
                <a:solidFill>
                  <a:schemeClr val="dk1"/>
                </a:solidFill>
              </a:rPr>
              <a:t>a devout man and one who feared God with all his household, and gave many alms to the Jewish people and prayed to God continually</a:t>
            </a:r>
            <a:r>
              <a:rPr lang="en" sz="2000" i="1" dirty="0">
                <a:solidFill>
                  <a:schemeClr val="dk1"/>
                </a:solidFill>
              </a:rPr>
              <a:t>. 3 About the ninth hour of the day he clearly saw in a vision an angel of God who had just come in and said to him, “Cornelius!” 4 And fixing his gaze on him and being much alarmed, he said, “What is it, Lord?” And he said to him, “Your prayers and alms have ascended as a memorial before God.”</a:t>
            </a:r>
            <a:r>
              <a:rPr lang="en" sz="2000" dirty="0">
                <a:solidFill>
                  <a:srgbClr val="FFFF00"/>
                </a:solidFill>
              </a:rPr>
              <a:t>...v22 </a:t>
            </a:r>
            <a:r>
              <a:rPr lang="en" sz="2000" i="1" dirty="0">
                <a:solidFill>
                  <a:schemeClr val="dk1"/>
                </a:solidFill>
              </a:rPr>
              <a:t>“They said, “Cornelius, a centurion, </a:t>
            </a:r>
            <a:r>
              <a:rPr lang="en" sz="2000" i="1" u="sng" dirty="0">
                <a:solidFill>
                  <a:schemeClr val="dk1"/>
                </a:solidFill>
              </a:rPr>
              <a:t>a righteous and God-fearing man well spoken of by the entire nation of the Jews</a:t>
            </a:r>
            <a:r>
              <a:rPr lang="en" sz="2000" i="1" dirty="0">
                <a:solidFill>
                  <a:schemeClr val="dk1"/>
                </a:solidFill>
              </a:rPr>
              <a:t>, was divinely directed by a holy angel to send for you</a:t>
            </a:r>
            <a:r>
              <a:rPr lang="en" sz="2000" i="1" dirty="0">
                <a:solidFill>
                  <a:srgbClr val="FFFF00"/>
                </a:solidFill>
              </a:rPr>
              <a:t> </a:t>
            </a:r>
            <a:r>
              <a:rPr lang="en" sz="2000" dirty="0">
                <a:solidFill>
                  <a:srgbClr val="FFFF00"/>
                </a:solidFill>
              </a:rPr>
              <a:t>(Peter)</a:t>
            </a:r>
            <a:r>
              <a:rPr lang="en" sz="2000" i="1" dirty="0">
                <a:solidFill>
                  <a:srgbClr val="FFFF00"/>
                </a:solidFill>
              </a:rPr>
              <a:t> </a:t>
            </a:r>
            <a:r>
              <a:rPr lang="en" sz="2000" i="1" u="sng" dirty="0">
                <a:solidFill>
                  <a:schemeClr val="dk1"/>
                </a:solidFill>
              </a:rPr>
              <a:t>to come to his house and hear a message from you</a:t>
            </a:r>
            <a:r>
              <a:rPr lang="en" sz="2000" i="1" dirty="0">
                <a:solidFill>
                  <a:schemeClr val="dk1"/>
                </a:solidFill>
              </a:rPr>
              <a:t>.”</a:t>
            </a:r>
            <a:endParaRPr sz="2000" i="1" dirty="0">
              <a:solidFill>
                <a:schemeClr val="dk1"/>
              </a:solidFill>
            </a:endParaRPr>
          </a:p>
          <a:p>
            <a:pPr marL="457200" lvl="0" indent="-355600" algn="l" rtl="0">
              <a:spcBef>
                <a:spcPts val="0"/>
              </a:spcBef>
              <a:spcAft>
                <a:spcPts val="0"/>
              </a:spcAft>
              <a:buClr>
                <a:srgbClr val="FFFF00"/>
              </a:buClr>
              <a:buSzPts val="2000"/>
              <a:buChar char="●"/>
            </a:pPr>
            <a:r>
              <a:rPr lang="en" sz="2000" dirty="0">
                <a:solidFill>
                  <a:srgbClr val="FFFF00"/>
                </a:solidFill>
              </a:rPr>
              <a:t>Whether it was an apostle defending his Lord, conscientious Jews trying to root out supposed false teachers, a fervent teacher without all of the needed information, or a Gentile who feared and prayed to the God of the Jews, EVEN IN THE NEW TESTAMENT, their good intentions were NOT sufficient! </a:t>
            </a:r>
            <a:endParaRPr sz="20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61075" y="0"/>
            <a:ext cx="9447900" cy="51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HOW MUCH SCRIPTURE?!</a:t>
            </a:r>
            <a:endParaRPr sz="5000" b="1">
              <a:solidFill>
                <a:srgbClr val="00FFFF"/>
              </a:solidFill>
            </a:endParaRPr>
          </a:p>
        </p:txBody>
      </p:sp>
      <p:sp>
        <p:nvSpPr>
          <p:cNvPr id="103" name="Google Shape;103;p21"/>
          <p:cNvSpPr txBox="1">
            <a:spLocks noGrp="1"/>
          </p:cNvSpPr>
          <p:nvPr>
            <p:ph type="subTitle" idx="1"/>
          </p:nvPr>
        </p:nvSpPr>
        <p:spPr>
          <a:xfrm>
            <a:off x="-161075" y="422300"/>
            <a:ext cx="9400500" cy="4721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I have a deadly serious question for our friends and neighbors in this world who believe that Jesus ONLY looks at the heart and not at what we offer Him:</a:t>
            </a:r>
            <a:endParaRPr sz="2000">
              <a:solidFill>
                <a:srgbClr val="FFFF00"/>
              </a:solidFill>
            </a:endParaRPr>
          </a:p>
          <a:p>
            <a:pPr marL="457200" lvl="0" indent="-355600" algn="l" rtl="0">
              <a:spcBef>
                <a:spcPts val="0"/>
              </a:spcBef>
              <a:spcAft>
                <a:spcPts val="0"/>
              </a:spcAft>
              <a:buClr>
                <a:srgbClr val="00FFFF"/>
              </a:buClr>
              <a:buSzPts val="2000"/>
              <a:buChar char="●"/>
            </a:pPr>
            <a:r>
              <a:rPr lang="en" sz="2000">
                <a:solidFill>
                  <a:srgbClr val="00FFFF"/>
                </a:solidFill>
              </a:rPr>
              <a:t>Is there ANY amount of scripture that would convince you otherwise?  Does the word matter at all?  We have already quickly reviewed 10 examples of god-fearing persons with the best of intentions who were NOT right with God!</a:t>
            </a:r>
            <a:endParaRPr sz="2000">
              <a:solidFill>
                <a:srgbClr val="00FFFF"/>
              </a:solidFill>
            </a:endParaRPr>
          </a:p>
          <a:p>
            <a:pPr marL="457200" lvl="0" indent="-355600" algn="l" rtl="0">
              <a:spcBef>
                <a:spcPts val="0"/>
              </a:spcBef>
              <a:spcAft>
                <a:spcPts val="0"/>
              </a:spcAft>
              <a:buClr>
                <a:srgbClr val="FFFF00"/>
              </a:buClr>
              <a:buSzPts val="2000"/>
              <a:buChar char="●"/>
            </a:pPr>
            <a:r>
              <a:rPr lang="en" sz="2000" u="sng">
                <a:solidFill>
                  <a:srgbClr val="FFFF00"/>
                </a:solidFill>
              </a:rPr>
              <a:t>Matt.7:21-23</a:t>
            </a:r>
            <a:r>
              <a:rPr lang="en" sz="2000">
                <a:solidFill>
                  <a:srgbClr val="FFFF00"/>
                </a:solidFill>
              </a:rPr>
              <a:t> </a:t>
            </a:r>
            <a:r>
              <a:rPr lang="en" sz="2000" i="1">
                <a:solidFill>
                  <a:schemeClr val="dk1"/>
                </a:solidFill>
              </a:rPr>
              <a:t>“Not everyone who says to Me, ‘Lord, Lord,’ will enter the kingdom of heaven, but </a:t>
            </a:r>
            <a:r>
              <a:rPr lang="en" sz="2000" i="1" u="sng">
                <a:solidFill>
                  <a:schemeClr val="dk1"/>
                </a:solidFill>
              </a:rPr>
              <a:t>he who does the will of My Father who is in heaven will enter</a:t>
            </a:r>
            <a:r>
              <a:rPr lang="en" sz="2000" i="1">
                <a:solidFill>
                  <a:schemeClr val="dk1"/>
                </a:solidFill>
              </a:rPr>
              <a:t>. 22 </a:t>
            </a:r>
            <a:r>
              <a:rPr lang="en" sz="2000" i="1" u="sng">
                <a:solidFill>
                  <a:schemeClr val="dk1"/>
                </a:solidFill>
              </a:rPr>
              <a:t>Many</a:t>
            </a:r>
            <a:r>
              <a:rPr lang="en" sz="2000" i="1">
                <a:solidFill>
                  <a:schemeClr val="dk1"/>
                </a:solidFill>
              </a:rPr>
              <a:t> will say to Me on that day, ‘Lord, Lord, did we not prophesy in Your name, and in Your name cast out demons, and in Your name perform many miracles?’ 23 And then I will declare to them, </a:t>
            </a:r>
            <a:r>
              <a:rPr lang="en" sz="2000" i="1">
                <a:solidFill>
                  <a:srgbClr val="FFFF00"/>
                </a:solidFill>
              </a:rPr>
              <a:t>‘</a:t>
            </a:r>
            <a:r>
              <a:rPr lang="en" sz="2000" i="1" u="sng">
                <a:solidFill>
                  <a:srgbClr val="FFFF00"/>
                </a:solidFill>
              </a:rPr>
              <a:t>I NEVER knew you;</a:t>
            </a:r>
            <a:r>
              <a:rPr lang="en" sz="2000" i="1" u="sng">
                <a:solidFill>
                  <a:schemeClr val="dk1"/>
                </a:solidFill>
              </a:rPr>
              <a:t> depart from Me, you who practice lawlessness</a:t>
            </a:r>
            <a:r>
              <a:rPr lang="en" sz="2000" i="1">
                <a:solidFill>
                  <a:schemeClr val="dk1"/>
                </a:solidFill>
              </a:rPr>
              <a:t>.’”</a:t>
            </a:r>
            <a:r>
              <a:rPr lang="en" sz="2000">
                <a:solidFill>
                  <a:srgbClr val="FFFF00"/>
                </a:solidFill>
              </a:rPr>
              <a:t>  </a:t>
            </a:r>
            <a:r>
              <a:rPr lang="en" sz="2000" u="sng">
                <a:solidFill>
                  <a:srgbClr val="FFFF00"/>
                </a:solidFill>
              </a:rPr>
              <a:t>Lk.6:46</a:t>
            </a:r>
            <a:r>
              <a:rPr lang="en" sz="2000">
                <a:solidFill>
                  <a:srgbClr val="FFFF00"/>
                </a:solidFill>
              </a:rPr>
              <a:t> </a:t>
            </a:r>
            <a:r>
              <a:rPr lang="en" sz="2000" i="1">
                <a:solidFill>
                  <a:schemeClr val="dk1"/>
                </a:solidFill>
              </a:rPr>
              <a:t>“Why do you call Me, ‘Lord, Lord,’ </a:t>
            </a:r>
            <a:r>
              <a:rPr lang="en" sz="2000" i="1" u="sng">
                <a:solidFill>
                  <a:schemeClr val="dk1"/>
                </a:solidFill>
              </a:rPr>
              <a:t>and do not do what I say</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How many people today have been convinced that BELIEF ALONE is what God requires for us to be saved, so they believe that they are?  No talk at all about actively repenting of our sins, nor being baptized.</a:t>
            </a:r>
            <a:r>
              <a:rPr lang="en" sz="2000">
                <a:solidFill>
                  <a:srgbClr val="FFFF00"/>
                </a:solidFill>
              </a:rPr>
              <a:t>(</a:t>
            </a:r>
            <a:r>
              <a:rPr lang="en" sz="2000" u="sng">
                <a:solidFill>
                  <a:srgbClr val="FFFF00"/>
                </a:solidFill>
              </a:rPr>
              <a:t>Acts 2:38</a:t>
            </a:r>
            <a:r>
              <a:rPr lang="en" sz="2000">
                <a:solidFill>
                  <a:srgbClr val="FFFF00"/>
                </a:solidFill>
              </a:rPr>
              <a:t>, </a:t>
            </a:r>
            <a:r>
              <a:rPr lang="en" sz="2000" u="sng">
                <a:solidFill>
                  <a:srgbClr val="FFFF00"/>
                </a:solidFill>
              </a:rPr>
              <a:t>1 Pet.3:21</a:t>
            </a:r>
            <a:r>
              <a:rPr lang="en" sz="2000">
                <a:solidFill>
                  <a:srgbClr val="FFFF00"/>
                </a:solidFill>
              </a:rPr>
              <a:t>)</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2715</Words>
  <Application>Microsoft Office PowerPoint</Application>
  <PresentationFormat>On-screen Show (16:9)</PresentationFormat>
  <Paragraphs>50</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Simple Dark</vt:lpstr>
      <vt:lpstr>GOOD INTENTIONS</vt:lpstr>
      <vt:lpstr>THE SITUATION TODAY</vt:lpstr>
      <vt:lpstr>DAVID AND NATHAN</vt:lpstr>
      <vt:lpstr>OLD TESTAMENT EXAMPLES</vt:lpstr>
      <vt:lpstr>OLD TESTAMENT EXAMPLES</vt:lpstr>
      <vt:lpstr>OLD TESTAMENT EXAMPLES</vt:lpstr>
      <vt:lpstr>NEW TESTAMENT EXAMPLES</vt:lpstr>
      <vt:lpstr>NEW TESTAMENT EXAMPLES</vt:lpstr>
      <vt:lpstr>HOW MUCH SCRIPTURE?!</vt:lpstr>
      <vt:lpstr>AND IN THEIR PRACTICES…</vt:lpstr>
      <vt:lpstr>WHAT YOU “FEEL” IS RIGHT…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2</cp:revision>
  <dcterms:modified xsi:type="dcterms:W3CDTF">2026-01-30T21:37:01Z</dcterms:modified>
</cp:coreProperties>
</file>