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1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b23f69b929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b23f69b92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b23f69b929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b23f69b929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b1fae594af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b1fae594af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b1fae594af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b1fae594af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b1fae594af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b1fae594af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b1fae594af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b1fae594af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b1fae594af_0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b1fae594af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b221d6a471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b221d6a47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b221d6a471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b221d6a471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b221d6a471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b221d6a471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150" y="0"/>
            <a:ext cx="9144000" cy="618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6000" b="1">
                <a:solidFill>
                  <a:srgbClr val="00FFFF"/>
                </a:solidFill>
              </a:rPr>
              <a:t>“EVERY careless word”</a:t>
            </a:r>
            <a:endParaRPr sz="6000" b="1">
              <a:solidFill>
                <a:srgbClr val="00FFFF"/>
              </a:solidFill>
            </a:endParaRPr>
          </a:p>
        </p:txBody>
      </p:sp>
      <p:sp>
        <p:nvSpPr>
          <p:cNvPr id="55" name="Google Shape;55;p13"/>
          <p:cNvSpPr txBox="1">
            <a:spLocks noGrp="1"/>
          </p:cNvSpPr>
          <p:nvPr>
            <p:ph type="subTitle" idx="1"/>
          </p:nvPr>
        </p:nvSpPr>
        <p:spPr>
          <a:xfrm>
            <a:off x="-150" y="526525"/>
            <a:ext cx="9144000" cy="4617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700" u="sng">
                <a:solidFill>
                  <a:srgbClr val="FFFF00"/>
                </a:solidFill>
              </a:rPr>
              <a:t>Matt.12:33-37</a:t>
            </a:r>
            <a:r>
              <a:rPr lang="en" sz="2700">
                <a:solidFill>
                  <a:schemeClr val="dk1"/>
                </a:solidFill>
              </a:rPr>
              <a:t> </a:t>
            </a:r>
            <a:r>
              <a:rPr lang="en" sz="2700">
                <a:solidFill>
                  <a:srgbClr val="00FFFF"/>
                </a:solidFill>
              </a:rPr>
              <a:t>(NASB95)</a:t>
            </a:r>
            <a:r>
              <a:rPr lang="en" sz="2700">
                <a:solidFill>
                  <a:schemeClr val="dk1"/>
                </a:solidFill>
              </a:rPr>
              <a:t> </a:t>
            </a:r>
            <a:r>
              <a:rPr lang="en" sz="2700" i="1">
                <a:solidFill>
                  <a:schemeClr val="dk1"/>
                </a:solidFill>
              </a:rPr>
              <a:t>“Either make the tree good and its fruit good, or make the tree bad and its fruit bad; for the tree is known by its fruit. 34 You brood of vipers, how can you, being evil, speak what is good? </a:t>
            </a:r>
            <a:r>
              <a:rPr lang="en" sz="2700" i="1" u="sng">
                <a:solidFill>
                  <a:schemeClr val="dk1"/>
                </a:solidFill>
              </a:rPr>
              <a:t>For the mouth speaks out of that which fills the heart</a:t>
            </a:r>
            <a:r>
              <a:rPr lang="en" sz="2700" i="1">
                <a:solidFill>
                  <a:schemeClr val="dk1"/>
                </a:solidFill>
              </a:rPr>
              <a:t>. 35 The good man brings out of his good treasure what is good; and the evil man brings out of his evil treasure what is evil. 36 But I tell you that </a:t>
            </a:r>
            <a:r>
              <a:rPr lang="en" sz="2700" i="1" u="sng">
                <a:solidFill>
                  <a:schemeClr val="dk1"/>
                </a:solidFill>
              </a:rPr>
              <a:t>every careless word that people speak, they shall give an accounting for it in the day of judgment</a:t>
            </a:r>
            <a:r>
              <a:rPr lang="en" sz="2700" i="1">
                <a:solidFill>
                  <a:schemeClr val="dk1"/>
                </a:solidFill>
              </a:rPr>
              <a:t>. 37 For </a:t>
            </a:r>
            <a:r>
              <a:rPr lang="en" sz="2700" i="1" u="sng">
                <a:solidFill>
                  <a:schemeClr val="dk1"/>
                </a:solidFill>
              </a:rPr>
              <a:t>by your words you will be justified, and by your words you will be condemned</a:t>
            </a:r>
            <a:r>
              <a:rPr lang="en" sz="2700" i="1">
                <a:solidFill>
                  <a:schemeClr val="dk1"/>
                </a:solidFill>
              </a:rPr>
              <a:t>.”</a:t>
            </a:r>
            <a:endParaRPr sz="27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150" y="0"/>
            <a:ext cx="91440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THE UNSPOKEN WORDS?</a:t>
            </a:r>
            <a:endParaRPr sz="5000" b="1">
              <a:solidFill>
                <a:srgbClr val="00FFFF"/>
              </a:solidFill>
            </a:endParaRPr>
          </a:p>
        </p:txBody>
      </p:sp>
      <p:sp>
        <p:nvSpPr>
          <p:cNvPr id="109" name="Google Shape;109;p22"/>
          <p:cNvSpPr txBox="1">
            <a:spLocks noGrp="1"/>
          </p:cNvSpPr>
          <p:nvPr>
            <p:ph type="subTitle" idx="1"/>
          </p:nvPr>
        </p:nvSpPr>
        <p:spPr>
          <a:xfrm>
            <a:off x="-113700" y="496800"/>
            <a:ext cx="9325800" cy="46467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a:solidFill>
                  <a:srgbClr val="FFFF00"/>
                </a:solidFill>
              </a:rPr>
              <a:t>I may be “cheating” here, as we close this list, as Jesus only warned of the words that we SPEAK.  But what about those words that we SHOULD speak, but choose to remain silent?</a:t>
            </a:r>
            <a:endParaRPr sz="2200">
              <a:solidFill>
                <a:srgbClr val="FFFF00"/>
              </a:solidFill>
            </a:endParaRPr>
          </a:p>
          <a:p>
            <a:pPr marL="457200" lvl="0" indent="-368300" algn="l" rtl="0">
              <a:spcBef>
                <a:spcPts val="0"/>
              </a:spcBef>
              <a:spcAft>
                <a:spcPts val="0"/>
              </a:spcAft>
              <a:buClr>
                <a:srgbClr val="FFFF00"/>
              </a:buClr>
              <a:buSzPts val="2200"/>
              <a:buChar char="●"/>
            </a:pPr>
            <a:r>
              <a:rPr lang="en" sz="2200" u="sng">
                <a:solidFill>
                  <a:srgbClr val="FFFF00"/>
                </a:solidFill>
              </a:rPr>
              <a:t>Js.4:17</a:t>
            </a:r>
            <a:r>
              <a:rPr lang="en" sz="2200">
                <a:solidFill>
                  <a:srgbClr val="FFFF00"/>
                </a:solidFill>
              </a:rPr>
              <a:t> </a:t>
            </a:r>
            <a:r>
              <a:rPr lang="en" sz="2200" i="1">
                <a:solidFill>
                  <a:schemeClr val="dk1"/>
                </a:solidFill>
              </a:rPr>
              <a:t>“Therefore, to </a:t>
            </a:r>
            <a:r>
              <a:rPr lang="en" sz="2200" i="1" u="sng">
                <a:solidFill>
                  <a:schemeClr val="dk1"/>
                </a:solidFill>
              </a:rPr>
              <a:t>one who knows the right thing to do and does not do it</a:t>
            </a:r>
            <a:r>
              <a:rPr lang="en" sz="2200" i="1">
                <a:solidFill>
                  <a:schemeClr val="dk1"/>
                </a:solidFill>
              </a:rPr>
              <a:t>, to him it is sin.”</a:t>
            </a:r>
            <a:endParaRPr sz="2200" i="1">
              <a:solidFill>
                <a:schemeClr val="dk1"/>
              </a:solidFill>
            </a:endParaRPr>
          </a:p>
          <a:p>
            <a:pPr marL="457200" lvl="0" indent="-368300" algn="l" rtl="0">
              <a:spcBef>
                <a:spcPts val="0"/>
              </a:spcBef>
              <a:spcAft>
                <a:spcPts val="0"/>
              </a:spcAft>
              <a:buClr>
                <a:schemeClr val="dk1"/>
              </a:buClr>
              <a:buSzPts val="2200"/>
              <a:buChar char="●"/>
            </a:pPr>
            <a:r>
              <a:rPr lang="en" sz="2200">
                <a:solidFill>
                  <a:schemeClr val="dk1"/>
                </a:solidFill>
              </a:rPr>
              <a:t>Unspoken apologies? </a:t>
            </a:r>
            <a:r>
              <a:rPr lang="en" sz="2200" u="sng">
                <a:solidFill>
                  <a:srgbClr val="FFFF00"/>
                </a:solidFill>
              </a:rPr>
              <a:t>Matt.5:23-24</a:t>
            </a:r>
            <a:endParaRPr sz="2200" u="sng">
              <a:solidFill>
                <a:srgbClr val="FFFF00"/>
              </a:solidFill>
            </a:endParaRPr>
          </a:p>
          <a:p>
            <a:pPr marL="457200" lvl="0" indent="-368300" algn="l" rtl="0">
              <a:spcBef>
                <a:spcPts val="0"/>
              </a:spcBef>
              <a:spcAft>
                <a:spcPts val="0"/>
              </a:spcAft>
              <a:buClr>
                <a:srgbClr val="00FFFF"/>
              </a:buClr>
              <a:buSzPts val="2200"/>
              <a:buChar char="●"/>
            </a:pPr>
            <a:r>
              <a:rPr lang="en" sz="2200">
                <a:solidFill>
                  <a:srgbClr val="00FFFF"/>
                </a:solidFill>
              </a:rPr>
              <a:t>Unspoken forgiveness?</a:t>
            </a:r>
            <a:r>
              <a:rPr lang="en" sz="2200">
                <a:solidFill>
                  <a:schemeClr val="dk1"/>
                </a:solidFill>
              </a:rPr>
              <a:t> </a:t>
            </a:r>
            <a:r>
              <a:rPr lang="en" sz="2200" u="sng">
                <a:solidFill>
                  <a:srgbClr val="FFFF00"/>
                </a:solidFill>
              </a:rPr>
              <a:t>Matt.18:15-22</a:t>
            </a:r>
            <a:endParaRPr sz="2200" u="sng">
              <a:solidFill>
                <a:srgbClr val="FFFF00"/>
              </a:solidFill>
            </a:endParaRPr>
          </a:p>
          <a:p>
            <a:pPr marL="457200" lvl="0" indent="-368300" algn="l" rtl="0">
              <a:spcBef>
                <a:spcPts val="0"/>
              </a:spcBef>
              <a:spcAft>
                <a:spcPts val="0"/>
              </a:spcAft>
              <a:buClr>
                <a:srgbClr val="FFFF00"/>
              </a:buClr>
              <a:buSzPts val="2200"/>
              <a:buChar char="●"/>
            </a:pPr>
            <a:r>
              <a:rPr lang="en" sz="2200">
                <a:solidFill>
                  <a:srgbClr val="FFFF00"/>
                </a:solidFill>
              </a:rPr>
              <a:t>Unspoken encouragement?</a:t>
            </a:r>
            <a:r>
              <a:rPr lang="en" sz="2200">
                <a:solidFill>
                  <a:schemeClr val="dk1"/>
                </a:solidFill>
              </a:rPr>
              <a:t> </a:t>
            </a:r>
            <a:r>
              <a:rPr lang="en" sz="2200" u="sng">
                <a:solidFill>
                  <a:srgbClr val="FFFF00"/>
                </a:solidFill>
              </a:rPr>
              <a:t>1 Thess.5:11-14</a:t>
            </a:r>
            <a:endParaRPr sz="2200" u="sng">
              <a:solidFill>
                <a:srgbClr val="FFFF00"/>
              </a:solidFill>
            </a:endParaRPr>
          </a:p>
          <a:p>
            <a:pPr marL="457200" lvl="0" indent="-368300" algn="l" rtl="0">
              <a:spcBef>
                <a:spcPts val="0"/>
              </a:spcBef>
              <a:spcAft>
                <a:spcPts val="0"/>
              </a:spcAft>
              <a:buClr>
                <a:schemeClr val="dk1"/>
              </a:buClr>
              <a:buSzPts val="2200"/>
              <a:buChar char="●"/>
            </a:pPr>
            <a:r>
              <a:rPr lang="en" sz="2200">
                <a:solidFill>
                  <a:schemeClr val="dk1"/>
                </a:solidFill>
              </a:rPr>
              <a:t>Unspoken rebuking of sin? </a:t>
            </a:r>
            <a:r>
              <a:rPr lang="en" sz="2200">
                <a:solidFill>
                  <a:srgbClr val="FFFF00"/>
                </a:solidFill>
              </a:rPr>
              <a:t> </a:t>
            </a:r>
            <a:r>
              <a:rPr lang="en" sz="2200" u="sng">
                <a:solidFill>
                  <a:srgbClr val="FFFF00"/>
                </a:solidFill>
              </a:rPr>
              <a:t>Is.58:1</a:t>
            </a:r>
            <a:r>
              <a:rPr lang="en" sz="2200">
                <a:solidFill>
                  <a:srgbClr val="FFFF00"/>
                </a:solidFill>
              </a:rPr>
              <a:t>, </a:t>
            </a:r>
            <a:r>
              <a:rPr lang="en" sz="2200" u="sng">
                <a:solidFill>
                  <a:srgbClr val="FFFF00"/>
                </a:solidFill>
              </a:rPr>
              <a:t>Gal.6:1-2</a:t>
            </a:r>
            <a:endParaRPr sz="2200" u="sng">
              <a:solidFill>
                <a:srgbClr val="FFFF00"/>
              </a:solidFill>
            </a:endParaRPr>
          </a:p>
          <a:p>
            <a:pPr marL="457200" lvl="0" indent="-368300" algn="l" rtl="0">
              <a:spcBef>
                <a:spcPts val="0"/>
              </a:spcBef>
              <a:spcAft>
                <a:spcPts val="0"/>
              </a:spcAft>
              <a:buClr>
                <a:srgbClr val="00FFFF"/>
              </a:buClr>
              <a:buSzPts val="2200"/>
              <a:buChar char="●"/>
            </a:pPr>
            <a:r>
              <a:rPr lang="en" sz="2200">
                <a:solidFill>
                  <a:srgbClr val="00FFFF"/>
                </a:solidFill>
              </a:rPr>
              <a:t>Unspoken prayers?</a:t>
            </a:r>
            <a:r>
              <a:rPr lang="en" sz="2200">
                <a:solidFill>
                  <a:schemeClr val="dk1"/>
                </a:solidFill>
              </a:rPr>
              <a:t> </a:t>
            </a:r>
            <a:r>
              <a:rPr lang="en" sz="2200" u="sng">
                <a:solidFill>
                  <a:srgbClr val="FFFF00"/>
                </a:solidFill>
              </a:rPr>
              <a:t>1 Thess.5:17</a:t>
            </a:r>
            <a:endParaRPr sz="2200" u="sng">
              <a:solidFill>
                <a:srgbClr val="FFFF00"/>
              </a:solidFill>
            </a:endParaRPr>
          </a:p>
          <a:p>
            <a:pPr marL="457200" lvl="0" indent="-368300" algn="l" rtl="0">
              <a:spcBef>
                <a:spcPts val="0"/>
              </a:spcBef>
              <a:spcAft>
                <a:spcPts val="0"/>
              </a:spcAft>
              <a:buClr>
                <a:srgbClr val="FFFF00"/>
              </a:buClr>
              <a:buSzPts val="2200"/>
              <a:buChar char="●"/>
            </a:pPr>
            <a:r>
              <a:rPr lang="en" sz="2200">
                <a:solidFill>
                  <a:srgbClr val="FFFF00"/>
                </a:solidFill>
              </a:rPr>
              <a:t>Unspoken pleas for justice to be done?</a:t>
            </a:r>
            <a:r>
              <a:rPr lang="en" sz="2200">
                <a:solidFill>
                  <a:schemeClr val="dk1"/>
                </a:solidFill>
              </a:rPr>
              <a:t>  </a:t>
            </a:r>
            <a:r>
              <a:rPr lang="en" sz="2200" u="sng">
                <a:solidFill>
                  <a:srgbClr val="FFFF00"/>
                </a:solidFill>
              </a:rPr>
              <a:t>Prov.31:8-9</a:t>
            </a:r>
            <a:endParaRPr sz="2200" u="sng">
              <a:solidFill>
                <a:srgbClr val="FFFF00"/>
              </a:solidFill>
            </a:endParaRPr>
          </a:p>
          <a:p>
            <a:pPr marL="457200" lvl="0" indent="-368300" algn="l" rtl="0">
              <a:spcBef>
                <a:spcPts val="0"/>
              </a:spcBef>
              <a:spcAft>
                <a:spcPts val="0"/>
              </a:spcAft>
              <a:buClr>
                <a:schemeClr val="dk1"/>
              </a:buClr>
              <a:buSzPts val="2200"/>
              <a:buChar char="●"/>
            </a:pPr>
            <a:r>
              <a:rPr lang="en" sz="2200">
                <a:solidFill>
                  <a:schemeClr val="dk1"/>
                </a:solidFill>
              </a:rPr>
              <a:t>Unspoken conversations about Jesus?  </a:t>
            </a:r>
            <a:r>
              <a:rPr lang="en" sz="2200" u="sng">
                <a:solidFill>
                  <a:srgbClr val="FFFF00"/>
                </a:solidFill>
              </a:rPr>
              <a:t>Acts 18:9</a:t>
            </a:r>
            <a:r>
              <a:rPr lang="en" sz="2200">
                <a:solidFill>
                  <a:srgbClr val="FFFF00"/>
                </a:solidFill>
              </a:rPr>
              <a:t>, </a:t>
            </a:r>
            <a:r>
              <a:rPr lang="en" sz="2200" u="sng">
                <a:solidFill>
                  <a:srgbClr val="FFFF00"/>
                </a:solidFill>
              </a:rPr>
              <a:t>2 Tim.2:24-25</a:t>
            </a:r>
            <a:r>
              <a:rPr lang="en" sz="2200">
                <a:solidFill>
                  <a:schemeClr val="dk1"/>
                </a:solidFill>
              </a:rPr>
              <a:t> </a:t>
            </a:r>
            <a:endParaRPr sz="2200">
              <a:solidFill>
                <a:schemeClr val="dk1"/>
              </a:solidFill>
            </a:endParaRPr>
          </a:p>
          <a:p>
            <a:pPr marL="457200" lvl="0" indent="-368300" algn="l" rtl="0">
              <a:spcBef>
                <a:spcPts val="0"/>
              </a:spcBef>
              <a:spcAft>
                <a:spcPts val="0"/>
              </a:spcAft>
              <a:buClr>
                <a:srgbClr val="00FFFF"/>
              </a:buClr>
              <a:buSzPts val="2200"/>
              <a:buChar char="●"/>
            </a:pPr>
            <a:r>
              <a:rPr lang="en" sz="2200">
                <a:solidFill>
                  <a:srgbClr val="00FFFF"/>
                </a:solidFill>
              </a:rPr>
              <a:t>God is watching, and aware of when we should speak, but do not.</a:t>
            </a:r>
            <a:endParaRPr sz="22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9">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9">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150" y="0"/>
            <a:ext cx="91440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“BY YOUR WORDS …”</a:t>
            </a:r>
            <a:endParaRPr sz="5000" b="1">
              <a:solidFill>
                <a:srgbClr val="00FFFF"/>
              </a:solidFill>
            </a:endParaRPr>
          </a:p>
        </p:txBody>
      </p:sp>
      <p:sp>
        <p:nvSpPr>
          <p:cNvPr id="115" name="Google Shape;115;p23"/>
          <p:cNvSpPr txBox="1">
            <a:spLocks noGrp="1"/>
          </p:cNvSpPr>
          <p:nvPr>
            <p:ph type="subTitle" idx="1"/>
          </p:nvPr>
        </p:nvSpPr>
        <p:spPr>
          <a:xfrm>
            <a:off x="-140775" y="407425"/>
            <a:ext cx="9352800" cy="47361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900">
                <a:solidFill>
                  <a:srgbClr val="FFFF00"/>
                </a:solidFill>
              </a:rPr>
              <a:t>People today “rank” sins in their mind, and act like as long as you don’t murder anyone, don’t commit adultery, don’t do those “despicable” sins, God will be merciful.  The devil LOVES for people to think like this!</a:t>
            </a:r>
            <a:endParaRPr sz="1900">
              <a:solidFill>
                <a:srgbClr val="FFFF00"/>
              </a:solidFill>
            </a:endParaRPr>
          </a:p>
          <a:p>
            <a:pPr marL="457200" lvl="0" indent="-349250" algn="l" rtl="0">
              <a:spcBef>
                <a:spcPts val="0"/>
              </a:spcBef>
              <a:spcAft>
                <a:spcPts val="0"/>
              </a:spcAft>
              <a:buClr>
                <a:srgbClr val="00FFFF"/>
              </a:buClr>
              <a:buSzPts val="1900"/>
              <a:buChar char="●"/>
            </a:pPr>
            <a:r>
              <a:rPr lang="en" sz="1900">
                <a:solidFill>
                  <a:srgbClr val="00FFFF"/>
                </a:solidFill>
              </a:rPr>
              <a:t>But Jesus said in </a:t>
            </a:r>
            <a:r>
              <a:rPr lang="en" sz="1900" u="sng">
                <a:solidFill>
                  <a:srgbClr val="FFFF00"/>
                </a:solidFill>
              </a:rPr>
              <a:t>Matt.12:36-37</a:t>
            </a:r>
            <a:r>
              <a:rPr lang="en" sz="1900">
                <a:solidFill>
                  <a:srgbClr val="00FFFF"/>
                </a:solidFill>
              </a:rPr>
              <a:t> </a:t>
            </a:r>
            <a:r>
              <a:rPr lang="en" sz="1900" i="1">
                <a:solidFill>
                  <a:schemeClr val="dk1"/>
                </a:solidFill>
              </a:rPr>
              <a:t>“But I tell you that every careless word that people speak, they shall give an accounting for it in the day of judgment. 37 For </a:t>
            </a:r>
            <a:r>
              <a:rPr lang="en" sz="1900" i="1" u="sng">
                <a:solidFill>
                  <a:schemeClr val="dk1"/>
                </a:solidFill>
              </a:rPr>
              <a:t>by your words</a:t>
            </a:r>
            <a:r>
              <a:rPr lang="en" sz="1900" i="1">
                <a:solidFill>
                  <a:schemeClr val="dk1"/>
                </a:solidFill>
              </a:rPr>
              <a:t> you will be justified, and </a:t>
            </a:r>
            <a:r>
              <a:rPr lang="en" sz="1900" i="1" u="sng">
                <a:solidFill>
                  <a:schemeClr val="dk1"/>
                </a:solidFill>
              </a:rPr>
              <a:t>by your words</a:t>
            </a:r>
            <a:r>
              <a:rPr lang="en" sz="1900" i="1">
                <a:solidFill>
                  <a:schemeClr val="dk1"/>
                </a:solidFill>
              </a:rPr>
              <a:t> you will be condemned.”</a:t>
            </a:r>
            <a:endParaRPr sz="1900" i="1">
              <a:solidFill>
                <a:schemeClr val="dk1"/>
              </a:solidFill>
            </a:endParaRPr>
          </a:p>
          <a:p>
            <a:pPr marL="457200" lvl="0" indent="-349250" algn="l" rtl="0">
              <a:spcBef>
                <a:spcPts val="0"/>
              </a:spcBef>
              <a:spcAft>
                <a:spcPts val="0"/>
              </a:spcAft>
              <a:buClr>
                <a:srgbClr val="FFFF00"/>
              </a:buClr>
              <a:buSzPts val="1900"/>
              <a:buChar char="●"/>
            </a:pPr>
            <a:r>
              <a:rPr lang="en" sz="1900">
                <a:solidFill>
                  <a:srgbClr val="FFFF00"/>
                </a:solidFill>
              </a:rPr>
              <a:t>The words that we speak are DEADLY SERIOUS.  Without the cleansing blood of Jesus Christ, just our words, ALONE, will condemn us all!</a:t>
            </a:r>
            <a:endParaRPr sz="1900">
              <a:solidFill>
                <a:srgbClr val="FFFF00"/>
              </a:solidFill>
            </a:endParaRPr>
          </a:p>
          <a:p>
            <a:pPr marL="457200" lvl="0" indent="-349250" algn="l" rtl="0">
              <a:spcBef>
                <a:spcPts val="0"/>
              </a:spcBef>
              <a:spcAft>
                <a:spcPts val="0"/>
              </a:spcAft>
              <a:buClr>
                <a:srgbClr val="FFFF00"/>
              </a:buClr>
              <a:buSzPts val="1900"/>
              <a:buChar char="●"/>
            </a:pPr>
            <a:r>
              <a:rPr lang="en" sz="1900" u="sng">
                <a:solidFill>
                  <a:srgbClr val="FFFF00"/>
                </a:solidFill>
              </a:rPr>
              <a:t>Eph.4:29-32</a:t>
            </a:r>
            <a:r>
              <a:rPr lang="en" sz="1900">
                <a:solidFill>
                  <a:srgbClr val="00FFFF"/>
                </a:solidFill>
              </a:rPr>
              <a:t> </a:t>
            </a:r>
            <a:r>
              <a:rPr lang="en" sz="1900" i="1">
                <a:solidFill>
                  <a:schemeClr val="dk1"/>
                </a:solidFill>
              </a:rPr>
              <a:t>“Let no unwholesome word proceed from your mouth, but only such a word as is good for edification, according to the need of the moment, so that it will give grace to those who hear. 30 Do not grieve the Holy Spirit of God, by whom you were sealed for the day of redemption. 31 Let all bitterness and wrath and anger and clamor and slander be put away from you, along with all malice. 32 Be kind to one another, tender-hearted, forgiving each other, </a:t>
            </a:r>
            <a:r>
              <a:rPr lang="en" sz="1900" i="1" u="sng">
                <a:solidFill>
                  <a:schemeClr val="dk1"/>
                </a:solidFill>
              </a:rPr>
              <a:t>just as God in Christ also has forgiven you</a:t>
            </a:r>
            <a:r>
              <a:rPr lang="en" sz="1900" i="1">
                <a:solidFill>
                  <a:schemeClr val="dk1"/>
                </a:solidFill>
              </a:rPr>
              <a:t>.”</a:t>
            </a:r>
            <a:endParaRPr sz="1900" i="1">
              <a:solidFill>
                <a:schemeClr val="dk1"/>
              </a:solidFill>
            </a:endParaRPr>
          </a:p>
          <a:p>
            <a:pPr marL="457200" lvl="0" indent="-349250" algn="l" rtl="0">
              <a:spcBef>
                <a:spcPts val="0"/>
              </a:spcBef>
              <a:spcAft>
                <a:spcPts val="0"/>
              </a:spcAft>
              <a:buClr>
                <a:srgbClr val="00FFFF"/>
              </a:buClr>
              <a:buSzPts val="1900"/>
              <a:buChar char="●"/>
            </a:pPr>
            <a:r>
              <a:rPr lang="en" sz="1900">
                <a:solidFill>
                  <a:srgbClr val="00FFFF"/>
                </a:solidFill>
              </a:rPr>
              <a:t>Has God forgiven you?  If not, He can do so today!  And if He has, live as He did!</a:t>
            </a:r>
            <a:endParaRPr sz="19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150" y="0"/>
            <a:ext cx="91440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A TERRIFYING PROSPECT</a:t>
            </a:r>
            <a:endParaRPr sz="5000" b="1">
              <a:solidFill>
                <a:srgbClr val="00FFFF"/>
              </a:solidFill>
            </a:endParaRPr>
          </a:p>
        </p:txBody>
      </p:sp>
      <p:sp>
        <p:nvSpPr>
          <p:cNvPr id="61" name="Google Shape;61;p14"/>
          <p:cNvSpPr txBox="1">
            <a:spLocks noGrp="1"/>
          </p:cNvSpPr>
          <p:nvPr>
            <p:ph type="subTitle" idx="1"/>
          </p:nvPr>
        </p:nvSpPr>
        <p:spPr>
          <a:xfrm>
            <a:off x="-140775" y="431775"/>
            <a:ext cx="9353100" cy="4711800"/>
          </a:xfrm>
          <a:prstGeom prst="rect">
            <a:avLst/>
          </a:prstGeom>
        </p:spPr>
        <p:txBody>
          <a:bodyPr spcFirstLastPara="1" wrap="square" lIns="91425" tIns="91425" rIns="91425" bIns="91425" anchor="t" anchorCtr="0">
            <a:noAutofit/>
          </a:bodyPr>
          <a:lstStyle/>
          <a:p>
            <a:pPr marL="457200" lvl="0" indent="-374650" algn="l" rtl="0">
              <a:spcBef>
                <a:spcPts val="0"/>
              </a:spcBef>
              <a:spcAft>
                <a:spcPts val="0"/>
              </a:spcAft>
              <a:buClr>
                <a:srgbClr val="FFFF00"/>
              </a:buClr>
              <a:buSzPts val="2300"/>
              <a:buChar char="●"/>
            </a:pPr>
            <a:r>
              <a:rPr lang="en" sz="2300">
                <a:solidFill>
                  <a:srgbClr val="FFFF00"/>
                </a:solidFill>
              </a:rPr>
              <a:t>If the day of final judgment will LITERALLY be like our Lord describes in this verse, can you imagine what a terrifying even that would be for all of us?  To have to answer for EVERY careless (idle) word we spoke, before our Creator?! Imagine if a giant book, or stacks of books, were pulled out at the end of our life, and we were told “Now let’s go over every careless thing you ever said.”</a:t>
            </a:r>
            <a:endParaRPr sz="2300">
              <a:solidFill>
                <a:srgbClr val="FFFF00"/>
              </a:solidFill>
            </a:endParaRPr>
          </a:p>
          <a:p>
            <a:pPr marL="457200" lvl="0" indent="-374650" algn="l" rtl="0">
              <a:spcBef>
                <a:spcPts val="0"/>
              </a:spcBef>
              <a:spcAft>
                <a:spcPts val="0"/>
              </a:spcAft>
              <a:buClr>
                <a:schemeClr val="dk1"/>
              </a:buClr>
              <a:buSzPts val="2300"/>
              <a:buChar char="●"/>
            </a:pPr>
            <a:r>
              <a:rPr lang="en" sz="2300">
                <a:solidFill>
                  <a:schemeClr val="dk1"/>
                </a:solidFill>
              </a:rPr>
              <a:t>The Greek word for careless there is Argos, meaning “idle, lazy, inactive, or unprofitable”.  So Jesus is talking about all those times where we speak “lazily”, without giving any thought to what we are saying.  And we will see in this lesson that this happens a lot!</a:t>
            </a:r>
            <a:endParaRPr sz="2300">
              <a:solidFill>
                <a:schemeClr val="dk1"/>
              </a:solidFill>
            </a:endParaRPr>
          </a:p>
          <a:p>
            <a:pPr marL="457200" lvl="0" indent="-374650" algn="l" rtl="0">
              <a:spcBef>
                <a:spcPts val="0"/>
              </a:spcBef>
              <a:spcAft>
                <a:spcPts val="0"/>
              </a:spcAft>
              <a:buClr>
                <a:srgbClr val="00FFFF"/>
              </a:buClr>
              <a:buSzPts val="2300"/>
              <a:buChar char="●"/>
            </a:pPr>
            <a:r>
              <a:rPr lang="en" sz="2300">
                <a:solidFill>
                  <a:srgbClr val="00FFFF"/>
                </a:solidFill>
              </a:rPr>
              <a:t>Today, with the advent of technology, we are “speaking” via methods that those in Jesus’ time could never dream of.  But JESUS knew what was coming!  His warning still stands, for us too!</a:t>
            </a:r>
            <a:endParaRPr sz="23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150" y="0"/>
            <a:ext cx="91440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PROFANE WORDS</a:t>
            </a:r>
            <a:endParaRPr sz="5000" b="1">
              <a:solidFill>
                <a:srgbClr val="00FFFF"/>
              </a:solidFill>
            </a:endParaRPr>
          </a:p>
        </p:txBody>
      </p:sp>
      <p:sp>
        <p:nvSpPr>
          <p:cNvPr id="67" name="Google Shape;67;p15"/>
          <p:cNvSpPr txBox="1">
            <a:spLocks noGrp="1"/>
          </p:cNvSpPr>
          <p:nvPr>
            <p:ph type="subTitle" idx="1"/>
          </p:nvPr>
        </p:nvSpPr>
        <p:spPr>
          <a:xfrm>
            <a:off x="-181375" y="431775"/>
            <a:ext cx="9393600" cy="47118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a:solidFill>
                  <a:srgbClr val="FFFF00"/>
                </a:solidFill>
              </a:rPr>
              <a:t>When we talk about “profanity”, what do we really mean?  To “profane” means to take something that is sacred and/or related to God, and not show it proper reverence - to devalue something holy as if it is common/worldly.</a:t>
            </a:r>
            <a:endParaRPr sz="2000">
              <a:solidFill>
                <a:srgbClr val="FFFF00"/>
              </a:solidFill>
            </a:endParaRPr>
          </a:p>
          <a:p>
            <a:pPr marL="457200" lvl="0" indent="-355600" algn="l" rtl="0">
              <a:spcBef>
                <a:spcPts val="0"/>
              </a:spcBef>
              <a:spcAft>
                <a:spcPts val="0"/>
              </a:spcAft>
              <a:buClr>
                <a:srgbClr val="FFFF00"/>
              </a:buClr>
              <a:buSzPts val="2000"/>
              <a:buChar char="●"/>
            </a:pPr>
            <a:r>
              <a:rPr lang="en" sz="2000" u="sng">
                <a:solidFill>
                  <a:srgbClr val="FFFF00"/>
                </a:solidFill>
              </a:rPr>
              <a:t>Ex.20:7</a:t>
            </a:r>
            <a:r>
              <a:rPr lang="en" sz="2000">
                <a:solidFill>
                  <a:srgbClr val="FFFF00"/>
                </a:solidFill>
              </a:rPr>
              <a:t> </a:t>
            </a:r>
            <a:r>
              <a:rPr lang="en" sz="2000" i="1">
                <a:solidFill>
                  <a:schemeClr val="dk1"/>
                </a:solidFill>
              </a:rPr>
              <a:t>“</a:t>
            </a:r>
            <a:r>
              <a:rPr lang="en" sz="2000" i="1" u="sng">
                <a:solidFill>
                  <a:schemeClr val="dk1"/>
                </a:solidFill>
              </a:rPr>
              <a:t>You shall not take the name of the Lord your God in vain</a:t>
            </a:r>
            <a:r>
              <a:rPr lang="en" sz="2000" i="1">
                <a:solidFill>
                  <a:schemeClr val="dk1"/>
                </a:solidFill>
              </a:rPr>
              <a:t>, for </a:t>
            </a:r>
            <a:r>
              <a:rPr lang="en" sz="2000" i="1" u="sng">
                <a:solidFill>
                  <a:schemeClr val="dk1"/>
                </a:solidFill>
              </a:rPr>
              <a:t>the Lord will not leave him unpunished</a:t>
            </a:r>
            <a:r>
              <a:rPr lang="en" sz="2000" i="1">
                <a:solidFill>
                  <a:schemeClr val="dk1"/>
                </a:solidFill>
              </a:rPr>
              <a:t> who takes His name in vain.”</a:t>
            </a:r>
            <a:r>
              <a:rPr lang="en" sz="2000">
                <a:solidFill>
                  <a:srgbClr val="FFFF00"/>
                </a:solidFill>
              </a:rPr>
              <a:t>  </a:t>
            </a:r>
            <a:r>
              <a:rPr lang="en" sz="2000" u="sng">
                <a:solidFill>
                  <a:srgbClr val="FFFF00"/>
                </a:solidFill>
              </a:rPr>
              <a:t>Ps.111:9</a:t>
            </a:r>
            <a:endParaRPr sz="2000" u="sng">
              <a:solidFill>
                <a:srgbClr val="FFFF00"/>
              </a:solidFill>
            </a:endParaRPr>
          </a:p>
          <a:p>
            <a:pPr marL="457200" lvl="0" indent="0" algn="l" rtl="0">
              <a:spcBef>
                <a:spcPts val="0"/>
              </a:spcBef>
              <a:spcAft>
                <a:spcPts val="0"/>
              </a:spcAft>
              <a:buNone/>
            </a:pPr>
            <a:r>
              <a:rPr lang="en" sz="2000" i="1">
                <a:solidFill>
                  <a:schemeClr val="dk1"/>
                </a:solidFill>
              </a:rPr>
              <a:t>“He has sent redemption to His people; He has ordained His covenant forever; </a:t>
            </a:r>
            <a:r>
              <a:rPr lang="en" sz="2000" i="1" u="sng">
                <a:solidFill>
                  <a:schemeClr val="dk1"/>
                </a:solidFill>
              </a:rPr>
              <a:t>Holy and awesome is His name</a:t>
            </a:r>
            <a:r>
              <a:rPr lang="en" sz="2000" i="1">
                <a:solidFill>
                  <a:schemeClr val="dk1"/>
                </a:solidFill>
              </a:rPr>
              <a:t>.”</a:t>
            </a:r>
            <a:r>
              <a:rPr lang="en" sz="2000">
                <a:solidFill>
                  <a:srgbClr val="FFFF00"/>
                </a:solidFill>
              </a:rPr>
              <a:t> </a:t>
            </a:r>
            <a:r>
              <a:rPr lang="en" sz="2000" u="sng">
                <a:solidFill>
                  <a:srgbClr val="FFFF00"/>
                </a:solidFill>
              </a:rPr>
              <a:t>Matt.7:6</a:t>
            </a:r>
            <a:r>
              <a:rPr lang="en" sz="2000">
                <a:solidFill>
                  <a:srgbClr val="FFFF00"/>
                </a:solidFill>
              </a:rPr>
              <a:t> </a:t>
            </a:r>
            <a:r>
              <a:rPr lang="en" sz="2000" i="1">
                <a:solidFill>
                  <a:schemeClr val="dk1"/>
                </a:solidFill>
              </a:rPr>
              <a:t>“</a:t>
            </a:r>
            <a:r>
              <a:rPr lang="en" sz="2000" i="1" u="sng">
                <a:solidFill>
                  <a:schemeClr val="dk1"/>
                </a:solidFill>
              </a:rPr>
              <a:t>Do not give what is holy to dogs</a:t>
            </a:r>
            <a:r>
              <a:rPr lang="en" sz="2000" i="1">
                <a:solidFill>
                  <a:schemeClr val="dk1"/>
                </a:solidFill>
              </a:rPr>
              <a:t>, …”</a:t>
            </a:r>
            <a:r>
              <a:rPr lang="en" sz="2000">
                <a:solidFill>
                  <a:srgbClr val="FFFF00"/>
                </a:solidFill>
              </a:rPr>
              <a:t>  </a:t>
            </a:r>
            <a:endParaRPr sz="2000">
              <a:solidFill>
                <a:srgbClr val="FFFF00"/>
              </a:solidFill>
            </a:endParaRPr>
          </a:p>
          <a:p>
            <a:pPr marL="457200" lvl="0" indent="-355600" algn="l" rtl="0">
              <a:spcBef>
                <a:spcPts val="0"/>
              </a:spcBef>
              <a:spcAft>
                <a:spcPts val="0"/>
              </a:spcAft>
              <a:buClr>
                <a:srgbClr val="00FFFF"/>
              </a:buClr>
              <a:buSzPts val="2000"/>
              <a:buChar char="●"/>
            </a:pPr>
            <a:r>
              <a:rPr lang="en" sz="2000">
                <a:solidFill>
                  <a:srgbClr val="00FFFF"/>
                </a:solidFill>
              </a:rPr>
              <a:t>Blasphemy is the MOST profane, vile thing that can come out of our mouths.  And yet our society today throws these words around with reckless abandon and not thinking ANYTHING about them - “God (Almighty), Jesus, Christ, Lord, Father (the office), Reverend.”  These words are HOLY - set apart!</a:t>
            </a:r>
            <a:endParaRPr sz="2000">
              <a:solidFill>
                <a:srgbClr val="00FFFF"/>
              </a:solidFill>
            </a:endParaRPr>
          </a:p>
          <a:p>
            <a:pPr marL="457200" lvl="0" indent="-355600" algn="l" rtl="0">
              <a:spcBef>
                <a:spcPts val="0"/>
              </a:spcBef>
              <a:spcAft>
                <a:spcPts val="0"/>
              </a:spcAft>
              <a:buClr>
                <a:schemeClr val="dk1"/>
              </a:buClr>
              <a:buSzPts val="2000"/>
              <a:buChar char="●"/>
            </a:pPr>
            <a:r>
              <a:rPr lang="en" sz="2000">
                <a:solidFill>
                  <a:schemeClr val="dk1"/>
                </a:solidFill>
              </a:rPr>
              <a:t>And also other “bible words” that have specific spiritual meanings, but are now relegated to just common curse words.  “Holy, Hell, Damn (Damnation)”.</a:t>
            </a:r>
            <a:endParaRPr sz="2000">
              <a:solidFill>
                <a:schemeClr val="dk1"/>
              </a:solidFill>
            </a:endParaRPr>
          </a:p>
          <a:p>
            <a:pPr marL="457200" lvl="0" indent="-355600" algn="l" rtl="0">
              <a:spcBef>
                <a:spcPts val="0"/>
              </a:spcBef>
              <a:spcAft>
                <a:spcPts val="0"/>
              </a:spcAft>
              <a:buClr>
                <a:srgbClr val="FFFF00"/>
              </a:buClr>
              <a:buSzPts val="2000"/>
              <a:buChar char="●"/>
            </a:pPr>
            <a:r>
              <a:rPr lang="en" sz="2000">
                <a:solidFill>
                  <a:srgbClr val="FFFF00"/>
                </a:solidFill>
              </a:rPr>
              <a:t>But it’s not just the world.  CHRISTIANS use these words in this manner also!</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150" y="0"/>
            <a:ext cx="91440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VULGAR WORDS</a:t>
            </a:r>
            <a:endParaRPr sz="5000" b="1">
              <a:solidFill>
                <a:srgbClr val="00FFFF"/>
              </a:solidFill>
            </a:endParaRPr>
          </a:p>
        </p:txBody>
      </p:sp>
      <p:sp>
        <p:nvSpPr>
          <p:cNvPr id="73" name="Google Shape;73;p16"/>
          <p:cNvSpPr txBox="1">
            <a:spLocks noGrp="1"/>
          </p:cNvSpPr>
          <p:nvPr>
            <p:ph type="subTitle" idx="1"/>
          </p:nvPr>
        </p:nvSpPr>
        <p:spPr>
          <a:xfrm>
            <a:off x="-181375" y="431775"/>
            <a:ext cx="9393600" cy="47118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a:solidFill>
                  <a:srgbClr val="FFFF00"/>
                </a:solidFill>
              </a:rPr>
              <a:t>“Vulgarity” is the opposite side of Profanity.  Vulgarity is taking something that is debased, unclean, or private, and ELEVATING it into common public use!</a:t>
            </a:r>
            <a:endParaRPr sz="2000">
              <a:solidFill>
                <a:srgbClr val="FFFF00"/>
              </a:solidFill>
            </a:endParaRPr>
          </a:p>
          <a:p>
            <a:pPr marL="457200" lvl="0" indent="-355600" algn="l" rtl="0">
              <a:spcBef>
                <a:spcPts val="0"/>
              </a:spcBef>
              <a:spcAft>
                <a:spcPts val="0"/>
              </a:spcAft>
              <a:buClr>
                <a:schemeClr val="dk1"/>
              </a:buClr>
              <a:buSzPts val="2000"/>
              <a:buChar char="●"/>
            </a:pPr>
            <a:r>
              <a:rPr lang="en" sz="2000">
                <a:solidFill>
                  <a:schemeClr val="dk1"/>
                </a:solidFill>
              </a:rPr>
              <a:t>While unpleasant, think of the things that our society has elevated into common speech today: the act of having sex; the sexual organs of the human body and their intricacies; defecation and human waste; urination; those parts of the human body that are (or should be) covered up to prevent nakedness.</a:t>
            </a:r>
            <a:endParaRPr sz="2000">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If that were not bad enough, many in our society like to add words like “Holy” or “Mother” in front of these vulgar words.  What is considered “comedy” now is absolutely FULL of these words, and the “funniest” jokes is the “dirty” one.</a:t>
            </a:r>
            <a:endParaRPr sz="2000">
              <a:solidFill>
                <a:srgbClr val="00FFFF"/>
              </a:solidFill>
            </a:endParaRPr>
          </a:p>
          <a:p>
            <a:pPr marL="457200" lvl="0" indent="-355600" algn="l" rtl="0">
              <a:spcBef>
                <a:spcPts val="0"/>
              </a:spcBef>
              <a:spcAft>
                <a:spcPts val="0"/>
              </a:spcAft>
              <a:buClr>
                <a:srgbClr val="FFFF00"/>
              </a:buClr>
              <a:buSzPts val="2000"/>
              <a:buChar char="●"/>
            </a:pPr>
            <a:r>
              <a:rPr lang="en" sz="2000" u="sng">
                <a:solidFill>
                  <a:srgbClr val="FFFF00"/>
                </a:solidFill>
              </a:rPr>
              <a:t>Eph.5:4</a:t>
            </a:r>
            <a:r>
              <a:rPr lang="en" sz="2000">
                <a:solidFill>
                  <a:srgbClr val="FFFF00"/>
                </a:solidFill>
              </a:rPr>
              <a:t> </a:t>
            </a:r>
            <a:r>
              <a:rPr lang="en" sz="2000" i="1">
                <a:solidFill>
                  <a:schemeClr val="dk1"/>
                </a:solidFill>
              </a:rPr>
              <a:t>“and there must be no filthiness and silly talk, or coarse jesting, which are not fitting, but rather giving of thanks.”</a:t>
            </a:r>
            <a:r>
              <a:rPr lang="en" sz="2000" i="1">
                <a:solidFill>
                  <a:srgbClr val="FFFF00"/>
                </a:solidFill>
              </a:rPr>
              <a:t> </a:t>
            </a:r>
            <a:r>
              <a:rPr lang="en" sz="2000">
                <a:solidFill>
                  <a:srgbClr val="FFFF00"/>
                </a:solidFill>
              </a:rPr>
              <a:t> </a:t>
            </a:r>
            <a:r>
              <a:rPr lang="en" sz="2000" u="sng">
                <a:solidFill>
                  <a:srgbClr val="FFFF00"/>
                </a:solidFill>
              </a:rPr>
              <a:t>1 Tim.4:12</a:t>
            </a:r>
            <a:r>
              <a:rPr lang="en" sz="2000">
                <a:solidFill>
                  <a:srgbClr val="FFFF00"/>
                </a:solidFill>
              </a:rPr>
              <a:t> </a:t>
            </a:r>
            <a:r>
              <a:rPr lang="en" sz="2000" i="1">
                <a:solidFill>
                  <a:schemeClr val="dk1"/>
                </a:solidFill>
              </a:rPr>
              <a:t>“...but rather in speech, conduct, love, faith and purity, show yourself an example of those who believe.”</a:t>
            </a:r>
            <a:r>
              <a:rPr lang="en" sz="2000">
                <a:solidFill>
                  <a:srgbClr val="FFFF00"/>
                </a:solidFill>
              </a:rPr>
              <a:t>  (</a:t>
            </a:r>
            <a:r>
              <a:rPr lang="en" sz="2000" u="sng">
                <a:solidFill>
                  <a:srgbClr val="FFFF00"/>
                </a:solidFill>
              </a:rPr>
              <a:t>Col.3:8</a:t>
            </a:r>
            <a:r>
              <a:rPr lang="en" sz="2000">
                <a:solidFill>
                  <a:srgbClr val="FFFF00"/>
                </a:solidFill>
              </a:rPr>
              <a:t>,</a:t>
            </a:r>
            <a:r>
              <a:rPr lang="en" sz="2000" u="sng">
                <a:solidFill>
                  <a:srgbClr val="FFFF00"/>
                </a:solidFill>
              </a:rPr>
              <a:t>4:6</a:t>
            </a:r>
            <a:r>
              <a:rPr lang="en" sz="2000">
                <a:solidFill>
                  <a:srgbClr val="FFFF00"/>
                </a:solidFill>
              </a:rPr>
              <a:t>, </a:t>
            </a:r>
            <a:r>
              <a:rPr lang="en" sz="2000" u="sng">
                <a:solidFill>
                  <a:srgbClr val="FFFF00"/>
                </a:solidFill>
              </a:rPr>
              <a:t>Tt.2:8</a:t>
            </a:r>
            <a:r>
              <a:rPr lang="en" sz="2000">
                <a:solidFill>
                  <a:srgbClr val="FFFF00"/>
                </a:solidFill>
              </a:rPr>
              <a:t> also)</a:t>
            </a:r>
            <a:endParaRPr sz="2000">
              <a:solidFill>
                <a:srgbClr val="FFFF00"/>
              </a:solidFill>
            </a:endParaRPr>
          </a:p>
          <a:p>
            <a:pPr marL="457200" lvl="0" indent="-355600" algn="l" rtl="0">
              <a:spcBef>
                <a:spcPts val="0"/>
              </a:spcBef>
              <a:spcAft>
                <a:spcPts val="0"/>
              </a:spcAft>
              <a:buClr>
                <a:srgbClr val="FFFF00"/>
              </a:buClr>
              <a:buSzPts val="2000"/>
              <a:buChar char="●"/>
            </a:pPr>
            <a:r>
              <a:rPr lang="en" sz="2000">
                <a:solidFill>
                  <a:srgbClr val="FFFF00"/>
                </a:solidFill>
              </a:rPr>
              <a:t>What are we saying, not only out of our mouth, but out of our phones too?  What are we posting on social media?  Have we examined it before sharing?</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150" y="0"/>
            <a:ext cx="91440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DIVISIVE WORDS</a:t>
            </a:r>
            <a:endParaRPr sz="5000" b="1">
              <a:solidFill>
                <a:srgbClr val="00FFFF"/>
              </a:solidFill>
            </a:endParaRPr>
          </a:p>
        </p:txBody>
      </p:sp>
      <p:sp>
        <p:nvSpPr>
          <p:cNvPr id="79" name="Google Shape;79;p17"/>
          <p:cNvSpPr txBox="1">
            <a:spLocks noGrp="1"/>
          </p:cNvSpPr>
          <p:nvPr>
            <p:ph type="subTitle" idx="1"/>
          </p:nvPr>
        </p:nvSpPr>
        <p:spPr>
          <a:xfrm>
            <a:off x="-210647" y="384400"/>
            <a:ext cx="9422872" cy="47592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900" dirty="0">
                <a:solidFill>
                  <a:srgbClr val="FFFF00"/>
                </a:solidFill>
              </a:rPr>
              <a:t>These are those “secretive” words that are often spoken in private to someone, but about someone else - such as gossip and slander.</a:t>
            </a:r>
            <a:endParaRPr sz="1900" dirty="0">
              <a:solidFill>
                <a:srgbClr val="FFFF00"/>
              </a:solidFill>
            </a:endParaRPr>
          </a:p>
          <a:p>
            <a:pPr marL="457200" lvl="0" indent="-349250" algn="l" rtl="0">
              <a:spcBef>
                <a:spcPts val="0"/>
              </a:spcBef>
              <a:spcAft>
                <a:spcPts val="0"/>
              </a:spcAft>
              <a:buClr>
                <a:schemeClr val="dk1"/>
              </a:buClr>
              <a:buSzPts val="1900"/>
              <a:buChar char="●"/>
            </a:pPr>
            <a:r>
              <a:rPr lang="en" sz="1900" dirty="0">
                <a:solidFill>
                  <a:schemeClr val="dk1"/>
                </a:solidFill>
              </a:rPr>
              <a:t>The motivations for this are many:  At its worst, the “talebearer” has a selfish reason for wanting to harm the reputation of the one they are gossiping about.  Other times it is just for the attention they can receive by knowing something no one else does.  And other times we may SAY we want to know how to help that person, but then why are we not going to THEM?</a:t>
            </a:r>
            <a:endParaRPr sz="1900" dirty="0">
              <a:solidFill>
                <a:schemeClr val="dk1"/>
              </a:solidFill>
            </a:endParaRPr>
          </a:p>
          <a:p>
            <a:pPr marL="457200" lvl="0" indent="-349250" algn="l" rtl="0">
              <a:spcBef>
                <a:spcPts val="0"/>
              </a:spcBef>
              <a:spcAft>
                <a:spcPts val="0"/>
              </a:spcAft>
              <a:buClr>
                <a:srgbClr val="FFFF00"/>
              </a:buClr>
              <a:buSzPts val="1900"/>
              <a:buChar char="●"/>
            </a:pPr>
            <a:r>
              <a:rPr lang="en" sz="1900" u="sng" dirty="0">
                <a:solidFill>
                  <a:srgbClr val="FFFF00"/>
                </a:solidFill>
              </a:rPr>
              <a:t>Prov.6:19</a:t>
            </a:r>
            <a:r>
              <a:rPr lang="en" sz="1900" dirty="0">
                <a:solidFill>
                  <a:srgbClr val="FFFF00"/>
                </a:solidFill>
              </a:rPr>
              <a:t> “(God hates) </a:t>
            </a:r>
            <a:r>
              <a:rPr lang="en" sz="1900" i="1" dirty="0">
                <a:solidFill>
                  <a:schemeClr val="dk1"/>
                </a:solidFill>
              </a:rPr>
              <a:t>one who spreads strife among brothers.”</a:t>
            </a:r>
            <a:r>
              <a:rPr lang="en" sz="1900" dirty="0">
                <a:solidFill>
                  <a:srgbClr val="FFFF00"/>
                </a:solidFill>
              </a:rPr>
              <a:t> </a:t>
            </a:r>
            <a:r>
              <a:rPr lang="en" sz="1900" u="sng" dirty="0">
                <a:solidFill>
                  <a:srgbClr val="FFFF00"/>
                </a:solidFill>
              </a:rPr>
              <a:t>Prov.16:28</a:t>
            </a:r>
            <a:r>
              <a:rPr lang="en" sz="1900" dirty="0">
                <a:solidFill>
                  <a:srgbClr val="FFFF00"/>
                </a:solidFill>
              </a:rPr>
              <a:t> </a:t>
            </a:r>
            <a:r>
              <a:rPr lang="en" sz="1900" i="1" dirty="0">
                <a:solidFill>
                  <a:schemeClr val="dk1"/>
                </a:solidFill>
              </a:rPr>
              <a:t>“A perverse man spreads strife, and a slanderer separates intimate friends.” </a:t>
            </a:r>
            <a:r>
              <a:rPr lang="en" sz="1900" dirty="0">
                <a:solidFill>
                  <a:srgbClr val="FFFF00"/>
                </a:solidFill>
              </a:rPr>
              <a:t> </a:t>
            </a:r>
            <a:r>
              <a:rPr lang="en" sz="1900" u="sng" dirty="0">
                <a:solidFill>
                  <a:srgbClr val="FFFF00"/>
                </a:solidFill>
              </a:rPr>
              <a:t>2 Cor.12:20</a:t>
            </a:r>
            <a:r>
              <a:rPr lang="en" sz="1900" dirty="0">
                <a:solidFill>
                  <a:srgbClr val="FFFF00"/>
                </a:solidFill>
              </a:rPr>
              <a:t> </a:t>
            </a:r>
            <a:r>
              <a:rPr lang="en" sz="1900" i="1" dirty="0">
                <a:solidFill>
                  <a:schemeClr val="dk1"/>
                </a:solidFill>
              </a:rPr>
              <a:t>“For I am afraid that perhaps when I come I may find you to be not what I wish and may be found by you to be not what you wish; that perhaps there will be strife, jealousy, angry tempers, disputes, slanders, gossip, arrogance, disturbances;”</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Fewer actions will DESTROY trust between people faster than talking about someone “behind their back”.  If you truly love someone, talk to THEM, not others!</a:t>
            </a:r>
            <a:endParaRPr sz="1900" dirty="0">
              <a:solidFill>
                <a:srgbClr val="00FFFF"/>
              </a:solidFill>
            </a:endParaRPr>
          </a:p>
          <a:p>
            <a:pPr marL="457200" lvl="0" indent="-349250" algn="l" rtl="0">
              <a:spcBef>
                <a:spcPts val="0"/>
              </a:spcBef>
              <a:spcAft>
                <a:spcPts val="0"/>
              </a:spcAft>
              <a:buClr>
                <a:srgbClr val="FFFF00"/>
              </a:buClr>
              <a:buSzPts val="1900"/>
              <a:buChar char="●"/>
            </a:pPr>
            <a:r>
              <a:rPr lang="en" sz="1900" dirty="0">
                <a:solidFill>
                  <a:srgbClr val="FFFF00"/>
                </a:solidFill>
              </a:rPr>
              <a:t>And WHY do some put what should be private conversations onto social media?!</a:t>
            </a:r>
            <a:endParaRPr sz="19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150" y="0"/>
            <a:ext cx="91440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DECEPTIVE WORDS</a:t>
            </a:r>
            <a:endParaRPr sz="5000" b="1">
              <a:solidFill>
                <a:srgbClr val="00FFFF"/>
              </a:solidFill>
            </a:endParaRPr>
          </a:p>
        </p:txBody>
      </p:sp>
      <p:sp>
        <p:nvSpPr>
          <p:cNvPr id="85" name="Google Shape;85;p18"/>
          <p:cNvSpPr txBox="1">
            <a:spLocks noGrp="1"/>
          </p:cNvSpPr>
          <p:nvPr>
            <p:ph type="subTitle" idx="1"/>
          </p:nvPr>
        </p:nvSpPr>
        <p:spPr>
          <a:xfrm>
            <a:off x="-181375" y="384400"/>
            <a:ext cx="9393600" cy="47592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900">
                <a:solidFill>
                  <a:srgbClr val="FFFF00"/>
                </a:solidFill>
              </a:rPr>
              <a:t>We hear “deception” and immediately just think of “lying”, but deceit is far more.  Of course, lying is the most common form of deception.</a:t>
            </a:r>
            <a:endParaRPr sz="1900">
              <a:solidFill>
                <a:srgbClr val="FFFF00"/>
              </a:solidFill>
            </a:endParaRPr>
          </a:p>
          <a:p>
            <a:pPr marL="457200" lvl="0" indent="-349250" algn="l" rtl="0">
              <a:spcBef>
                <a:spcPts val="0"/>
              </a:spcBef>
              <a:spcAft>
                <a:spcPts val="0"/>
              </a:spcAft>
              <a:buClr>
                <a:srgbClr val="FFFF00"/>
              </a:buClr>
              <a:buSzPts val="1900"/>
              <a:buChar char="●"/>
            </a:pPr>
            <a:r>
              <a:rPr lang="en" sz="1900" u="sng">
                <a:solidFill>
                  <a:srgbClr val="FFFF00"/>
                </a:solidFill>
              </a:rPr>
              <a:t>Rev.21:8</a:t>
            </a:r>
            <a:r>
              <a:rPr lang="en" sz="1900">
                <a:solidFill>
                  <a:srgbClr val="FFFF00"/>
                </a:solidFill>
              </a:rPr>
              <a:t> </a:t>
            </a:r>
            <a:r>
              <a:rPr lang="en" sz="1900" i="1">
                <a:solidFill>
                  <a:schemeClr val="dk1"/>
                </a:solidFill>
              </a:rPr>
              <a:t>“But for the cowardly and unbelieving and abominable and murderers and immoral persons and sorcerers and idolaters and all liars, their part will be in the lake that burns with fire and brimstone, which is the second death.”</a:t>
            </a:r>
            <a:r>
              <a:rPr lang="en" sz="1900">
                <a:solidFill>
                  <a:srgbClr val="FFFF00"/>
                </a:solidFill>
              </a:rPr>
              <a:t> </a:t>
            </a:r>
            <a:r>
              <a:rPr lang="en" sz="1900" u="sng">
                <a:solidFill>
                  <a:srgbClr val="FFFF00"/>
                </a:solidFill>
              </a:rPr>
              <a:t>Rev.22:15</a:t>
            </a:r>
            <a:r>
              <a:rPr lang="en" sz="1900">
                <a:solidFill>
                  <a:srgbClr val="FFFF00"/>
                </a:solidFill>
              </a:rPr>
              <a:t> </a:t>
            </a:r>
            <a:r>
              <a:rPr lang="en" sz="1900" i="1">
                <a:solidFill>
                  <a:schemeClr val="dk1"/>
                </a:solidFill>
              </a:rPr>
              <a:t>“Outside are the dogs and the sorcerers and the immoral persons and the murderers and the idolaters, and everyone who loves and practices lying.”</a:t>
            </a:r>
            <a:endParaRPr sz="1900" i="1">
              <a:solidFill>
                <a:schemeClr val="dk1"/>
              </a:solidFill>
            </a:endParaRPr>
          </a:p>
          <a:p>
            <a:pPr marL="457200" lvl="0" indent="-349250" algn="l" rtl="0">
              <a:spcBef>
                <a:spcPts val="0"/>
              </a:spcBef>
              <a:spcAft>
                <a:spcPts val="0"/>
              </a:spcAft>
              <a:buClr>
                <a:srgbClr val="00FFFF"/>
              </a:buClr>
              <a:buSzPts val="1900"/>
              <a:buChar char="●"/>
            </a:pPr>
            <a:r>
              <a:rPr lang="en" sz="1900">
                <a:solidFill>
                  <a:srgbClr val="00FFFF"/>
                </a:solidFill>
              </a:rPr>
              <a:t>But deceit is more than just saying something that is untrue.  Sometimes it is choosing our words so carefully because we are trying to hide information. </a:t>
            </a:r>
            <a:r>
              <a:rPr lang="en" sz="1900">
                <a:solidFill>
                  <a:srgbClr val="FFFF00"/>
                </a:solidFill>
              </a:rPr>
              <a:t> </a:t>
            </a:r>
            <a:r>
              <a:rPr lang="en" sz="1900" u="sng">
                <a:solidFill>
                  <a:srgbClr val="FFFF00"/>
                </a:solidFill>
              </a:rPr>
              <a:t>1 Pet.2:22</a:t>
            </a:r>
            <a:r>
              <a:rPr lang="en" sz="1900">
                <a:solidFill>
                  <a:srgbClr val="FFFF00"/>
                </a:solidFill>
              </a:rPr>
              <a:t> </a:t>
            </a:r>
            <a:r>
              <a:rPr lang="en" sz="1900" i="1">
                <a:solidFill>
                  <a:schemeClr val="dk1"/>
                </a:solidFill>
              </a:rPr>
              <a:t>“</a:t>
            </a:r>
            <a:r>
              <a:rPr lang="en" sz="1900">
                <a:solidFill>
                  <a:srgbClr val="00FFFF"/>
                </a:solidFill>
              </a:rPr>
              <a:t>(Jesus)</a:t>
            </a:r>
            <a:r>
              <a:rPr lang="en" sz="1900">
                <a:solidFill>
                  <a:srgbClr val="FFFF00"/>
                </a:solidFill>
              </a:rPr>
              <a:t> </a:t>
            </a:r>
            <a:r>
              <a:rPr lang="en" sz="1900" i="1">
                <a:solidFill>
                  <a:schemeClr val="dk1"/>
                </a:solidFill>
              </a:rPr>
              <a:t>who committed no sin, nor was any deceit found in His mouth;”</a:t>
            </a:r>
            <a:endParaRPr sz="1900" i="1">
              <a:solidFill>
                <a:schemeClr val="dk1"/>
              </a:solidFill>
            </a:endParaRPr>
          </a:p>
          <a:p>
            <a:pPr marL="457200" lvl="0" indent="-349250" algn="l" rtl="0">
              <a:spcBef>
                <a:spcPts val="0"/>
              </a:spcBef>
              <a:spcAft>
                <a:spcPts val="0"/>
              </a:spcAft>
              <a:buClr>
                <a:srgbClr val="FFFF00"/>
              </a:buClr>
              <a:buSzPts val="1900"/>
              <a:buChar char="●"/>
            </a:pPr>
            <a:r>
              <a:rPr lang="en" sz="1900">
                <a:solidFill>
                  <a:srgbClr val="FFFF00"/>
                </a:solidFill>
              </a:rPr>
              <a:t>Another form of deceptive speech is flattery - using compliments and praising of others to achieve some personal gain.  </a:t>
            </a:r>
            <a:r>
              <a:rPr lang="en" sz="1900" u="sng">
                <a:solidFill>
                  <a:srgbClr val="FFFF00"/>
                </a:solidFill>
              </a:rPr>
              <a:t>Rom.16:18</a:t>
            </a:r>
            <a:r>
              <a:rPr lang="en" sz="1900">
                <a:solidFill>
                  <a:srgbClr val="FFFF00"/>
                </a:solidFill>
              </a:rPr>
              <a:t> </a:t>
            </a:r>
            <a:r>
              <a:rPr lang="en" sz="1900" i="1">
                <a:solidFill>
                  <a:schemeClr val="dk1"/>
                </a:solidFill>
              </a:rPr>
              <a:t>“For such men are slaves, not of our Lord Christ but of their own appetites; and by their smooth and flattering speech they deceive the hearts of the unsuspecting.”</a:t>
            </a:r>
            <a:r>
              <a:rPr lang="en" sz="1900">
                <a:solidFill>
                  <a:srgbClr val="FFFF00"/>
                </a:solidFill>
              </a:rPr>
              <a:t>  </a:t>
            </a:r>
            <a:r>
              <a:rPr lang="en" sz="1900" u="sng">
                <a:solidFill>
                  <a:srgbClr val="FFFF00"/>
                </a:solidFill>
              </a:rPr>
              <a:t>Jude 16</a:t>
            </a:r>
            <a:r>
              <a:rPr lang="en" sz="1900">
                <a:solidFill>
                  <a:srgbClr val="FFFF00"/>
                </a:solidFill>
              </a:rPr>
              <a:t> </a:t>
            </a:r>
            <a:r>
              <a:rPr lang="en" sz="1900" i="1">
                <a:solidFill>
                  <a:schemeClr val="dk1"/>
                </a:solidFill>
              </a:rPr>
              <a:t>“These are grumblers, finding fault, following after their own lusts; they speak arrogantly, flattering people for the sake of gaining an advantage.”</a:t>
            </a:r>
            <a:endParaRPr sz="19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150" y="0"/>
            <a:ext cx="91440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PRIDEFUL WORDS</a:t>
            </a:r>
            <a:endParaRPr sz="5000" b="1">
              <a:solidFill>
                <a:srgbClr val="00FFFF"/>
              </a:solidFill>
            </a:endParaRPr>
          </a:p>
        </p:txBody>
      </p:sp>
      <p:sp>
        <p:nvSpPr>
          <p:cNvPr id="91" name="Google Shape;91;p19"/>
          <p:cNvSpPr txBox="1">
            <a:spLocks noGrp="1"/>
          </p:cNvSpPr>
          <p:nvPr>
            <p:ph type="subTitle" idx="1"/>
          </p:nvPr>
        </p:nvSpPr>
        <p:spPr>
          <a:xfrm>
            <a:off x="-181375" y="384400"/>
            <a:ext cx="9393600" cy="47592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a:solidFill>
                  <a:srgbClr val="FFFF00"/>
                </a:solidFill>
              </a:rPr>
              <a:t>Pride is the root cause of SO many sins - where we just want what is best for ourselves rather than others, be it God or other people.</a:t>
            </a:r>
            <a:endParaRPr sz="2000">
              <a:solidFill>
                <a:srgbClr val="FFFF00"/>
              </a:solidFill>
            </a:endParaRPr>
          </a:p>
          <a:p>
            <a:pPr marL="457200" lvl="0" indent="-355600" algn="l" rtl="0">
              <a:spcBef>
                <a:spcPts val="0"/>
              </a:spcBef>
              <a:spcAft>
                <a:spcPts val="0"/>
              </a:spcAft>
              <a:buClr>
                <a:schemeClr val="dk1"/>
              </a:buClr>
              <a:buSzPts val="2000"/>
              <a:buChar char="●"/>
            </a:pPr>
            <a:r>
              <a:rPr lang="en" sz="2000">
                <a:solidFill>
                  <a:schemeClr val="dk1"/>
                </a:solidFill>
              </a:rPr>
              <a:t>Boasting is the most common form of prideful speech, where we arrogantly brag about our own abilities or possessions or accomplishments.  How much of social media today involves this?</a:t>
            </a:r>
            <a:endParaRPr sz="2000">
              <a:solidFill>
                <a:schemeClr val="dk1"/>
              </a:solidFill>
            </a:endParaRPr>
          </a:p>
          <a:p>
            <a:pPr marL="457200" lvl="0" indent="-355600" algn="l" rtl="0">
              <a:spcBef>
                <a:spcPts val="0"/>
              </a:spcBef>
              <a:spcAft>
                <a:spcPts val="0"/>
              </a:spcAft>
              <a:buClr>
                <a:srgbClr val="FFFF00"/>
              </a:buClr>
              <a:buSzPts val="2000"/>
              <a:buChar char="●"/>
            </a:pPr>
            <a:r>
              <a:rPr lang="en" sz="2000" u="sng">
                <a:solidFill>
                  <a:srgbClr val="FFFF00"/>
                </a:solidFill>
              </a:rPr>
              <a:t>Gal.5:26</a:t>
            </a:r>
            <a:r>
              <a:rPr lang="en" sz="2000">
                <a:solidFill>
                  <a:schemeClr val="dk1"/>
                </a:solidFill>
              </a:rPr>
              <a:t> </a:t>
            </a:r>
            <a:r>
              <a:rPr lang="en" sz="2000" i="1">
                <a:solidFill>
                  <a:schemeClr val="dk1"/>
                </a:solidFill>
              </a:rPr>
              <a:t>“Let us not become boastful, challenging one another, envying one another.”</a:t>
            </a:r>
            <a:r>
              <a:rPr lang="en" sz="2000">
                <a:solidFill>
                  <a:schemeClr val="dk1"/>
                </a:solidFill>
              </a:rPr>
              <a:t>  </a:t>
            </a:r>
            <a:r>
              <a:rPr lang="en" sz="2000" u="sng">
                <a:solidFill>
                  <a:srgbClr val="FFFF00"/>
                </a:solidFill>
              </a:rPr>
              <a:t>Js.4:15-16</a:t>
            </a:r>
            <a:r>
              <a:rPr lang="en" sz="2000">
                <a:solidFill>
                  <a:srgbClr val="FFFF00"/>
                </a:solidFill>
              </a:rPr>
              <a:t> </a:t>
            </a:r>
            <a:r>
              <a:rPr lang="en" sz="2000" i="1">
                <a:solidFill>
                  <a:schemeClr val="dk1"/>
                </a:solidFill>
              </a:rPr>
              <a:t>“Instead, you ought to say, “If the Lord wills, we will live and also do this or that.” 16 But as it is, you boast in your arrogance; all such boasting is evil.”</a:t>
            </a:r>
            <a:endParaRPr sz="2000" i="1">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If Christians are not careful, they can end up boasting about their service to God!</a:t>
            </a:r>
            <a:r>
              <a:rPr lang="en" sz="2000">
                <a:solidFill>
                  <a:schemeClr val="dk1"/>
                </a:solidFill>
              </a:rPr>
              <a:t>  </a:t>
            </a:r>
            <a:r>
              <a:rPr lang="en" sz="2000">
                <a:solidFill>
                  <a:srgbClr val="FFFF00"/>
                </a:solidFill>
              </a:rPr>
              <a:t>(</a:t>
            </a:r>
            <a:r>
              <a:rPr lang="en" sz="2000" u="sng">
                <a:solidFill>
                  <a:srgbClr val="FFFF00"/>
                </a:solidFill>
              </a:rPr>
              <a:t>Lk.18:9-14</a:t>
            </a:r>
            <a:r>
              <a:rPr lang="en" sz="2000">
                <a:solidFill>
                  <a:srgbClr val="FFFF00"/>
                </a:solidFill>
              </a:rPr>
              <a:t>)</a:t>
            </a:r>
            <a:r>
              <a:rPr lang="en" sz="2000">
                <a:solidFill>
                  <a:schemeClr val="dk1"/>
                </a:solidFill>
              </a:rPr>
              <a:t>  </a:t>
            </a:r>
            <a:r>
              <a:rPr lang="en" sz="2000">
                <a:solidFill>
                  <a:srgbClr val="00FFFF"/>
                </a:solidFill>
              </a:rPr>
              <a:t>Stop comparing yourself to those in denominations AND other Christians and compare yourself to your perfect Savior instead!</a:t>
            </a:r>
            <a:endParaRPr sz="2000">
              <a:solidFill>
                <a:srgbClr val="00FFFF"/>
              </a:solidFill>
            </a:endParaRPr>
          </a:p>
          <a:p>
            <a:pPr marL="457200" lvl="0" indent="-355600" algn="l" rtl="0">
              <a:spcBef>
                <a:spcPts val="0"/>
              </a:spcBef>
              <a:spcAft>
                <a:spcPts val="0"/>
              </a:spcAft>
              <a:buClr>
                <a:srgbClr val="FFFF00"/>
              </a:buClr>
              <a:buSzPts val="2000"/>
              <a:buChar char="●"/>
            </a:pPr>
            <a:r>
              <a:rPr lang="en" sz="2000">
                <a:solidFill>
                  <a:srgbClr val="FFFF00"/>
                </a:solidFill>
              </a:rPr>
              <a:t>Social media has also created this similar situation - where folks are not “bragging”, but rather “seeking attention” (likes, followers, clicks) online.  This is also a form of pride that MUST be avoided.  This life is NOT about us!</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150" y="0"/>
            <a:ext cx="91440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HATEFUL WORDS</a:t>
            </a:r>
            <a:endParaRPr sz="5000" b="1">
              <a:solidFill>
                <a:srgbClr val="00FFFF"/>
              </a:solidFill>
            </a:endParaRPr>
          </a:p>
        </p:txBody>
      </p:sp>
      <p:sp>
        <p:nvSpPr>
          <p:cNvPr id="97" name="Google Shape;97;p20"/>
          <p:cNvSpPr txBox="1">
            <a:spLocks noGrp="1"/>
          </p:cNvSpPr>
          <p:nvPr>
            <p:ph type="subTitle" idx="1"/>
          </p:nvPr>
        </p:nvSpPr>
        <p:spPr>
          <a:xfrm>
            <a:off x="-181375" y="384400"/>
            <a:ext cx="9393600" cy="47592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900">
                <a:solidFill>
                  <a:srgbClr val="FFFF00"/>
                </a:solidFill>
              </a:rPr>
              <a:t>Hymn lyrics “Angry words are lightly spoken; Bitt'rest thoughts are rashly stirred; Brightest links of life are broken, by a single angry word.”</a:t>
            </a:r>
            <a:endParaRPr sz="1900">
              <a:solidFill>
                <a:srgbClr val="FFFF00"/>
              </a:solidFill>
            </a:endParaRPr>
          </a:p>
          <a:p>
            <a:pPr marL="457200" lvl="0" indent="-349250" algn="l" rtl="0">
              <a:spcBef>
                <a:spcPts val="0"/>
              </a:spcBef>
              <a:spcAft>
                <a:spcPts val="0"/>
              </a:spcAft>
              <a:buClr>
                <a:srgbClr val="00FFFF"/>
              </a:buClr>
              <a:buSzPts val="1900"/>
              <a:buChar char="●"/>
            </a:pPr>
            <a:r>
              <a:rPr lang="en" sz="1900">
                <a:solidFill>
                  <a:srgbClr val="00FFFF"/>
                </a:solidFill>
              </a:rPr>
              <a:t>When I look back on my life at the most HATEFUL things I have done - THIS is where those sins are.  In both spoken words and written, I have been very guilty of speaking evil of others, especially when I determined they “earned it.”</a:t>
            </a:r>
            <a:endParaRPr sz="1900">
              <a:solidFill>
                <a:srgbClr val="00FFFF"/>
              </a:solidFill>
            </a:endParaRPr>
          </a:p>
          <a:p>
            <a:pPr marL="457200" lvl="0" indent="-349250" algn="l" rtl="0">
              <a:spcBef>
                <a:spcPts val="0"/>
              </a:spcBef>
              <a:spcAft>
                <a:spcPts val="0"/>
              </a:spcAft>
              <a:buClr>
                <a:srgbClr val="FFFF00"/>
              </a:buClr>
              <a:buSzPts val="1900"/>
              <a:buChar char="●"/>
            </a:pPr>
            <a:r>
              <a:rPr lang="en" sz="1900" u="sng">
                <a:solidFill>
                  <a:srgbClr val="FFFF00"/>
                </a:solidFill>
              </a:rPr>
              <a:t>Prov.24:17</a:t>
            </a:r>
            <a:r>
              <a:rPr lang="en" sz="1900">
                <a:solidFill>
                  <a:srgbClr val="FFFF00"/>
                </a:solidFill>
              </a:rPr>
              <a:t> </a:t>
            </a:r>
            <a:r>
              <a:rPr lang="en" sz="1900" i="1">
                <a:solidFill>
                  <a:schemeClr val="dk1"/>
                </a:solidFill>
              </a:rPr>
              <a:t>“Do not rejoice when your enemy falls, And do not let your heart be glad when he stumbles;”</a:t>
            </a:r>
            <a:r>
              <a:rPr lang="en" sz="1900">
                <a:solidFill>
                  <a:srgbClr val="FFFF00"/>
                </a:solidFill>
              </a:rPr>
              <a:t>  </a:t>
            </a:r>
            <a:r>
              <a:rPr lang="en" sz="1900" u="sng">
                <a:solidFill>
                  <a:srgbClr val="FFFF00"/>
                </a:solidFill>
              </a:rPr>
              <a:t>Matt.5:22</a:t>
            </a:r>
            <a:r>
              <a:rPr lang="en" sz="1900">
                <a:solidFill>
                  <a:srgbClr val="FFFF00"/>
                </a:solidFill>
              </a:rPr>
              <a:t> </a:t>
            </a:r>
            <a:r>
              <a:rPr lang="en" sz="1900" i="1">
                <a:solidFill>
                  <a:schemeClr val="dk1"/>
                </a:solidFill>
              </a:rPr>
              <a:t>“But I say to you that everyone who is angry with his brother shall be guilty before the court; and whoever says to his brother, ‘You good-for-nothing,’ shall be guilty before the supreme court; and whoever says, ‘You fool,’ shall be guilty enough to go into the fiery hell.”</a:t>
            </a:r>
            <a:endParaRPr sz="1900" i="1">
              <a:solidFill>
                <a:schemeClr val="dk1"/>
              </a:solidFill>
            </a:endParaRPr>
          </a:p>
          <a:p>
            <a:pPr marL="457200" lvl="0" indent="-349250" algn="l" rtl="0">
              <a:spcBef>
                <a:spcPts val="0"/>
              </a:spcBef>
              <a:spcAft>
                <a:spcPts val="0"/>
              </a:spcAft>
              <a:buClr>
                <a:srgbClr val="FFFF00"/>
              </a:buClr>
              <a:buSzPts val="1900"/>
              <a:buChar char="●"/>
            </a:pPr>
            <a:r>
              <a:rPr lang="en" sz="1900">
                <a:solidFill>
                  <a:srgbClr val="FFFF00"/>
                </a:solidFill>
              </a:rPr>
              <a:t>How often do we see this in politics?  And yet, </a:t>
            </a:r>
            <a:r>
              <a:rPr lang="en" sz="1900" u="sng">
                <a:solidFill>
                  <a:srgbClr val="FFFF00"/>
                </a:solidFill>
              </a:rPr>
              <a:t>Acts 23:5</a:t>
            </a:r>
            <a:r>
              <a:rPr lang="en" sz="1900">
                <a:solidFill>
                  <a:srgbClr val="FFFF00"/>
                </a:solidFill>
              </a:rPr>
              <a:t> </a:t>
            </a:r>
            <a:r>
              <a:rPr lang="en" sz="1900" i="1">
                <a:solidFill>
                  <a:schemeClr val="dk1"/>
                </a:solidFill>
              </a:rPr>
              <a:t>“And Paul said, “I was not aware, brethren, that he was high priest; for it is written, ‘You shall not speak evil of a ruler of your people.’”</a:t>
            </a:r>
            <a:r>
              <a:rPr lang="en" sz="1900">
                <a:solidFill>
                  <a:srgbClr val="FFFF00"/>
                </a:solidFill>
              </a:rPr>
              <a:t>  Speak against sin, NOT the person!</a:t>
            </a:r>
            <a:endParaRPr sz="1900">
              <a:solidFill>
                <a:srgbClr val="FFFF00"/>
              </a:solidFill>
            </a:endParaRPr>
          </a:p>
          <a:p>
            <a:pPr marL="457200" lvl="0" indent="-349250" algn="l" rtl="0">
              <a:spcBef>
                <a:spcPts val="0"/>
              </a:spcBef>
              <a:spcAft>
                <a:spcPts val="0"/>
              </a:spcAft>
              <a:buClr>
                <a:srgbClr val="00FFFF"/>
              </a:buClr>
              <a:buSzPts val="1900"/>
              <a:buChar char="●"/>
            </a:pPr>
            <a:r>
              <a:rPr lang="en" sz="1900">
                <a:solidFill>
                  <a:srgbClr val="00FFFF"/>
                </a:solidFill>
              </a:rPr>
              <a:t>How are you treating your own enemies and persecutors?  </a:t>
            </a:r>
            <a:r>
              <a:rPr lang="en" sz="1900" u="sng">
                <a:solidFill>
                  <a:srgbClr val="FFFF00"/>
                </a:solidFill>
              </a:rPr>
              <a:t>Matt.5:43-44</a:t>
            </a:r>
            <a:r>
              <a:rPr lang="en" sz="1900">
                <a:solidFill>
                  <a:srgbClr val="FFFF00"/>
                </a:solidFill>
              </a:rPr>
              <a:t> </a:t>
            </a:r>
            <a:r>
              <a:rPr lang="en" sz="1900" i="1">
                <a:solidFill>
                  <a:schemeClr val="dk1"/>
                </a:solidFill>
              </a:rPr>
              <a:t>“You have heard that it was said, ‘You shall love your neighbor and hate your enemy.’ 44 But I say to you, love your enemies and pray for those who persecute you,”</a:t>
            </a:r>
            <a:endParaRPr sz="19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150" y="0"/>
            <a:ext cx="91440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IGNORANT WORDS</a:t>
            </a:r>
            <a:endParaRPr sz="5000" b="1">
              <a:solidFill>
                <a:srgbClr val="00FFFF"/>
              </a:solidFill>
            </a:endParaRPr>
          </a:p>
        </p:txBody>
      </p:sp>
      <p:sp>
        <p:nvSpPr>
          <p:cNvPr id="103" name="Google Shape;103;p21"/>
          <p:cNvSpPr txBox="1">
            <a:spLocks noGrp="1"/>
          </p:cNvSpPr>
          <p:nvPr>
            <p:ph type="subTitle" idx="1"/>
          </p:nvPr>
        </p:nvSpPr>
        <p:spPr>
          <a:xfrm>
            <a:off x="-181375" y="384400"/>
            <a:ext cx="9393600" cy="47592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a:solidFill>
                  <a:srgbClr val="FFFF00"/>
                </a:solidFill>
              </a:rPr>
              <a:t>This category of “sins of the tongue” is also addressed in scripture.  Very often these are words spoken as a hasty reaction, and without enough information to form a rational conclusion, but we “speak our mind” anyway!</a:t>
            </a:r>
            <a:endParaRPr sz="2000">
              <a:solidFill>
                <a:srgbClr val="FFFF00"/>
              </a:solidFill>
            </a:endParaRPr>
          </a:p>
          <a:p>
            <a:pPr marL="457200" lvl="0" indent="-355600" algn="l" rtl="0">
              <a:spcBef>
                <a:spcPts val="0"/>
              </a:spcBef>
              <a:spcAft>
                <a:spcPts val="0"/>
              </a:spcAft>
              <a:buClr>
                <a:srgbClr val="FFFF00"/>
              </a:buClr>
              <a:buSzPts val="2000"/>
              <a:buChar char="●"/>
            </a:pPr>
            <a:r>
              <a:rPr lang="en" sz="2000" u="sng">
                <a:solidFill>
                  <a:srgbClr val="FFFF00"/>
                </a:solidFill>
              </a:rPr>
              <a:t>Prov.18:17</a:t>
            </a:r>
            <a:r>
              <a:rPr lang="en" sz="2000">
                <a:solidFill>
                  <a:srgbClr val="FFFF00"/>
                </a:solidFill>
              </a:rPr>
              <a:t> </a:t>
            </a:r>
            <a:r>
              <a:rPr lang="en" sz="2000" i="1">
                <a:solidFill>
                  <a:schemeClr val="dk1"/>
                </a:solidFill>
              </a:rPr>
              <a:t>“The first to plead his case seems right, until another comes and examines him.”</a:t>
            </a:r>
            <a:r>
              <a:rPr lang="en" sz="2000">
                <a:solidFill>
                  <a:srgbClr val="FFFF00"/>
                </a:solidFill>
              </a:rPr>
              <a:t>  </a:t>
            </a:r>
            <a:r>
              <a:rPr lang="en" sz="2000" u="sng">
                <a:solidFill>
                  <a:srgbClr val="FFFF00"/>
                </a:solidFill>
              </a:rPr>
              <a:t>Prov.10:19</a:t>
            </a:r>
            <a:r>
              <a:rPr lang="en" sz="2000">
                <a:solidFill>
                  <a:srgbClr val="FFFF00"/>
                </a:solidFill>
              </a:rPr>
              <a:t> </a:t>
            </a:r>
            <a:r>
              <a:rPr lang="en" sz="2000" i="1">
                <a:solidFill>
                  <a:schemeClr val="dk1"/>
                </a:solidFill>
              </a:rPr>
              <a:t>“When there are many words, transgression is unavoidable; But he who restrains his lips is wise.”</a:t>
            </a:r>
            <a:endParaRPr sz="2000" i="1">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If we are not careful, we can find ourselves adding words to our prayers without thinking about them either.  </a:t>
            </a:r>
            <a:r>
              <a:rPr lang="en" sz="2000" u="sng">
                <a:solidFill>
                  <a:srgbClr val="FFFF00"/>
                </a:solidFill>
              </a:rPr>
              <a:t>Matt.6:7</a:t>
            </a:r>
            <a:r>
              <a:rPr lang="en" sz="2000">
                <a:solidFill>
                  <a:srgbClr val="FFFF00"/>
                </a:solidFill>
              </a:rPr>
              <a:t> </a:t>
            </a:r>
            <a:r>
              <a:rPr lang="en" sz="2000" i="1">
                <a:solidFill>
                  <a:schemeClr val="dk1"/>
                </a:solidFill>
              </a:rPr>
              <a:t>“And when you are praying, do not use meaningless repetition as the Gentiles do, for they suppose that they will be heard for their many words.”</a:t>
            </a:r>
            <a:endParaRPr sz="2000" i="1">
              <a:solidFill>
                <a:schemeClr val="dk1"/>
              </a:solidFill>
            </a:endParaRPr>
          </a:p>
          <a:p>
            <a:pPr marL="457200" lvl="0" indent="-355600" algn="l" rtl="0">
              <a:spcBef>
                <a:spcPts val="0"/>
              </a:spcBef>
              <a:spcAft>
                <a:spcPts val="0"/>
              </a:spcAft>
              <a:buClr>
                <a:srgbClr val="FFFF00"/>
              </a:buClr>
              <a:buSzPts val="2000"/>
              <a:buChar char="●"/>
            </a:pPr>
            <a:r>
              <a:rPr lang="en" sz="2000">
                <a:solidFill>
                  <a:srgbClr val="FFFF00"/>
                </a:solidFill>
              </a:rPr>
              <a:t>Sometimes we find ourselves ARGUING over things, even things in the bible, which have no eternal significance.  </a:t>
            </a:r>
            <a:r>
              <a:rPr lang="en" sz="2000" u="sng">
                <a:solidFill>
                  <a:srgbClr val="FFFF00"/>
                </a:solidFill>
              </a:rPr>
              <a:t>2 Tim.2:23</a:t>
            </a:r>
            <a:r>
              <a:rPr lang="en" sz="2000">
                <a:solidFill>
                  <a:srgbClr val="FFFF00"/>
                </a:solidFill>
              </a:rPr>
              <a:t> </a:t>
            </a:r>
            <a:r>
              <a:rPr lang="en" sz="2000" i="1">
                <a:solidFill>
                  <a:schemeClr val="dk1"/>
                </a:solidFill>
              </a:rPr>
              <a:t>“But refuse foolish and ignorant speculations, knowing that they produce quarrels.”</a:t>
            </a:r>
            <a:endParaRPr sz="2000" i="1">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Regarding what we “share” on social media, have we researched it enough to say with confidence that it is true?  We are only to speak TRUTH</a:t>
            </a:r>
            <a:r>
              <a:rPr lang="en" sz="2000">
                <a:solidFill>
                  <a:srgbClr val="FFFF00"/>
                </a:solidFill>
              </a:rPr>
              <a:t> (</a:t>
            </a:r>
            <a:r>
              <a:rPr lang="en" sz="2000" u="sng">
                <a:solidFill>
                  <a:srgbClr val="FFFF00"/>
                </a:solidFill>
              </a:rPr>
              <a:t>Eph.4:25</a:t>
            </a:r>
            <a:r>
              <a:rPr lang="en" sz="2000">
                <a:solidFill>
                  <a:srgbClr val="FFFF00"/>
                </a:solidFill>
              </a:rPr>
              <a:t>).</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2428</Words>
  <Application>Microsoft Office PowerPoint</Application>
  <PresentationFormat>On-screen Show (16:9)</PresentationFormat>
  <Paragraphs>65</Paragraphs>
  <Slides>11</Slides>
  <Notes>11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Simple Dark</vt:lpstr>
      <vt:lpstr>“EVERY careless word”</vt:lpstr>
      <vt:lpstr>A TERRIFYING PROSPECT</vt:lpstr>
      <vt:lpstr>PROFANE WORDS</vt:lpstr>
      <vt:lpstr>VULGAR WORDS</vt:lpstr>
      <vt:lpstr>DIVISIVE WORDS</vt:lpstr>
      <vt:lpstr>DECEPTIVE WORDS</vt:lpstr>
      <vt:lpstr>PRIDEFUL WORDS</vt:lpstr>
      <vt:lpstr>HATEFUL WORDS</vt:lpstr>
      <vt:lpstr>IGNORANT WORDS</vt:lpstr>
      <vt:lpstr>THE UNSPOKEN WORDS?</vt:lpstr>
      <vt:lpstr>“BY YOUR WORDS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2025-12-21T07:14:17Z</dcterms:modified>
</cp:coreProperties>
</file>