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3b02c3018f2_0_8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6" name="Google Shape;106;g3b02c3018f2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3b02c3018f2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3b02c3018f2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3b02c3018f2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3b02c3018f2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b02c3018f2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3b02c3018f2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3b02c3018f2_0_5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3b02c3018f2_0_5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3b02c3018f2_0_5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3b02c3018f2_0_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3b02c3018f2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3b02c3018f2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3b02c3018f2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3b02c3018f2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3b02c3018f2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3b02c3018f2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b02c3018f2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3b02c3018f2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3b02c3018f2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3b02c3018f2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80850" y="0"/>
            <a:ext cx="9305700" cy="1525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6000" b="1">
                <a:solidFill>
                  <a:srgbClr val="00FFFF"/>
                </a:solidFill>
              </a:rPr>
              <a:t>The WRONG reasons to be baptized.</a:t>
            </a:r>
            <a:endParaRPr sz="6000" b="1">
              <a:solidFill>
                <a:srgbClr val="00FFFF"/>
              </a:solidFill>
            </a:endParaRPr>
          </a:p>
        </p:txBody>
      </p:sp>
      <p:sp>
        <p:nvSpPr>
          <p:cNvPr id="55" name="Google Shape;55;p13"/>
          <p:cNvSpPr txBox="1">
            <a:spLocks noGrp="1"/>
          </p:cNvSpPr>
          <p:nvPr>
            <p:ph type="subTitle" idx="1"/>
          </p:nvPr>
        </p:nvSpPr>
        <p:spPr>
          <a:xfrm>
            <a:off x="0" y="1525500"/>
            <a:ext cx="9144000" cy="3618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300" u="sng">
                <a:solidFill>
                  <a:srgbClr val="FFFF00"/>
                </a:solidFill>
              </a:rPr>
              <a:t>Luke 3:3-9</a:t>
            </a:r>
            <a:r>
              <a:rPr lang="en" sz="2300">
                <a:solidFill>
                  <a:srgbClr val="FFFF00"/>
                </a:solidFill>
              </a:rPr>
              <a:t> </a:t>
            </a:r>
            <a:r>
              <a:rPr lang="en" sz="2300">
                <a:solidFill>
                  <a:srgbClr val="00FFFF"/>
                </a:solidFill>
              </a:rPr>
              <a:t>(NKJV)</a:t>
            </a:r>
            <a:r>
              <a:rPr lang="en" sz="2300">
                <a:solidFill>
                  <a:srgbClr val="FFFF00"/>
                </a:solidFill>
              </a:rPr>
              <a:t> </a:t>
            </a:r>
            <a:r>
              <a:rPr lang="en" sz="2300" i="1">
                <a:solidFill>
                  <a:schemeClr val="dk1"/>
                </a:solidFill>
              </a:rPr>
              <a:t>“3 And he</a:t>
            </a:r>
            <a:r>
              <a:rPr lang="en" sz="2300" i="1">
                <a:solidFill>
                  <a:srgbClr val="FFFF00"/>
                </a:solidFill>
              </a:rPr>
              <a:t> </a:t>
            </a:r>
            <a:r>
              <a:rPr lang="en" sz="2300">
                <a:solidFill>
                  <a:srgbClr val="FFFF00"/>
                </a:solidFill>
              </a:rPr>
              <a:t>(the prophet John)</a:t>
            </a:r>
            <a:r>
              <a:rPr lang="en" sz="2300" i="1">
                <a:solidFill>
                  <a:srgbClr val="FFFF00"/>
                </a:solidFill>
              </a:rPr>
              <a:t> </a:t>
            </a:r>
            <a:r>
              <a:rPr lang="en" sz="2300" i="1">
                <a:solidFill>
                  <a:schemeClr val="dk1"/>
                </a:solidFill>
              </a:rPr>
              <a:t>went into all the region around the Jordan, preaching </a:t>
            </a:r>
            <a:r>
              <a:rPr lang="en" sz="2300" i="1" u="sng">
                <a:solidFill>
                  <a:schemeClr val="dk1"/>
                </a:solidFill>
              </a:rPr>
              <a:t>a baptism of repentance for the remission of sins</a:t>
            </a:r>
            <a:r>
              <a:rPr lang="en" sz="2300" i="1">
                <a:solidFill>
                  <a:schemeClr val="dk1"/>
                </a:solidFill>
              </a:rPr>
              <a:t>, ... 7 Then he said to </a:t>
            </a:r>
            <a:r>
              <a:rPr lang="en" sz="2300" i="1" u="sng">
                <a:solidFill>
                  <a:srgbClr val="FFFF00"/>
                </a:solidFill>
              </a:rPr>
              <a:t>the multitudes that came out to be baptized by him</a:t>
            </a:r>
            <a:r>
              <a:rPr lang="en" sz="2300" i="1">
                <a:solidFill>
                  <a:schemeClr val="dk1"/>
                </a:solidFill>
              </a:rPr>
              <a:t>, “</a:t>
            </a:r>
            <a:r>
              <a:rPr lang="en" sz="2300" i="1" u="sng">
                <a:solidFill>
                  <a:schemeClr val="dk1"/>
                </a:solidFill>
              </a:rPr>
              <a:t>Brood of vipers</a:t>
            </a:r>
            <a:r>
              <a:rPr lang="en" sz="2300" i="1">
                <a:solidFill>
                  <a:schemeClr val="dk1"/>
                </a:solidFill>
              </a:rPr>
              <a:t>! Who warned you to flee from the wrath to come? 8 Therefore </a:t>
            </a:r>
            <a:r>
              <a:rPr lang="en" sz="2300" i="1" u="sng">
                <a:solidFill>
                  <a:schemeClr val="dk1"/>
                </a:solidFill>
              </a:rPr>
              <a:t>bear fruits worthy of repentance</a:t>
            </a:r>
            <a:r>
              <a:rPr lang="en" sz="2300" i="1">
                <a:solidFill>
                  <a:schemeClr val="dk1"/>
                </a:solidFill>
              </a:rPr>
              <a:t>, and do not begin to say to yourselves, ‘We have Abraham as our father.’ For I say to you that God is able to raise up children to Abraham from these stones. 9 And even now the ax is laid to the root of the trees. </a:t>
            </a:r>
            <a:r>
              <a:rPr lang="en" sz="2300" i="1" u="sng">
                <a:solidFill>
                  <a:schemeClr val="dk1"/>
                </a:solidFill>
              </a:rPr>
              <a:t>Therefore every tree which does not bear good fruit is cut down and thrown into the fire</a:t>
            </a:r>
            <a:r>
              <a:rPr lang="en" sz="2300" i="1">
                <a:solidFill>
                  <a:schemeClr val="dk1"/>
                </a:solidFill>
              </a:rPr>
              <a:t>.”</a:t>
            </a:r>
            <a:endParaRPr sz="23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22"/>
          <p:cNvSpPr txBox="1">
            <a:spLocks noGrp="1"/>
          </p:cNvSpPr>
          <p:nvPr>
            <p:ph type="ctrTitle"/>
          </p:nvPr>
        </p:nvSpPr>
        <p:spPr>
          <a:xfrm>
            <a:off x="-195750" y="0"/>
            <a:ext cx="95637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WHILE IGNORING THE COST</a:t>
            </a:r>
            <a:endParaRPr sz="5000" b="1">
              <a:solidFill>
                <a:srgbClr val="00FFFF"/>
              </a:solidFill>
            </a:endParaRPr>
          </a:p>
        </p:txBody>
      </p:sp>
      <p:sp>
        <p:nvSpPr>
          <p:cNvPr id="109" name="Google Shape;109;p22"/>
          <p:cNvSpPr txBox="1">
            <a:spLocks noGrp="1"/>
          </p:cNvSpPr>
          <p:nvPr>
            <p:ph type="subTitle" idx="1"/>
          </p:nvPr>
        </p:nvSpPr>
        <p:spPr>
          <a:xfrm>
            <a:off x="-161075" y="361400"/>
            <a:ext cx="9400500" cy="47817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a:solidFill>
                  <a:srgbClr val="FFFF00"/>
                </a:solidFill>
              </a:rPr>
              <a:t>This is a great tragedy, and evangelists feel this pain, I believe, most of all.</a:t>
            </a:r>
            <a:endParaRPr sz="1900">
              <a:solidFill>
                <a:srgbClr val="FFFF00"/>
              </a:solidFill>
            </a:endParaRPr>
          </a:p>
          <a:p>
            <a:pPr marL="457200" lvl="0" indent="-349250" algn="l" rtl="0">
              <a:spcBef>
                <a:spcPts val="0"/>
              </a:spcBef>
              <a:spcAft>
                <a:spcPts val="0"/>
              </a:spcAft>
              <a:buClr>
                <a:schemeClr val="dk1"/>
              </a:buClr>
              <a:buSzPts val="1900"/>
              <a:buChar char="●"/>
            </a:pPr>
            <a:r>
              <a:rPr lang="en" sz="1900">
                <a:solidFill>
                  <a:schemeClr val="dk1"/>
                </a:solidFill>
              </a:rPr>
              <a:t>There are people being baptized in this world who have ZERO intention of actually changing their behavior at all.  They know absolutely NOTHING about repentance.  This is what John the baptizer saw in many of those coming to him at the Jordan River - people seeking forgiveness without any personal inconvenience to themselves.  And he called them a “Brood of Vipers!”  This type of person’s baptism is hypocritical and blasphemous!</a:t>
            </a:r>
            <a:endParaRPr sz="1900">
              <a:solidFill>
                <a:schemeClr val="dk1"/>
              </a:solidFill>
            </a:endParaRPr>
          </a:p>
          <a:p>
            <a:pPr marL="457200" lvl="0" indent="-349250" algn="l" rtl="0">
              <a:spcBef>
                <a:spcPts val="0"/>
              </a:spcBef>
              <a:spcAft>
                <a:spcPts val="0"/>
              </a:spcAft>
              <a:buClr>
                <a:srgbClr val="00FFFF"/>
              </a:buClr>
              <a:buSzPts val="1900"/>
              <a:buChar char="●"/>
            </a:pPr>
            <a:r>
              <a:rPr lang="en" sz="1900">
                <a:solidFill>
                  <a:srgbClr val="00FFFF"/>
                </a:solidFill>
              </a:rPr>
              <a:t>How many times this year have we seen “mass baptisms” of college-age persons in various locations?  Does ANYONE follow up with those same people 1 week, 1 month, 1 year, 5 years, 10 years later to see if they’ve really changed at all?  The devil is just fine with all these “one and done” baptisms!</a:t>
            </a:r>
            <a:endParaRPr sz="1900">
              <a:solidFill>
                <a:srgbClr val="00FFFF"/>
              </a:solidFill>
            </a:endParaRPr>
          </a:p>
          <a:p>
            <a:pPr marL="457200" lvl="0" indent="-349250" algn="l" rtl="0">
              <a:spcBef>
                <a:spcPts val="0"/>
              </a:spcBef>
              <a:spcAft>
                <a:spcPts val="0"/>
              </a:spcAft>
              <a:buClr>
                <a:srgbClr val="FFFF00"/>
              </a:buClr>
              <a:buSzPts val="1900"/>
              <a:buChar char="●"/>
            </a:pPr>
            <a:r>
              <a:rPr lang="en" sz="1900" u="sng">
                <a:solidFill>
                  <a:srgbClr val="FFFF00"/>
                </a:solidFill>
              </a:rPr>
              <a:t>Tt.2:11-12</a:t>
            </a:r>
            <a:r>
              <a:rPr lang="en" sz="1900">
                <a:solidFill>
                  <a:srgbClr val="FFFF00"/>
                </a:solidFill>
              </a:rPr>
              <a:t> </a:t>
            </a:r>
            <a:r>
              <a:rPr lang="en" sz="1900" i="1">
                <a:solidFill>
                  <a:schemeClr val="dk1"/>
                </a:solidFill>
              </a:rPr>
              <a:t>“For the grace of God that brings salvation has appeared to all men, 12 teaching us that, </a:t>
            </a:r>
            <a:r>
              <a:rPr lang="en" sz="1900" i="1" u="sng">
                <a:solidFill>
                  <a:schemeClr val="dk1"/>
                </a:solidFill>
              </a:rPr>
              <a:t>denying ungodliness and worldly lusts</a:t>
            </a:r>
            <a:r>
              <a:rPr lang="en" sz="1900" i="1">
                <a:solidFill>
                  <a:schemeClr val="dk1"/>
                </a:solidFill>
              </a:rPr>
              <a:t>, we should live </a:t>
            </a:r>
            <a:r>
              <a:rPr lang="en" sz="1900" i="1" u="sng">
                <a:solidFill>
                  <a:schemeClr val="dk1"/>
                </a:solidFill>
              </a:rPr>
              <a:t>soberly</a:t>
            </a:r>
            <a:r>
              <a:rPr lang="en" sz="1900" i="1">
                <a:solidFill>
                  <a:schemeClr val="dk1"/>
                </a:solidFill>
              </a:rPr>
              <a:t>, </a:t>
            </a:r>
            <a:r>
              <a:rPr lang="en" sz="1900" i="1" u="sng">
                <a:solidFill>
                  <a:schemeClr val="dk1"/>
                </a:solidFill>
              </a:rPr>
              <a:t>righteously</a:t>
            </a:r>
            <a:r>
              <a:rPr lang="en" sz="1900" i="1">
                <a:solidFill>
                  <a:schemeClr val="dk1"/>
                </a:solidFill>
              </a:rPr>
              <a:t>, and </a:t>
            </a:r>
            <a:r>
              <a:rPr lang="en" sz="1900" i="1" u="sng">
                <a:solidFill>
                  <a:schemeClr val="dk1"/>
                </a:solidFill>
              </a:rPr>
              <a:t>godly</a:t>
            </a:r>
            <a:r>
              <a:rPr lang="en" sz="1900" i="1">
                <a:solidFill>
                  <a:schemeClr val="dk1"/>
                </a:solidFill>
              </a:rPr>
              <a:t> in the present age,”</a:t>
            </a:r>
            <a:r>
              <a:rPr lang="en" sz="1900">
                <a:solidFill>
                  <a:srgbClr val="FFFF00"/>
                </a:solidFill>
              </a:rPr>
              <a:t>  Do we teach this?</a:t>
            </a:r>
            <a:endParaRPr sz="1900">
              <a:solidFill>
                <a:srgbClr val="FFFF00"/>
              </a:solidFill>
            </a:endParaRPr>
          </a:p>
          <a:p>
            <a:pPr marL="457200" lvl="0" indent="-349250" algn="l" rtl="0">
              <a:spcBef>
                <a:spcPts val="0"/>
              </a:spcBef>
              <a:spcAft>
                <a:spcPts val="0"/>
              </a:spcAft>
              <a:buClr>
                <a:srgbClr val="FFFF00"/>
              </a:buClr>
              <a:buSzPts val="1900"/>
              <a:buChar char="●"/>
            </a:pPr>
            <a:r>
              <a:rPr lang="en" sz="1900">
                <a:solidFill>
                  <a:srgbClr val="FFFF00"/>
                </a:solidFill>
              </a:rPr>
              <a:t>In the famous </a:t>
            </a:r>
            <a:r>
              <a:rPr lang="en" sz="1900" u="sng">
                <a:solidFill>
                  <a:srgbClr val="FFFF00"/>
                </a:solidFill>
              </a:rPr>
              <a:t>Acts 2:38</a:t>
            </a:r>
            <a:r>
              <a:rPr lang="en" sz="1900">
                <a:solidFill>
                  <a:srgbClr val="FFFF00"/>
                </a:solidFill>
              </a:rPr>
              <a:t>, </a:t>
            </a:r>
            <a:r>
              <a:rPr lang="en" sz="1900" i="1">
                <a:solidFill>
                  <a:schemeClr val="dk1"/>
                </a:solidFill>
              </a:rPr>
              <a:t>“REPENT, and be baptized …”  </a:t>
            </a:r>
            <a:r>
              <a:rPr lang="en" sz="1900">
                <a:solidFill>
                  <a:srgbClr val="FFFF00"/>
                </a:solidFill>
              </a:rPr>
              <a:t>Repentance is FIRST!</a:t>
            </a:r>
            <a:endParaRPr sz="1900">
              <a:solidFill>
                <a:srgbClr val="FFFF00"/>
              </a:solidFill>
            </a:endParaRPr>
          </a:p>
          <a:p>
            <a:pPr marL="457200" lvl="0" indent="-349250" algn="l" rtl="0">
              <a:spcBef>
                <a:spcPts val="0"/>
              </a:spcBef>
              <a:spcAft>
                <a:spcPts val="0"/>
              </a:spcAft>
              <a:buClr>
                <a:srgbClr val="00FFFF"/>
              </a:buClr>
              <a:buSzPts val="1900"/>
              <a:buChar char="●"/>
            </a:pPr>
            <a:r>
              <a:rPr lang="en" sz="1900">
                <a:solidFill>
                  <a:srgbClr val="00FFFF"/>
                </a:solidFill>
              </a:rPr>
              <a:t>Thought question. Can a young child, say, 7 or 8 years old, comprehend this?</a:t>
            </a:r>
            <a:endParaRPr sz="19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23"/>
          <p:cNvSpPr txBox="1">
            <a:spLocks noGrp="1"/>
          </p:cNvSpPr>
          <p:nvPr>
            <p:ph type="ctrTitle"/>
          </p:nvPr>
        </p:nvSpPr>
        <p:spPr>
          <a:xfrm>
            <a:off x="-221975" y="0"/>
            <a:ext cx="9589800" cy="483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4700" b="1">
                <a:solidFill>
                  <a:srgbClr val="00FFFF"/>
                </a:solidFill>
              </a:rPr>
              <a:t>IF YOU WERE ALREADY SAVED</a:t>
            </a:r>
            <a:endParaRPr sz="4700" b="1">
              <a:solidFill>
                <a:srgbClr val="00FFFF"/>
              </a:solidFill>
            </a:endParaRPr>
          </a:p>
        </p:txBody>
      </p:sp>
      <p:sp>
        <p:nvSpPr>
          <p:cNvPr id="115" name="Google Shape;115;p23"/>
          <p:cNvSpPr txBox="1">
            <a:spLocks noGrp="1"/>
          </p:cNvSpPr>
          <p:nvPr>
            <p:ph type="subTitle" idx="1"/>
          </p:nvPr>
        </p:nvSpPr>
        <p:spPr>
          <a:xfrm>
            <a:off x="-181375" y="361400"/>
            <a:ext cx="9420900" cy="47817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a:solidFill>
                  <a:srgbClr val="FFFF00"/>
                </a:solidFill>
              </a:rPr>
              <a:t>OR “safe”, as in “sinless”.  The false doctrine taught today of “original sin” has done great damage in this regard.  For 1800 years now people have been “baptizing” (actually, sprinkling) newborn babies so they could be forgiven of their “sinful nature” allegedly passed on from Adam and Eve.  There was a well-known Calvinist preacher who considered an infant child to be “A viper in a diaper”.  This is false.</a:t>
            </a:r>
            <a:endParaRPr sz="1800">
              <a:solidFill>
                <a:srgbClr val="FFFF00"/>
              </a:solidFill>
            </a:endParaRPr>
          </a:p>
          <a:p>
            <a:pPr marL="457200" lvl="0" indent="-342900" algn="l" rtl="0">
              <a:spcBef>
                <a:spcPts val="0"/>
              </a:spcBef>
              <a:spcAft>
                <a:spcPts val="0"/>
              </a:spcAft>
              <a:buClr>
                <a:srgbClr val="FFFF00"/>
              </a:buClr>
              <a:buSzPts val="1800"/>
              <a:buChar char="●"/>
            </a:pPr>
            <a:r>
              <a:rPr lang="en" sz="1800" u="sng">
                <a:solidFill>
                  <a:srgbClr val="FFFF00"/>
                </a:solidFill>
              </a:rPr>
              <a:t>Matt.19:13-14</a:t>
            </a:r>
            <a:r>
              <a:rPr lang="en" sz="1800">
                <a:solidFill>
                  <a:srgbClr val="FFFF00"/>
                </a:solidFill>
              </a:rPr>
              <a:t> </a:t>
            </a:r>
            <a:r>
              <a:rPr lang="en" sz="1800" i="1">
                <a:solidFill>
                  <a:schemeClr val="dk1"/>
                </a:solidFill>
              </a:rPr>
              <a:t>“Then little children were brought to Him that He might put His hands on them and pray, but the disciples rebuked them. 14 But Jesus said, “Let the little children come to Me, and do not forbid them; </a:t>
            </a:r>
            <a:r>
              <a:rPr lang="en" sz="1800" i="1" u="sng">
                <a:solidFill>
                  <a:schemeClr val="dk1"/>
                </a:solidFill>
              </a:rPr>
              <a:t>for of such is the kingdom of heaven</a:t>
            </a:r>
            <a:r>
              <a:rPr lang="en" sz="1800" i="1">
                <a:solidFill>
                  <a:schemeClr val="dk1"/>
                </a:solidFill>
              </a:rPr>
              <a:t>.”</a:t>
            </a:r>
            <a:endParaRPr sz="1800">
              <a:solidFill>
                <a:srgbClr val="FFFF00"/>
              </a:solidFill>
            </a:endParaRPr>
          </a:p>
          <a:p>
            <a:pPr marL="457200" lvl="0" indent="-342900" algn="l" rtl="0">
              <a:spcBef>
                <a:spcPts val="0"/>
              </a:spcBef>
              <a:spcAft>
                <a:spcPts val="0"/>
              </a:spcAft>
              <a:buClr>
                <a:srgbClr val="FFFF00"/>
              </a:buClr>
              <a:buSzPts val="1800"/>
              <a:buChar char="●"/>
            </a:pPr>
            <a:r>
              <a:rPr lang="en" sz="1800" u="sng">
                <a:solidFill>
                  <a:srgbClr val="FFFF00"/>
                </a:solidFill>
              </a:rPr>
              <a:t>Rom.7:9</a:t>
            </a:r>
            <a:r>
              <a:rPr lang="en" sz="1800">
                <a:solidFill>
                  <a:srgbClr val="FFFF00"/>
                </a:solidFill>
              </a:rPr>
              <a:t> </a:t>
            </a:r>
            <a:r>
              <a:rPr lang="en" sz="1800" i="1">
                <a:solidFill>
                  <a:schemeClr val="dk1"/>
                </a:solidFill>
              </a:rPr>
              <a:t>“I</a:t>
            </a:r>
            <a:r>
              <a:rPr lang="en" sz="1800">
                <a:solidFill>
                  <a:srgbClr val="FFFF00"/>
                </a:solidFill>
              </a:rPr>
              <a:t> (Paul) </a:t>
            </a:r>
            <a:r>
              <a:rPr lang="en" sz="1800" i="1" u="sng">
                <a:solidFill>
                  <a:schemeClr val="dk1"/>
                </a:solidFill>
              </a:rPr>
              <a:t>was alive once without the law</a:t>
            </a:r>
            <a:r>
              <a:rPr lang="en" sz="1800" i="1">
                <a:solidFill>
                  <a:schemeClr val="dk1"/>
                </a:solidFill>
              </a:rPr>
              <a:t>, but when the commandment came, sin revived and I died.”  </a:t>
            </a:r>
            <a:r>
              <a:rPr lang="en" sz="1800">
                <a:solidFill>
                  <a:srgbClr val="FFFF00"/>
                </a:solidFill>
              </a:rPr>
              <a:t>Children are innocent and sinless!</a:t>
            </a:r>
            <a:endParaRPr sz="1800">
              <a:solidFill>
                <a:srgbClr val="FFFF00"/>
              </a:solidFill>
            </a:endParaRPr>
          </a:p>
          <a:p>
            <a:pPr marL="457200" lvl="0" indent="-342900" algn="l" rtl="0">
              <a:spcBef>
                <a:spcPts val="0"/>
              </a:spcBef>
              <a:spcAft>
                <a:spcPts val="0"/>
              </a:spcAft>
              <a:buClr>
                <a:srgbClr val="00FFFF"/>
              </a:buClr>
              <a:buSzPts val="1800"/>
              <a:buChar char="●"/>
            </a:pPr>
            <a:r>
              <a:rPr lang="en" sz="1800">
                <a:solidFill>
                  <a:srgbClr val="00FFFF"/>
                </a:solidFill>
              </a:rPr>
              <a:t>Young children, and adults without understanding, are sinless, and in God’s grace.</a:t>
            </a:r>
            <a:endParaRPr sz="1800">
              <a:solidFill>
                <a:srgbClr val="00FFFF"/>
              </a:solidFill>
            </a:endParaRPr>
          </a:p>
          <a:p>
            <a:pPr marL="457200" lvl="0" indent="-349250" algn="l" rtl="0">
              <a:spcBef>
                <a:spcPts val="0"/>
              </a:spcBef>
              <a:spcAft>
                <a:spcPts val="0"/>
              </a:spcAft>
              <a:buClr>
                <a:srgbClr val="FFFF00"/>
              </a:buClr>
              <a:buSzPts val="1900"/>
              <a:buChar char="●"/>
            </a:pPr>
            <a:r>
              <a:rPr lang="en" sz="1800">
                <a:solidFill>
                  <a:srgbClr val="FFFF00"/>
                </a:solidFill>
              </a:rPr>
              <a:t>And what about this?  What if I introduced you to Bill, an adult, and told you that Bill chose to be baptized in the name of Jesus so that he would be forgiven of his sins, he pledged to repent of his sins as he learns more, he confessed before others his belief that Jesus Christ is the Son of God - all because Jesus said to.  And you say “Praise God!  When was that?”, and I say “At the community church across town last week.”</a:t>
            </a:r>
            <a:r>
              <a:rPr lang="en" sz="1800">
                <a:solidFill>
                  <a:schemeClr val="dk1"/>
                </a:solidFill>
              </a:rPr>
              <a:t>  </a:t>
            </a:r>
            <a:endParaRPr sz="1800">
              <a:solidFill>
                <a:schemeClr val="dk1"/>
              </a:solidFill>
            </a:endParaRPr>
          </a:p>
          <a:p>
            <a:pPr marL="457200" lvl="0" indent="-349250" algn="l" rtl="0">
              <a:spcBef>
                <a:spcPts val="0"/>
              </a:spcBef>
              <a:spcAft>
                <a:spcPts val="0"/>
              </a:spcAft>
              <a:buClr>
                <a:srgbClr val="00FFFF"/>
              </a:buClr>
              <a:buSzPts val="1900"/>
              <a:buChar char="●"/>
            </a:pPr>
            <a:r>
              <a:rPr lang="en" sz="1800">
                <a:solidFill>
                  <a:srgbClr val="00FFFF"/>
                </a:solidFill>
              </a:rPr>
              <a:t>Thought question. </a:t>
            </a:r>
            <a:r>
              <a:rPr lang="en" sz="1900">
                <a:solidFill>
                  <a:srgbClr val="00FFFF"/>
                </a:solidFill>
              </a:rPr>
              <a:t>  Can we sometimes put too much emphasis on the BAPTIZER?</a:t>
            </a:r>
            <a:endParaRPr sz="19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4"/>
          <p:cNvSpPr txBox="1">
            <a:spLocks noGrp="1"/>
          </p:cNvSpPr>
          <p:nvPr>
            <p:ph type="ctrTitle"/>
          </p:nvPr>
        </p:nvSpPr>
        <p:spPr>
          <a:xfrm>
            <a:off x="-221975" y="0"/>
            <a:ext cx="9589800" cy="483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THE RIGHT REASONS!</a:t>
            </a:r>
            <a:endParaRPr sz="5000" b="1">
              <a:solidFill>
                <a:srgbClr val="00FFFF"/>
              </a:solidFill>
            </a:endParaRPr>
          </a:p>
        </p:txBody>
      </p:sp>
      <p:sp>
        <p:nvSpPr>
          <p:cNvPr id="121" name="Google Shape;121;p24"/>
          <p:cNvSpPr txBox="1">
            <a:spLocks noGrp="1"/>
          </p:cNvSpPr>
          <p:nvPr>
            <p:ph type="subTitle" idx="1"/>
          </p:nvPr>
        </p:nvSpPr>
        <p:spPr>
          <a:xfrm>
            <a:off x="-181375" y="361400"/>
            <a:ext cx="9420900" cy="47817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dirty="0">
                <a:solidFill>
                  <a:srgbClr val="FFFF00"/>
                </a:solidFill>
              </a:rPr>
              <a:t>To have your sins washed away by the blood of Jesus (</a:t>
            </a:r>
            <a:r>
              <a:rPr lang="en" sz="1900" u="sng" dirty="0">
                <a:solidFill>
                  <a:srgbClr val="FFFF00"/>
                </a:solidFill>
              </a:rPr>
              <a:t>Acts 22:16</a:t>
            </a:r>
            <a:r>
              <a:rPr lang="en" sz="1900" dirty="0">
                <a:solidFill>
                  <a:srgbClr val="FFFF00"/>
                </a:solidFill>
              </a:rPr>
              <a:t>, </a:t>
            </a:r>
            <a:r>
              <a:rPr lang="en" sz="1900" u="sng" dirty="0">
                <a:solidFill>
                  <a:srgbClr val="FFFF00"/>
                </a:solidFill>
              </a:rPr>
              <a:t>Rev.1:5</a:t>
            </a:r>
            <a:r>
              <a:rPr lang="en" sz="1900" dirty="0">
                <a:solidFill>
                  <a:srgbClr val="FFFF00"/>
                </a:solidFill>
              </a:rPr>
              <a:t>)</a:t>
            </a:r>
            <a:endParaRPr sz="1900" dirty="0">
              <a:solidFill>
                <a:srgbClr val="FFFF00"/>
              </a:solidFill>
            </a:endParaRPr>
          </a:p>
          <a:p>
            <a:pPr marL="457200" lvl="0" indent="-349250" algn="l" rtl="0">
              <a:spcBef>
                <a:spcPts val="0"/>
              </a:spcBef>
              <a:spcAft>
                <a:spcPts val="0"/>
              </a:spcAft>
              <a:buClr>
                <a:schemeClr val="dk1"/>
              </a:buClr>
              <a:buSzPts val="1900"/>
              <a:buChar char="●"/>
            </a:pPr>
            <a:r>
              <a:rPr lang="en" sz="1900" dirty="0">
                <a:solidFill>
                  <a:schemeClr val="dk1"/>
                </a:solidFill>
              </a:rPr>
              <a:t>To escape the eternal fires of hell</a:t>
            </a:r>
            <a:r>
              <a:rPr lang="en" sz="1900" dirty="0">
                <a:solidFill>
                  <a:srgbClr val="FFFF00"/>
                </a:solidFill>
              </a:rPr>
              <a:t> (</a:t>
            </a:r>
            <a:r>
              <a:rPr lang="en" sz="1900" u="sng" dirty="0">
                <a:solidFill>
                  <a:srgbClr val="FFFF00"/>
                </a:solidFill>
              </a:rPr>
              <a:t>Matt.23:33</a:t>
            </a:r>
            <a:r>
              <a:rPr lang="en" sz="1900" dirty="0">
                <a:solidFill>
                  <a:srgbClr val="FFFF00"/>
                </a:solidFill>
              </a:rPr>
              <a:t>)</a:t>
            </a:r>
            <a:endParaRPr sz="1900" dirty="0">
              <a:solidFill>
                <a:srgbClr val="FFFF00"/>
              </a:solidFill>
            </a:endParaRPr>
          </a:p>
          <a:p>
            <a:pPr marL="457200" lvl="0" indent="-349250" algn="l" rtl="0">
              <a:spcBef>
                <a:spcPts val="0"/>
              </a:spcBef>
              <a:spcAft>
                <a:spcPts val="0"/>
              </a:spcAft>
              <a:buClr>
                <a:srgbClr val="00FFFF"/>
              </a:buClr>
              <a:buSzPts val="1900"/>
              <a:buChar char="●"/>
            </a:pPr>
            <a:r>
              <a:rPr lang="en" sz="1900" dirty="0">
                <a:solidFill>
                  <a:srgbClr val="00FFFF"/>
                </a:solidFill>
              </a:rPr>
              <a:t>To go to paradise, and later heaven, when you leave this world</a:t>
            </a:r>
            <a:r>
              <a:rPr lang="en" sz="1900" dirty="0">
                <a:solidFill>
                  <a:srgbClr val="FFFF00"/>
                </a:solidFill>
              </a:rPr>
              <a:t> (</a:t>
            </a:r>
            <a:r>
              <a:rPr lang="en" sz="1900" u="sng" dirty="0">
                <a:solidFill>
                  <a:srgbClr val="FFFF00"/>
                </a:solidFill>
              </a:rPr>
              <a:t>1 Pet.1:4</a:t>
            </a:r>
            <a:r>
              <a:rPr lang="en" sz="1900" dirty="0">
                <a:solidFill>
                  <a:srgbClr val="FFFF00"/>
                </a:solidFill>
              </a:rPr>
              <a:t>)</a:t>
            </a:r>
            <a:endParaRPr sz="1900" dirty="0">
              <a:solidFill>
                <a:srgbClr val="FFFF00"/>
              </a:solidFill>
            </a:endParaRPr>
          </a:p>
          <a:p>
            <a:pPr marL="457200" lvl="0" indent="-349250" algn="l" rtl="0">
              <a:spcBef>
                <a:spcPts val="0"/>
              </a:spcBef>
              <a:spcAft>
                <a:spcPts val="0"/>
              </a:spcAft>
              <a:buClr>
                <a:srgbClr val="FFFF00"/>
              </a:buClr>
              <a:buSzPts val="1900"/>
              <a:buChar char="●"/>
            </a:pPr>
            <a:r>
              <a:rPr lang="en" sz="1900" dirty="0">
                <a:solidFill>
                  <a:srgbClr val="FFFF00"/>
                </a:solidFill>
              </a:rPr>
              <a:t>Because you love God and want to please Him (</a:t>
            </a:r>
            <a:r>
              <a:rPr lang="en" sz="1900" u="sng" dirty="0">
                <a:solidFill>
                  <a:srgbClr val="FFFF00"/>
                </a:solidFill>
              </a:rPr>
              <a:t>1 Thess.4:1</a:t>
            </a:r>
            <a:r>
              <a:rPr lang="en" sz="1900" dirty="0">
                <a:solidFill>
                  <a:srgbClr val="FFFF00"/>
                </a:solidFill>
              </a:rPr>
              <a:t>)</a:t>
            </a:r>
            <a:endParaRPr sz="1900" dirty="0">
              <a:solidFill>
                <a:srgbClr val="FFFF00"/>
              </a:solidFill>
            </a:endParaRPr>
          </a:p>
          <a:p>
            <a:pPr marL="457200" lvl="0" indent="-349250" algn="l" rtl="0">
              <a:spcBef>
                <a:spcPts val="0"/>
              </a:spcBef>
              <a:spcAft>
                <a:spcPts val="0"/>
              </a:spcAft>
              <a:buClr>
                <a:schemeClr val="dk1"/>
              </a:buClr>
              <a:buSzPts val="1900"/>
              <a:buChar char="●"/>
            </a:pPr>
            <a:r>
              <a:rPr lang="en" sz="1900" dirty="0">
                <a:solidFill>
                  <a:schemeClr val="dk1"/>
                </a:solidFill>
              </a:rPr>
              <a:t>To be able to have a clear conscience</a:t>
            </a:r>
            <a:r>
              <a:rPr lang="en" sz="1900" dirty="0">
                <a:solidFill>
                  <a:srgbClr val="FFFF00"/>
                </a:solidFill>
              </a:rPr>
              <a:t> (</a:t>
            </a:r>
            <a:r>
              <a:rPr lang="en" sz="1900" u="sng" dirty="0">
                <a:solidFill>
                  <a:srgbClr val="FFFF00"/>
                </a:solidFill>
              </a:rPr>
              <a:t>1 Pet.3:21</a:t>
            </a:r>
            <a:r>
              <a:rPr lang="en" sz="1900" dirty="0">
                <a:solidFill>
                  <a:srgbClr val="FFFF00"/>
                </a:solidFill>
              </a:rPr>
              <a:t>)</a:t>
            </a:r>
            <a:endParaRPr sz="1900" dirty="0">
              <a:solidFill>
                <a:srgbClr val="FFFF00"/>
              </a:solidFill>
            </a:endParaRPr>
          </a:p>
          <a:p>
            <a:pPr marL="457200" lvl="0" indent="-349250" algn="l" rtl="0">
              <a:spcBef>
                <a:spcPts val="0"/>
              </a:spcBef>
              <a:spcAft>
                <a:spcPts val="0"/>
              </a:spcAft>
              <a:buClr>
                <a:srgbClr val="00FFFF"/>
              </a:buClr>
              <a:buSzPts val="1900"/>
              <a:buChar char="●"/>
            </a:pPr>
            <a:r>
              <a:rPr lang="en" sz="1900" dirty="0">
                <a:solidFill>
                  <a:srgbClr val="00FFFF"/>
                </a:solidFill>
              </a:rPr>
              <a:t>Secondarily, to gain a large spiritual family in heaven and on earth</a:t>
            </a:r>
            <a:r>
              <a:rPr lang="en" sz="1900" dirty="0">
                <a:solidFill>
                  <a:srgbClr val="FFFF00"/>
                </a:solidFill>
              </a:rPr>
              <a:t> (</a:t>
            </a:r>
            <a:r>
              <a:rPr lang="en" sz="1900" u="sng" dirty="0">
                <a:solidFill>
                  <a:srgbClr val="FFFF00"/>
                </a:solidFill>
              </a:rPr>
              <a:t>Eph.3:14-15</a:t>
            </a:r>
            <a:r>
              <a:rPr lang="en" sz="1900" dirty="0">
                <a:solidFill>
                  <a:srgbClr val="FFFF00"/>
                </a:solidFill>
              </a:rPr>
              <a:t>)</a:t>
            </a:r>
            <a:endParaRPr sz="1900" dirty="0">
              <a:solidFill>
                <a:srgbClr val="FFFF00"/>
              </a:solidFill>
            </a:endParaRPr>
          </a:p>
          <a:p>
            <a:pPr marL="457200" lvl="0" indent="-349250" algn="l" rtl="0">
              <a:spcBef>
                <a:spcPts val="0"/>
              </a:spcBef>
              <a:spcAft>
                <a:spcPts val="0"/>
              </a:spcAft>
              <a:buClr>
                <a:srgbClr val="FFFF00"/>
              </a:buClr>
              <a:buSzPts val="1900"/>
              <a:buChar char="●"/>
            </a:pPr>
            <a:r>
              <a:rPr lang="en" sz="1900" dirty="0">
                <a:solidFill>
                  <a:srgbClr val="FFFF00"/>
                </a:solidFill>
              </a:rPr>
              <a:t>Secondarily, to see faithful loved ones waiting for you there (</a:t>
            </a:r>
            <a:r>
              <a:rPr lang="en" sz="1900" u="sng" dirty="0">
                <a:solidFill>
                  <a:srgbClr val="FFFF00"/>
                </a:solidFill>
              </a:rPr>
              <a:t>1 Thess.4:13-14</a:t>
            </a:r>
            <a:r>
              <a:rPr lang="en" sz="1900" dirty="0">
                <a:solidFill>
                  <a:srgbClr val="FFFF00"/>
                </a:solidFill>
              </a:rPr>
              <a:t>)</a:t>
            </a:r>
            <a:endParaRPr sz="1900" dirty="0">
              <a:solidFill>
                <a:srgbClr val="FFFF00"/>
              </a:solidFill>
            </a:endParaRPr>
          </a:p>
          <a:p>
            <a:pPr marL="457200" lvl="0" indent="-349250" algn="l" rtl="0">
              <a:spcBef>
                <a:spcPts val="0"/>
              </a:spcBef>
              <a:spcAft>
                <a:spcPts val="0"/>
              </a:spcAft>
              <a:buClr>
                <a:srgbClr val="00FFFF"/>
              </a:buClr>
              <a:buSzPts val="1900"/>
              <a:buChar char="●"/>
            </a:pPr>
            <a:r>
              <a:rPr lang="en" sz="1900" dirty="0">
                <a:solidFill>
                  <a:srgbClr val="00FFFF"/>
                </a:solidFill>
              </a:rPr>
              <a:t>DON’T do it for the wrong reasons, and then be shocked on that last day…</a:t>
            </a:r>
            <a:endParaRPr sz="1900" dirty="0">
              <a:solidFill>
                <a:srgbClr val="00FFFF"/>
              </a:solidFill>
            </a:endParaRPr>
          </a:p>
          <a:p>
            <a:pPr marL="457200" lvl="0" indent="-349250" algn="l" rtl="0">
              <a:spcBef>
                <a:spcPts val="0"/>
              </a:spcBef>
              <a:spcAft>
                <a:spcPts val="0"/>
              </a:spcAft>
              <a:buClr>
                <a:srgbClr val="FFFF00"/>
              </a:buClr>
              <a:buSzPts val="1900"/>
              <a:buChar char="●"/>
            </a:pPr>
            <a:r>
              <a:rPr lang="en" sz="1900" u="sng" dirty="0">
                <a:solidFill>
                  <a:srgbClr val="FFFF00"/>
                </a:solidFill>
              </a:rPr>
              <a:t>Matt.7:21-23</a:t>
            </a:r>
            <a:r>
              <a:rPr lang="en" sz="1900" dirty="0">
                <a:solidFill>
                  <a:srgbClr val="FFFF00"/>
                </a:solidFill>
              </a:rPr>
              <a:t> </a:t>
            </a:r>
            <a:r>
              <a:rPr lang="en" sz="1900" i="1" dirty="0">
                <a:solidFill>
                  <a:schemeClr val="dk1"/>
                </a:solidFill>
              </a:rPr>
              <a:t>“Not everyone who says to Me, ‘Lord, Lord,’ shall enter the kingdom of heaven, </a:t>
            </a:r>
            <a:r>
              <a:rPr lang="en" sz="1900" i="1" u="sng" dirty="0">
                <a:solidFill>
                  <a:schemeClr val="dk1"/>
                </a:solidFill>
              </a:rPr>
              <a:t>but he who does the will of My Father in heaven</a:t>
            </a:r>
            <a:r>
              <a:rPr lang="en" sz="1900" i="1" dirty="0">
                <a:solidFill>
                  <a:schemeClr val="dk1"/>
                </a:solidFill>
              </a:rPr>
              <a:t>. 22 </a:t>
            </a:r>
            <a:r>
              <a:rPr lang="en" sz="1900" i="1" u="sng" dirty="0">
                <a:solidFill>
                  <a:schemeClr val="dk1"/>
                </a:solidFill>
              </a:rPr>
              <a:t>Many</a:t>
            </a:r>
            <a:r>
              <a:rPr lang="en" sz="1900" i="1" dirty="0">
                <a:solidFill>
                  <a:schemeClr val="dk1"/>
                </a:solidFill>
              </a:rPr>
              <a:t> will say to Me in that day, ‘Lord, Lord, have we not prophesied in Your name, cast out demons in Your name, and done many wonders in Your name?’ 23 And then I will declare to them, ‘</a:t>
            </a:r>
            <a:r>
              <a:rPr lang="en" sz="1900" i="1" u="sng" dirty="0">
                <a:solidFill>
                  <a:schemeClr val="dk1"/>
                </a:solidFill>
              </a:rPr>
              <a:t>I never knew you; depart from Me, you who practice lawlessness</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00FFFF"/>
              </a:buClr>
              <a:buSzPts val="1900"/>
              <a:buChar char="●"/>
            </a:pPr>
            <a:r>
              <a:rPr lang="en" sz="1900">
                <a:solidFill>
                  <a:srgbClr val="00FFFF"/>
                </a:solidFill>
              </a:rPr>
              <a:t>How many of these people will be telling God on that last day “But I was ‘baptized!”  Dear friend, if you are going to do it, please do it RIGHT, and SOON!</a:t>
            </a:r>
            <a:endParaRPr sz="19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80850" y="0"/>
            <a:ext cx="9305700" cy="53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THIS IS A SERIOUS MATTER!</a:t>
            </a:r>
            <a:endParaRPr sz="5000" b="1">
              <a:solidFill>
                <a:srgbClr val="00FFFF"/>
              </a:solidFill>
            </a:endParaRPr>
          </a:p>
        </p:txBody>
      </p:sp>
      <p:sp>
        <p:nvSpPr>
          <p:cNvPr id="61" name="Google Shape;61;p14"/>
          <p:cNvSpPr txBox="1">
            <a:spLocks noGrp="1"/>
          </p:cNvSpPr>
          <p:nvPr>
            <p:ph type="subTitle" idx="1"/>
          </p:nvPr>
        </p:nvSpPr>
        <p:spPr>
          <a:xfrm>
            <a:off x="-205860" y="419600"/>
            <a:ext cx="9349960" cy="4723800"/>
          </a:xfrm>
          <a:prstGeom prst="rect">
            <a:avLst/>
          </a:prstGeom>
        </p:spPr>
        <p:txBody>
          <a:bodyPr spcFirstLastPara="1" wrap="square" lIns="91425" tIns="91425" rIns="91425" bIns="91425" anchor="t" anchorCtr="0">
            <a:noAutofit/>
          </a:bodyPr>
          <a:lstStyle/>
          <a:p>
            <a:pPr marL="457200" lvl="0" indent="-349250" algn="l" rtl="0">
              <a:spcBef>
                <a:spcPts val="0"/>
              </a:spcBef>
              <a:spcAft>
                <a:spcPts val="0"/>
              </a:spcAft>
              <a:buClr>
                <a:srgbClr val="FFFF00"/>
              </a:buClr>
              <a:buSzPts val="1900"/>
              <a:buChar char="●"/>
            </a:pPr>
            <a:r>
              <a:rPr lang="en" sz="1900" dirty="0">
                <a:solidFill>
                  <a:srgbClr val="FFFF00"/>
                </a:solidFill>
              </a:rPr>
              <a:t>Have people forgotten these warnings from scripture?</a:t>
            </a:r>
            <a:endParaRPr sz="1900" dirty="0">
              <a:solidFill>
                <a:srgbClr val="FFFF00"/>
              </a:solidFill>
            </a:endParaRPr>
          </a:p>
          <a:p>
            <a:pPr marL="457200" lvl="0" indent="-349250" algn="l" rtl="0">
              <a:spcBef>
                <a:spcPts val="0"/>
              </a:spcBef>
              <a:spcAft>
                <a:spcPts val="0"/>
              </a:spcAft>
              <a:buClr>
                <a:srgbClr val="FFFF00"/>
              </a:buClr>
              <a:buSzPts val="1900"/>
              <a:buChar char="●"/>
            </a:pPr>
            <a:r>
              <a:rPr lang="en" sz="1900" u="sng" dirty="0">
                <a:solidFill>
                  <a:srgbClr val="FFFF00"/>
                </a:solidFill>
              </a:rPr>
              <a:t>Lk.9:62</a:t>
            </a:r>
            <a:r>
              <a:rPr lang="en" sz="1900" dirty="0">
                <a:solidFill>
                  <a:schemeClr val="dk1"/>
                </a:solidFill>
              </a:rPr>
              <a:t> </a:t>
            </a:r>
            <a:r>
              <a:rPr lang="en" sz="1900" i="1" dirty="0">
                <a:solidFill>
                  <a:schemeClr val="dk1"/>
                </a:solidFill>
              </a:rPr>
              <a:t>“But Jesus said to him, “</a:t>
            </a:r>
            <a:r>
              <a:rPr lang="en" sz="1900" i="1" u="sng" dirty="0">
                <a:solidFill>
                  <a:schemeClr val="dk1"/>
                </a:solidFill>
              </a:rPr>
              <a:t>No one</a:t>
            </a:r>
            <a:r>
              <a:rPr lang="en" sz="1900" i="1" dirty="0">
                <a:solidFill>
                  <a:schemeClr val="dk1"/>
                </a:solidFill>
              </a:rPr>
              <a:t>, having put his hand to the plow, and </a:t>
            </a:r>
            <a:r>
              <a:rPr lang="en" sz="1900" i="1" u="sng" dirty="0">
                <a:solidFill>
                  <a:schemeClr val="dk1"/>
                </a:solidFill>
              </a:rPr>
              <a:t>looking back</a:t>
            </a:r>
            <a:r>
              <a:rPr lang="en" sz="1900" i="1" dirty="0">
                <a:solidFill>
                  <a:schemeClr val="dk1"/>
                </a:solidFill>
              </a:rPr>
              <a:t>, is fit for the kingdom of God.”</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u="sng" dirty="0">
                <a:solidFill>
                  <a:srgbClr val="FFFF00"/>
                </a:solidFill>
              </a:rPr>
              <a:t>Heb.10:26-27</a:t>
            </a:r>
            <a:r>
              <a:rPr lang="en" sz="1900" dirty="0">
                <a:solidFill>
                  <a:schemeClr val="dk1"/>
                </a:solidFill>
              </a:rPr>
              <a:t> </a:t>
            </a:r>
            <a:r>
              <a:rPr lang="en" sz="1900" i="1" dirty="0">
                <a:solidFill>
                  <a:schemeClr val="dk1"/>
                </a:solidFill>
              </a:rPr>
              <a:t>“For if we sin willfully </a:t>
            </a:r>
            <a:r>
              <a:rPr lang="en" sz="1900" i="1" u="sng" dirty="0">
                <a:solidFill>
                  <a:schemeClr val="dk1"/>
                </a:solidFill>
              </a:rPr>
              <a:t>after</a:t>
            </a:r>
            <a:r>
              <a:rPr lang="en" sz="1900" i="1" dirty="0">
                <a:solidFill>
                  <a:schemeClr val="dk1"/>
                </a:solidFill>
              </a:rPr>
              <a:t> we have received the knowledge of the truth, </a:t>
            </a:r>
            <a:r>
              <a:rPr lang="en" sz="1900" i="1" u="sng" dirty="0">
                <a:solidFill>
                  <a:schemeClr val="dk1"/>
                </a:solidFill>
              </a:rPr>
              <a:t>there no longer remains a sacrifice for sins</a:t>
            </a:r>
            <a:r>
              <a:rPr lang="en" sz="1900" i="1" dirty="0">
                <a:solidFill>
                  <a:schemeClr val="dk1"/>
                </a:solidFill>
              </a:rPr>
              <a:t>, 27 but a certain fearful expectation of judgment, and fiery indignation which will devour the adversaries.”</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u="sng" dirty="0">
                <a:solidFill>
                  <a:srgbClr val="FFFF00"/>
                </a:solidFill>
              </a:rPr>
              <a:t>2 Pet.2:20-22</a:t>
            </a:r>
            <a:r>
              <a:rPr lang="en" sz="1900" dirty="0">
                <a:solidFill>
                  <a:schemeClr val="dk1"/>
                </a:solidFill>
              </a:rPr>
              <a:t> </a:t>
            </a:r>
            <a:r>
              <a:rPr lang="en" sz="1900" i="1" dirty="0">
                <a:solidFill>
                  <a:schemeClr val="dk1"/>
                </a:solidFill>
              </a:rPr>
              <a:t>“For if, </a:t>
            </a:r>
            <a:r>
              <a:rPr lang="en" sz="1900" i="1" u="sng" dirty="0">
                <a:solidFill>
                  <a:schemeClr val="dk1"/>
                </a:solidFill>
              </a:rPr>
              <a:t>after they have escaped the pollutions of the world through the knowledge of the Lord and Savior Jesus Christ</a:t>
            </a:r>
            <a:r>
              <a:rPr lang="en" sz="1900" i="1" dirty="0">
                <a:solidFill>
                  <a:schemeClr val="dk1"/>
                </a:solidFill>
              </a:rPr>
              <a:t>, they are </a:t>
            </a:r>
            <a:r>
              <a:rPr lang="en" sz="1900" i="1" u="sng" dirty="0">
                <a:solidFill>
                  <a:schemeClr val="dk1"/>
                </a:solidFill>
              </a:rPr>
              <a:t>again</a:t>
            </a:r>
            <a:r>
              <a:rPr lang="en" sz="1900" i="1" dirty="0">
                <a:solidFill>
                  <a:schemeClr val="dk1"/>
                </a:solidFill>
              </a:rPr>
              <a:t> entangled in them and overcome, </a:t>
            </a:r>
            <a:r>
              <a:rPr lang="en" sz="1900" i="1" u="sng" dirty="0">
                <a:solidFill>
                  <a:schemeClr val="dk1"/>
                </a:solidFill>
              </a:rPr>
              <a:t>the latter end is worse for them than the beginning</a:t>
            </a:r>
            <a:r>
              <a:rPr lang="en" sz="1900" i="1" dirty="0">
                <a:solidFill>
                  <a:schemeClr val="dk1"/>
                </a:solidFill>
              </a:rPr>
              <a:t>. 21 For it would have been better for them not to have known the way of righteousness, than having known it, to turn from the holy commandment delivered to them. 22 But it has happened to them according to the true proverb: “</a:t>
            </a:r>
            <a:r>
              <a:rPr lang="en" sz="1900" i="1" u="sng" dirty="0">
                <a:solidFill>
                  <a:schemeClr val="dk1"/>
                </a:solidFill>
              </a:rPr>
              <a:t>A dog returns to his own vomit,” and, “a sow, having washed, to her wallowing in the mire</a:t>
            </a:r>
            <a:r>
              <a:rPr lang="en" sz="1900" i="1" dirty="0">
                <a:solidFill>
                  <a:schemeClr val="dk1"/>
                </a:solidFill>
              </a:rPr>
              <a:t>.”</a:t>
            </a:r>
            <a:endParaRPr sz="1900" i="1" dirty="0">
              <a:solidFill>
                <a:schemeClr val="dk1"/>
              </a:solidFill>
            </a:endParaRPr>
          </a:p>
          <a:p>
            <a:pPr marL="457200" lvl="0" indent="-349250" algn="l" rtl="0">
              <a:spcBef>
                <a:spcPts val="0"/>
              </a:spcBef>
              <a:spcAft>
                <a:spcPts val="0"/>
              </a:spcAft>
              <a:buClr>
                <a:srgbClr val="FFFF00"/>
              </a:buClr>
              <a:buSzPts val="1900"/>
              <a:buChar char="●"/>
            </a:pPr>
            <a:r>
              <a:rPr lang="en" sz="1900" u="sng" dirty="0">
                <a:solidFill>
                  <a:srgbClr val="FFFF00"/>
                </a:solidFill>
              </a:rPr>
              <a:t>1 Tim.6:12</a:t>
            </a:r>
            <a:r>
              <a:rPr lang="en" sz="1900" dirty="0">
                <a:solidFill>
                  <a:schemeClr val="dk1"/>
                </a:solidFill>
              </a:rPr>
              <a:t> </a:t>
            </a:r>
            <a:r>
              <a:rPr lang="en" sz="1900" i="1" dirty="0">
                <a:solidFill>
                  <a:schemeClr val="dk1"/>
                </a:solidFill>
              </a:rPr>
              <a:t>“</a:t>
            </a:r>
            <a:r>
              <a:rPr lang="en" sz="1900" i="1" u="sng" dirty="0">
                <a:solidFill>
                  <a:schemeClr val="dk1"/>
                </a:solidFill>
              </a:rPr>
              <a:t>Fight the good fight of faith</a:t>
            </a:r>
            <a:r>
              <a:rPr lang="en" sz="1900" i="1" dirty="0">
                <a:solidFill>
                  <a:schemeClr val="dk1"/>
                </a:solidFill>
              </a:rPr>
              <a:t>, lay hold on eternal life, to which you were also called and have </a:t>
            </a:r>
            <a:r>
              <a:rPr lang="en" sz="1900" i="1" u="sng" dirty="0">
                <a:solidFill>
                  <a:schemeClr val="dk1"/>
                </a:solidFill>
              </a:rPr>
              <a:t>confessed the good confession in the presence of many witnesses</a:t>
            </a:r>
            <a:r>
              <a:rPr lang="en" sz="1900" i="1" dirty="0">
                <a:solidFill>
                  <a:schemeClr val="dk1"/>
                </a:solidFill>
              </a:rPr>
              <a:t>.”</a:t>
            </a:r>
            <a:r>
              <a:rPr lang="en" sz="1900" dirty="0">
                <a:solidFill>
                  <a:schemeClr val="dk1"/>
                </a:solidFill>
              </a:rPr>
              <a:t>  </a:t>
            </a:r>
            <a:r>
              <a:rPr lang="en" sz="1900" dirty="0">
                <a:solidFill>
                  <a:srgbClr val="00FFFF"/>
                </a:solidFill>
              </a:rPr>
              <a:t>When we made our “confession”, God took that very seriously!</a:t>
            </a:r>
            <a:endParaRPr sz="19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ctrTitle"/>
          </p:nvPr>
        </p:nvSpPr>
        <p:spPr>
          <a:xfrm>
            <a:off x="-80850" y="0"/>
            <a:ext cx="9305700" cy="53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FOR THE PRAISE OF MEN</a:t>
            </a:r>
            <a:endParaRPr sz="5000" b="1">
              <a:solidFill>
                <a:srgbClr val="00FFFF"/>
              </a:solidFill>
            </a:endParaRPr>
          </a:p>
        </p:txBody>
      </p:sp>
      <p:sp>
        <p:nvSpPr>
          <p:cNvPr id="67" name="Google Shape;67;p15"/>
          <p:cNvSpPr txBox="1">
            <a:spLocks noGrp="1"/>
          </p:cNvSpPr>
          <p:nvPr>
            <p:ph type="subTitle" idx="1"/>
          </p:nvPr>
        </p:nvSpPr>
        <p:spPr>
          <a:xfrm>
            <a:off x="-161600" y="537300"/>
            <a:ext cx="9346800" cy="4606200"/>
          </a:xfrm>
          <a:prstGeom prst="rect">
            <a:avLst/>
          </a:prstGeom>
        </p:spPr>
        <p:txBody>
          <a:bodyPr spcFirstLastPara="1" wrap="square" lIns="91425" tIns="91425" rIns="91425" bIns="91425" anchor="t" anchorCtr="0">
            <a:noAutofit/>
          </a:bodyPr>
          <a:lstStyle/>
          <a:p>
            <a:pPr marL="457200" lvl="0" indent="-368300" algn="l" rtl="0">
              <a:spcBef>
                <a:spcPts val="0"/>
              </a:spcBef>
              <a:spcAft>
                <a:spcPts val="0"/>
              </a:spcAft>
              <a:buClr>
                <a:srgbClr val="FFFF00"/>
              </a:buClr>
              <a:buSzPts val="2200"/>
              <a:buChar char="●"/>
            </a:pPr>
            <a:r>
              <a:rPr lang="en" sz="2200">
                <a:solidFill>
                  <a:srgbClr val="FFFF00"/>
                </a:solidFill>
              </a:rPr>
              <a:t>There are some people in this world, and I think children fall prey to this often, who see and hear all the hugs and cards and tears of joy and prayers and thanksgiving that takes place when a person is baptized, and they think to themselves “I want that for myself.”</a:t>
            </a:r>
            <a:endParaRPr sz="2200">
              <a:solidFill>
                <a:srgbClr val="FFFF00"/>
              </a:solidFill>
            </a:endParaRPr>
          </a:p>
          <a:p>
            <a:pPr marL="457200" lvl="0" indent="-368300" algn="l" rtl="0">
              <a:spcBef>
                <a:spcPts val="0"/>
              </a:spcBef>
              <a:spcAft>
                <a:spcPts val="0"/>
              </a:spcAft>
              <a:buClr>
                <a:schemeClr val="dk1"/>
              </a:buClr>
              <a:buSzPts val="2200"/>
              <a:buChar char="●"/>
            </a:pPr>
            <a:r>
              <a:rPr lang="en" sz="2200">
                <a:solidFill>
                  <a:schemeClr val="dk1"/>
                </a:solidFill>
              </a:rPr>
              <a:t>If we are not careful, we can contribute to this ourselves, by praising the WRONG persons at someone’s baptism!</a:t>
            </a:r>
            <a:endParaRPr sz="2200">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But no one was ever told to be baptized for this reason.  Instead …</a:t>
            </a:r>
            <a:endParaRPr sz="2200">
              <a:solidFill>
                <a:srgbClr val="00FFFF"/>
              </a:solidFill>
            </a:endParaRPr>
          </a:p>
          <a:p>
            <a:pPr marL="457200" lvl="0" indent="-368300" algn="l" rtl="0">
              <a:spcBef>
                <a:spcPts val="0"/>
              </a:spcBef>
              <a:spcAft>
                <a:spcPts val="0"/>
              </a:spcAft>
              <a:buClr>
                <a:srgbClr val="FFFF00"/>
              </a:buClr>
              <a:buSzPts val="2200"/>
              <a:buChar char="●"/>
            </a:pPr>
            <a:r>
              <a:rPr lang="en" sz="2200" u="sng">
                <a:solidFill>
                  <a:srgbClr val="FFFF00"/>
                </a:solidFill>
              </a:rPr>
              <a:t>Jn.12:43</a:t>
            </a:r>
            <a:r>
              <a:rPr lang="en" sz="2200">
                <a:solidFill>
                  <a:srgbClr val="00FFFF"/>
                </a:solidFill>
              </a:rPr>
              <a:t> </a:t>
            </a:r>
            <a:r>
              <a:rPr lang="en" sz="2200" i="1">
                <a:solidFill>
                  <a:schemeClr val="dk1"/>
                </a:solidFill>
              </a:rPr>
              <a:t>“for they loved the praise of men more than the praise of God.”</a:t>
            </a:r>
            <a:r>
              <a:rPr lang="en" sz="2200">
                <a:solidFill>
                  <a:srgbClr val="00FFFF"/>
                </a:solidFill>
              </a:rPr>
              <a:t> Being motivated by the praise of men is actually CONDEMNED!</a:t>
            </a:r>
            <a:endParaRPr sz="2200">
              <a:solidFill>
                <a:srgbClr val="00FFFF"/>
              </a:solidFill>
            </a:endParaRPr>
          </a:p>
          <a:p>
            <a:pPr marL="457200" lvl="0" indent="-368300" algn="l" rtl="0">
              <a:spcBef>
                <a:spcPts val="0"/>
              </a:spcBef>
              <a:spcAft>
                <a:spcPts val="0"/>
              </a:spcAft>
              <a:buClr>
                <a:srgbClr val="FFFF00"/>
              </a:buClr>
              <a:buSzPts val="2200"/>
              <a:buChar char="●"/>
            </a:pPr>
            <a:r>
              <a:rPr lang="en" sz="2200" u="sng">
                <a:solidFill>
                  <a:srgbClr val="FFFF00"/>
                </a:solidFill>
              </a:rPr>
              <a:t>Rom.2:29</a:t>
            </a:r>
            <a:r>
              <a:rPr lang="en" sz="2200">
                <a:solidFill>
                  <a:srgbClr val="00FFFF"/>
                </a:solidFill>
              </a:rPr>
              <a:t> </a:t>
            </a:r>
            <a:r>
              <a:rPr lang="en" sz="2200" i="1">
                <a:solidFill>
                  <a:schemeClr val="dk1"/>
                </a:solidFill>
              </a:rPr>
              <a:t>“but he is a Jew </a:t>
            </a:r>
            <a:r>
              <a:rPr lang="en" sz="2200" i="1" u="sng">
                <a:solidFill>
                  <a:schemeClr val="dk1"/>
                </a:solidFill>
              </a:rPr>
              <a:t>who is one inwardly; and circumcision is that of the heart</a:t>
            </a:r>
            <a:r>
              <a:rPr lang="en" sz="2200" i="1">
                <a:solidFill>
                  <a:schemeClr val="dk1"/>
                </a:solidFill>
              </a:rPr>
              <a:t>, in the Spirit, not in the letter; </a:t>
            </a:r>
            <a:r>
              <a:rPr lang="en" sz="2200" i="1" u="sng">
                <a:solidFill>
                  <a:schemeClr val="dk1"/>
                </a:solidFill>
              </a:rPr>
              <a:t>whose praise is not from men but from God</a:t>
            </a:r>
            <a:r>
              <a:rPr lang="en" sz="2200" i="1">
                <a:solidFill>
                  <a:schemeClr val="dk1"/>
                </a:solidFill>
              </a:rPr>
              <a:t>.”</a:t>
            </a:r>
            <a:endParaRPr sz="2200" i="1">
              <a:solidFill>
                <a:schemeClr val="dk1"/>
              </a:solidFill>
            </a:endParaRPr>
          </a:p>
          <a:p>
            <a:pPr marL="457200" lvl="0" indent="-368300" algn="l" rtl="0">
              <a:spcBef>
                <a:spcPts val="0"/>
              </a:spcBef>
              <a:spcAft>
                <a:spcPts val="0"/>
              </a:spcAft>
              <a:buClr>
                <a:srgbClr val="00FFFF"/>
              </a:buClr>
              <a:buSzPts val="2200"/>
              <a:buChar char="●"/>
            </a:pPr>
            <a:r>
              <a:rPr lang="en" sz="2200">
                <a:solidFill>
                  <a:srgbClr val="00FFFF"/>
                </a:solidFill>
              </a:rPr>
              <a:t>Whose praise are we seeking when we are baptized?</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ctrTitle"/>
          </p:nvPr>
        </p:nvSpPr>
        <p:spPr>
          <a:xfrm>
            <a:off x="-80850" y="0"/>
            <a:ext cx="9305700" cy="53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TO PLEASE OTHER PEOPLE</a:t>
            </a:r>
            <a:endParaRPr sz="5000" b="1">
              <a:solidFill>
                <a:srgbClr val="00FFFF"/>
              </a:solidFill>
            </a:endParaRPr>
          </a:p>
        </p:txBody>
      </p:sp>
      <p:sp>
        <p:nvSpPr>
          <p:cNvPr id="73" name="Google Shape;73;p16"/>
          <p:cNvSpPr txBox="1">
            <a:spLocks noGrp="1"/>
          </p:cNvSpPr>
          <p:nvPr>
            <p:ph type="subTitle" idx="1"/>
          </p:nvPr>
        </p:nvSpPr>
        <p:spPr>
          <a:xfrm>
            <a:off x="-188150" y="402000"/>
            <a:ext cx="9468000" cy="47415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This is </a:t>
            </a:r>
            <a:r>
              <a:rPr lang="en" sz="2000" u="sng">
                <a:solidFill>
                  <a:srgbClr val="FFFF00"/>
                </a:solidFill>
              </a:rPr>
              <a:t>different</a:t>
            </a:r>
            <a:r>
              <a:rPr lang="en" sz="2000">
                <a:solidFill>
                  <a:srgbClr val="FFFF00"/>
                </a:solidFill>
              </a:rPr>
              <a:t> than the selfish motivation we just spoke about.  This motivation is actually born out of love for those closest to us - our spouse, </a:t>
            </a:r>
            <a:r>
              <a:rPr lang="en" sz="2000" u="sng">
                <a:solidFill>
                  <a:srgbClr val="FFFF00"/>
                </a:solidFill>
              </a:rPr>
              <a:t>the one we are dating</a:t>
            </a:r>
            <a:r>
              <a:rPr lang="en" sz="2000">
                <a:solidFill>
                  <a:srgbClr val="FFFF00"/>
                </a:solidFill>
              </a:rPr>
              <a:t>, our parents, our family, the preacher, etc.</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We’re not doing it for us, but for THEM, because we know how happy it will make them, so that they can stop worrying about our salvation.  But the devil can twist our love for others to tempt us to do/say what is wrong </a:t>
            </a:r>
            <a:r>
              <a:rPr lang="en" sz="2000">
                <a:solidFill>
                  <a:srgbClr val="FFFF00"/>
                </a:solidFill>
              </a:rPr>
              <a:t>(</a:t>
            </a:r>
            <a:r>
              <a:rPr lang="en" sz="2000" u="sng">
                <a:solidFill>
                  <a:srgbClr val="FFFF00"/>
                </a:solidFill>
              </a:rPr>
              <a:t>Mk.8:33</a:t>
            </a:r>
            <a:r>
              <a:rPr lang="en" sz="2000">
                <a:solidFill>
                  <a:srgbClr val="FFFF00"/>
                </a:solidFill>
              </a:rPr>
              <a:t>).</a:t>
            </a:r>
            <a:endParaRPr sz="2000">
              <a:solidFill>
                <a:srgbClr val="FFFF00"/>
              </a:solidFill>
            </a:endParaRPr>
          </a:p>
          <a:p>
            <a:pPr marL="457200" lvl="0" indent="-355600" algn="l" rtl="0">
              <a:spcBef>
                <a:spcPts val="0"/>
              </a:spcBef>
              <a:spcAft>
                <a:spcPts val="0"/>
              </a:spcAft>
              <a:buClr>
                <a:srgbClr val="FFFF00"/>
              </a:buClr>
              <a:buSzPts val="2000"/>
              <a:buChar char="●"/>
            </a:pPr>
            <a:r>
              <a:rPr lang="en" sz="2000" u="sng">
                <a:solidFill>
                  <a:srgbClr val="FFFF00"/>
                </a:solidFill>
              </a:rPr>
              <a:t>Gal.1:10</a:t>
            </a:r>
            <a:r>
              <a:rPr lang="en" sz="2000">
                <a:solidFill>
                  <a:srgbClr val="FFFF00"/>
                </a:solidFill>
              </a:rPr>
              <a:t> </a:t>
            </a:r>
            <a:r>
              <a:rPr lang="en" sz="2000" i="1">
                <a:solidFill>
                  <a:schemeClr val="dk1"/>
                </a:solidFill>
              </a:rPr>
              <a:t>“For do I now persuade men, or God? </a:t>
            </a:r>
            <a:r>
              <a:rPr lang="en" sz="2000" i="1" u="sng">
                <a:solidFill>
                  <a:schemeClr val="dk1"/>
                </a:solidFill>
              </a:rPr>
              <a:t>Or do I seek to please men</a:t>
            </a:r>
            <a:r>
              <a:rPr lang="en" sz="2000" i="1">
                <a:solidFill>
                  <a:schemeClr val="dk1"/>
                </a:solidFill>
              </a:rPr>
              <a:t>? For if I still pleased men, I would not be a bondservant of Christ.”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Eph.6:6</a:t>
            </a:r>
            <a:r>
              <a:rPr lang="en" sz="2000">
                <a:solidFill>
                  <a:srgbClr val="FFFF00"/>
                </a:solidFill>
              </a:rPr>
              <a:t> </a:t>
            </a:r>
            <a:r>
              <a:rPr lang="en" sz="2000" i="1">
                <a:solidFill>
                  <a:schemeClr val="dk1"/>
                </a:solidFill>
              </a:rPr>
              <a:t>“</a:t>
            </a:r>
            <a:r>
              <a:rPr lang="en" sz="2000" i="1" u="sng">
                <a:solidFill>
                  <a:schemeClr val="dk1"/>
                </a:solidFill>
              </a:rPr>
              <a:t>not with eyeservice, as men-pleasers</a:t>
            </a:r>
            <a:r>
              <a:rPr lang="en" sz="2000" i="1">
                <a:solidFill>
                  <a:schemeClr val="dk1"/>
                </a:solidFill>
              </a:rPr>
              <a:t>, but as bondservants of Christ, doing the will of God </a:t>
            </a:r>
            <a:r>
              <a:rPr lang="en" sz="2000" i="1" u="sng">
                <a:solidFill>
                  <a:schemeClr val="dk1"/>
                </a:solidFill>
              </a:rPr>
              <a:t>from the heart</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Col.3:22</a:t>
            </a:r>
            <a:r>
              <a:rPr lang="en" sz="2000">
                <a:solidFill>
                  <a:srgbClr val="FFFF00"/>
                </a:solidFill>
              </a:rPr>
              <a:t> </a:t>
            </a:r>
            <a:r>
              <a:rPr lang="en" sz="2000" i="1">
                <a:solidFill>
                  <a:schemeClr val="dk1"/>
                </a:solidFill>
              </a:rPr>
              <a:t>“Bondservants, obey in all things your masters according to the flesh, </a:t>
            </a:r>
            <a:r>
              <a:rPr lang="en" sz="2000" i="1" u="sng">
                <a:solidFill>
                  <a:schemeClr val="dk1"/>
                </a:solidFill>
              </a:rPr>
              <a:t>not with eyeservice, as men-pleasers</a:t>
            </a:r>
            <a:r>
              <a:rPr lang="en" sz="2000" i="1">
                <a:solidFill>
                  <a:schemeClr val="dk1"/>
                </a:solidFill>
              </a:rPr>
              <a:t>, but in sincerity of heart, fearing God.”</a:t>
            </a:r>
            <a:endParaRPr sz="2000" i="1">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Understand that the context for those verses is NOT baptism.  But we do see here God’s attitude toward those motivated by pleasing men instead of God.</a:t>
            </a:r>
            <a:endParaRPr sz="2000">
              <a:solidFill>
                <a:srgbClr val="00FFFF"/>
              </a:solidFill>
            </a:endParaRPr>
          </a:p>
          <a:p>
            <a:pPr marL="457200" lvl="0" indent="-355600" algn="l" rtl="0">
              <a:spcBef>
                <a:spcPts val="0"/>
              </a:spcBef>
              <a:spcAft>
                <a:spcPts val="0"/>
              </a:spcAft>
              <a:buClr>
                <a:srgbClr val="FFFF00"/>
              </a:buClr>
              <a:buSzPts val="2000"/>
              <a:buChar char="●"/>
            </a:pPr>
            <a:r>
              <a:rPr lang="en" sz="2000">
                <a:solidFill>
                  <a:srgbClr val="FFFF00"/>
                </a:solidFill>
              </a:rPr>
              <a:t>As much as WE want you to be baptized, please DON’T do it for us!</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ctrTitle"/>
          </p:nvPr>
        </p:nvSpPr>
        <p:spPr>
          <a:xfrm>
            <a:off x="-80850" y="0"/>
            <a:ext cx="9305700" cy="53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FOR MATERIAL BENEFITS</a:t>
            </a:r>
            <a:endParaRPr sz="5000" b="1">
              <a:solidFill>
                <a:srgbClr val="00FFFF"/>
              </a:solidFill>
            </a:endParaRPr>
          </a:p>
        </p:txBody>
      </p:sp>
      <p:sp>
        <p:nvSpPr>
          <p:cNvPr id="79" name="Google Shape;79;p17"/>
          <p:cNvSpPr txBox="1">
            <a:spLocks noGrp="1"/>
          </p:cNvSpPr>
          <p:nvPr>
            <p:ph type="subTitle" idx="1"/>
          </p:nvPr>
        </p:nvSpPr>
        <p:spPr>
          <a:xfrm>
            <a:off x="-140775" y="435850"/>
            <a:ext cx="9420600" cy="47076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We live in a very materialistic and blessed nation.  Millions of people from other countries want to come to ours, and our prosperity and benefits are some of those reasons.</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Some people, sadly, want to become members of the body of Christ for those same, selfish physical reasons.  Just as we studied in our recent lesson on “Money and the church”, we learned that the funds collected in the assemblies on the first day of each week were to meet the needs of the saints.  And so some want to become saints to gain access to those funds.</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Jesus Himself had multitudes following Him for materialistic reasons.  </a:t>
            </a:r>
            <a:r>
              <a:rPr lang="en" sz="2000" u="sng">
                <a:solidFill>
                  <a:srgbClr val="FFFF00"/>
                </a:solidFill>
              </a:rPr>
              <a:t>Jn.6:26</a:t>
            </a:r>
            <a:r>
              <a:rPr lang="en" sz="2000">
                <a:solidFill>
                  <a:srgbClr val="00FFFF"/>
                </a:solidFill>
              </a:rPr>
              <a:t> </a:t>
            </a:r>
            <a:r>
              <a:rPr lang="en" sz="2000" i="1">
                <a:solidFill>
                  <a:schemeClr val="dk1"/>
                </a:solidFill>
              </a:rPr>
              <a:t>“Jesus answered them and said, “Most assuredly, I say to you, you seek Me, not because you saw the signs, </a:t>
            </a:r>
            <a:r>
              <a:rPr lang="en" sz="2000" i="1" u="sng">
                <a:solidFill>
                  <a:schemeClr val="dk1"/>
                </a:solidFill>
              </a:rPr>
              <a:t>but because you ate of the loaves and were filled</a:t>
            </a:r>
            <a:r>
              <a:rPr lang="en" sz="2000" i="1">
                <a:solidFill>
                  <a:schemeClr val="dk1"/>
                </a:solidFill>
              </a:rPr>
              <a:t>.”</a:t>
            </a:r>
            <a:endParaRPr sz="2000" i="1">
              <a:solidFill>
                <a:schemeClr val="dk1"/>
              </a:solidFill>
            </a:endParaRPr>
          </a:p>
          <a:p>
            <a:pPr marL="457200" lvl="0" indent="-355600" algn="l" rtl="0">
              <a:spcBef>
                <a:spcPts val="0"/>
              </a:spcBef>
              <a:spcAft>
                <a:spcPts val="0"/>
              </a:spcAft>
              <a:buClr>
                <a:srgbClr val="FFFF00"/>
              </a:buClr>
              <a:buSzPts val="2000"/>
              <a:buChar char="●"/>
            </a:pPr>
            <a:r>
              <a:rPr lang="en" sz="2000" u="sng">
                <a:solidFill>
                  <a:srgbClr val="FFFF00"/>
                </a:solidFill>
              </a:rPr>
              <a:t>1 Tim.6:5</a:t>
            </a:r>
            <a:r>
              <a:rPr lang="en" sz="2000">
                <a:solidFill>
                  <a:srgbClr val="00FFFF"/>
                </a:solidFill>
              </a:rPr>
              <a:t> </a:t>
            </a:r>
            <a:r>
              <a:rPr lang="en" sz="2000" i="1">
                <a:solidFill>
                  <a:schemeClr val="dk1"/>
                </a:solidFill>
              </a:rPr>
              <a:t>“useless wranglings of men of corrupt minds and destitute of the truth, </a:t>
            </a:r>
            <a:r>
              <a:rPr lang="en" sz="2000" i="1" u="sng">
                <a:solidFill>
                  <a:schemeClr val="dk1"/>
                </a:solidFill>
              </a:rPr>
              <a:t>who suppose that godliness is a means of gain</a:t>
            </a:r>
            <a:r>
              <a:rPr lang="en" sz="2000" i="1">
                <a:solidFill>
                  <a:schemeClr val="dk1"/>
                </a:solidFill>
              </a:rPr>
              <a:t>. From such withdraw yourself.” </a:t>
            </a:r>
            <a:r>
              <a:rPr lang="en" sz="2000">
                <a:solidFill>
                  <a:srgbClr val="00FFFF"/>
                </a:solidFill>
              </a:rPr>
              <a:t> </a:t>
            </a:r>
            <a:r>
              <a:rPr lang="en" sz="2000">
                <a:solidFill>
                  <a:srgbClr val="FFFF00"/>
                </a:solidFill>
              </a:rPr>
              <a:t>We can help, individually, someone who does not “fake” their faith.</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ctrTitle"/>
          </p:nvPr>
        </p:nvSpPr>
        <p:spPr>
          <a:xfrm>
            <a:off x="-80850" y="0"/>
            <a:ext cx="9305700" cy="53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TO FOLLOW A TRADITION</a:t>
            </a:r>
            <a:endParaRPr sz="5000" b="1">
              <a:solidFill>
                <a:srgbClr val="00FFFF"/>
              </a:solidFill>
            </a:endParaRPr>
          </a:p>
        </p:txBody>
      </p:sp>
      <p:sp>
        <p:nvSpPr>
          <p:cNvPr id="85" name="Google Shape;85;p18"/>
          <p:cNvSpPr txBox="1">
            <a:spLocks noGrp="1"/>
          </p:cNvSpPr>
          <p:nvPr>
            <p:ph type="subTitle" idx="1"/>
          </p:nvPr>
        </p:nvSpPr>
        <p:spPr>
          <a:xfrm>
            <a:off x="-140775" y="435850"/>
            <a:ext cx="9420600" cy="47076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Many families are so steeped in denominational tradition that they do not even realize it.</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There are “mildly” Catholics and Orthodox families christening/baptizing their babies, not because they feel they need it, but because that is just what their denominational family members have always done.  Similarly with some non-devout Jews with circumcisions, bar mitzvahs, etc. Some baptists and other denominations have members who are only being baptized because that is just what their family members and friends have always done.</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When it comes to the churches of Christ, baptism is far more than just a tradition - it is a clear COMMAND from Jesus and His apostles.</a:t>
            </a:r>
            <a:endParaRPr sz="2000">
              <a:solidFill>
                <a:srgbClr val="00FFFF"/>
              </a:solidFill>
            </a:endParaRPr>
          </a:p>
          <a:p>
            <a:pPr marL="457200" lvl="0" indent="-355600" algn="l" rtl="0">
              <a:spcBef>
                <a:spcPts val="0"/>
              </a:spcBef>
              <a:spcAft>
                <a:spcPts val="0"/>
              </a:spcAft>
              <a:buClr>
                <a:srgbClr val="FFFF00"/>
              </a:buClr>
              <a:buSzPts val="2000"/>
              <a:buChar char="●"/>
            </a:pPr>
            <a:r>
              <a:rPr lang="en" sz="2000" u="sng">
                <a:solidFill>
                  <a:srgbClr val="FFFF00"/>
                </a:solidFill>
              </a:rPr>
              <a:t>Col.2:8</a:t>
            </a:r>
            <a:r>
              <a:rPr lang="en" sz="2000">
                <a:solidFill>
                  <a:srgbClr val="FFFF00"/>
                </a:solidFill>
              </a:rPr>
              <a:t> </a:t>
            </a:r>
            <a:r>
              <a:rPr lang="en" sz="2000" i="1">
                <a:solidFill>
                  <a:schemeClr val="dk1"/>
                </a:solidFill>
              </a:rPr>
              <a:t>“Beware lest anyone cheat you through philosophy and empty deceit, </a:t>
            </a:r>
            <a:r>
              <a:rPr lang="en" sz="2000" i="1" u="sng">
                <a:solidFill>
                  <a:schemeClr val="dk1"/>
                </a:solidFill>
              </a:rPr>
              <a:t>according to the tradition of men</a:t>
            </a:r>
            <a:r>
              <a:rPr lang="en" sz="2000" i="1">
                <a:solidFill>
                  <a:schemeClr val="dk1"/>
                </a:solidFill>
              </a:rPr>
              <a:t>, according to the basic principles of the world, and not according to Christ.”</a:t>
            </a:r>
            <a:r>
              <a:rPr lang="en" sz="2000">
                <a:solidFill>
                  <a:srgbClr val="FFFF00"/>
                </a:solidFill>
              </a:rPr>
              <a:t> </a:t>
            </a:r>
            <a:r>
              <a:rPr lang="en" sz="2000" u="sng">
                <a:solidFill>
                  <a:srgbClr val="FFFF00"/>
                </a:solidFill>
              </a:rPr>
              <a:t>1 Pet.1:18</a:t>
            </a:r>
            <a:r>
              <a:rPr lang="en" sz="2000">
                <a:solidFill>
                  <a:srgbClr val="FFFF00"/>
                </a:solidFill>
              </a:rPr>
              <a:t> </a:t>
            </a:r>
            <a:r>
              <a:rPr lang="en" sz="2000" i="1">
                <a:solidFill>
                  <a:schemeClr val="dk1"/>
                </a:solidFill>
              </a:rPr>
              <a:t>“knowing that you were not redeemed with corruptible things, like silver or gold, </a:t>
            </a:r>
            <a:r>
              <a:rPr lang="en" sz="2000" i="1" u="sng">
                <a:solidFill>
                  <a:schemeClr val="dk1"/>
                </a:solidFill>
              </a:rPr>
              <a:t>from your aimless conduct received by tradition from your fathers</a:t>
            </a:r>
            <a:r>
              <a:rPr lang="en" sz="2000" i="1">
                <a:solidFill>
                  <a:schemeClr val="dk1"/>
                </a:solidFill>
              </a:rPr>
              <a:t>,”</a:t>
            </a:r>
            <a:r>
              <a:rPr lang="en" sz="2000">
                <a:solidFill>
                  <a:srgbClr val="FFFF00"/>
                </a:solidFill>
              </a:rPr>
              <a:t>  Tradition </a:t>
            </a:r>
            <a:r>
              <a:rPr lang="en" sz="2000" u="sng">
                <a:solidFill>
                  <a:srgbClr val="FFFF00"/>
                </a:solidFill>
              </a:rPr>
              <a:t>only</a:t>
            </a:r>
            <a:r>
              <a:rPr lang="en" sz="2000">
                <a:solidFill>
                  <a:srgbClr val="FFFF00"/>
                </a:solidFill>
              </a:rPr>
              <a:t> is not enough!</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ctrTitle"/>
          </p:nvPr>
        </p:nvSpPr>
        <p:spPr>
          <a:xfrm>
            <a:off x="-80850" y="0"/>
            <a:ext cx="9305700" cy="537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TO JOIN A CHURCH</a:t>
            </a:r>
            <a:endParaRPr sz="5000" b="1">
              <a:solidFill>
                <a:srgbClr val="00FFFF"/>
              </a:solidFill>
            </a:endParaRPr>
          </a:p>
        </p:txBody>
      </p:sp>
      <p:sp>
        <p:nvSpPr>
          <p:cNvPr id="91" name="Google Shape;91;p19"/>
          <p:cNvSpPr txBox="1">
            <a:spLocks noGrp="1"/>
          </p:cNvSpPr>
          <p:nvPr>
            <p:ph type="subTitle" idx="1"/>
          </p:nvPr>
        </p:nvSpPr>
        <p:spPr>
          <a:xfrm>
            <a:off x="-140775" y="381700"/>
            <a:ext cx="9420600" cy="4761600"/>
          </a:xfrm>
          <a:prstGeom prst="rect">
            <a:avLst/>
          </a:prstGeom>
        </p:spPr>
        <p:txBody>
          <a:bodyPr spcFirstLastPara="1" wrap="square" lIns="91425" tIns="91425" rIns="91425" bIns="91425" anchor="t" anchorCtr="0">
            <a:noAutofit/>
          </a:bodyPr>
          <a:lstStyle/>
          <a:p>
            <a:pPr marL="457200" lvl="0" indent="-355600" algn="l" rtl="0">
              <a:spcBef>
                <a:spcPts val="0"/>
              </a:spcBef>
              <a:spcAft>
                <a:spcPts val="0"/>
              </a:spcAft>
              <a:buClr>
                <a:srgbClr val="FFFF00"/>
              </a:buClr>
              <a:buSzPts val="2000"/>
              <a:buChar char="●"/>
            </a:pPr>
            <a:r>
              <a:rPr lang="en" sz="2000">
                <a:solidFill>
                  <a:srgbClr val="FFFF00"/>
                </a:solidFill>
              </a:rPr>
              <a:t>This point needs to be made because there is a HUGE misunderstanding among certain denominations and individual congregations (popular community churches) on this very point.</a:t>
            </a:r>
            <a:endParaRPr sz="2000">
              <a:solidFill>
                <a:srgbClr val="FFFF00"/>
              </a:solidFill>
            </a:endParaRPr>
          </a:p>
          <a:p>
            <a:pPr marL="457200" lvl="0" indent="-355600" algn="l" rtl="0">
              <a:spcBef>
                <a:spcPts val="0"/>
              </a:spcBef>
              <a:spcAft>
                <a:spcPts val="0"/>
              </a:spcAft>
              <a:buClr>
                <a:schemeClr val="dk1"/>
              </a:buClr>
              <a:buSzPts val="2000"/>
              <a:buChar char="●"/>
            </a:pPr>
            <a:r>
              <a:rPr lang="en" sz="2000">
                <a:solidFill>
                  <a:schemeClr val="dk1"/>
                </a:solidFill>
              </a:rPr>
              <a:t>You can read on a church’s website, social media, and in their creed books, that they believe baptism is done to join themself to either a denomination or that particular church - because they want to be recognized as members there and receive the responsibilities, and benefits, of doing so.</a:t>
            </a:r>
            <a:endParaRPr sz="2000">
              <a:solidFill>
                <a:schemeClr val="dk1"/>
              </a:solidFill>
            </a:endParaRPr>
          </a:p>
          <a:p>
            <a:pPr marL="457200" lvl="0" indent="-355600" algn="l" rtl="0">
              <a:spcBef>
                <a:spcPts val="0"/>
              </a:spcBef>
              <a:spcAft>
                <a:spcPts val="0"/>
              </a:spcAft>
              <a:buClr>
                <a:srgbClr val="00FFFF"/>
              </a:buClr>
              <a:buSzPts val="2000"/>
              <a:buChar char="●"/>
            </a:pPr>
            <a:r>
              <a:rPr lang="en" sz="2000">
                <a:solidFill>
                  <a:srgbClr val="00FFFF"/>
                </a:solidFill>
              </a:rPr>
              <a:t>That might SOUND reasonable to some people, but in the scriptures baptism is NEVER described in this way.  We, at Chatham Heights, should not baptize so that you can be a member of Chatham Heights.  We baptize so that Jesus will wash away your sins! (more on this soon)  What “congregation” did the eunuch, on his way back to Ethiopia, in the middle of a desert when he was baptized </a:t>
            </a:r>
            <a:r>
              <a:rPr lang="en" sz="2000">
                <a:solidFill>
                  <a:srgbClr val="FFFF00"/>
                </a:solidFill>
              </a:rPr>
              <a:t>(</a:t>
            </a:r>
            <a:r>
              <a:rPr lang="en" sz="2000" u="sng">
                <a:solidFill>
                  <a:srgbClr val="FFFF00"/>
                </a:solidFill>
              </a:rPr>
              <a:t>Acts 8</a:t>
            </a:r>
            <a:r>
              <a:rPr lang="en" sz="2000">
                <a:solidFill>
                  <a:srgbClr val="FFFF00"/>
                </a:solidFill>
              </a:rPr>
              <a:t>)</a:t>
            </a:r>
            <a:r>
              <a:rPr lang="en" sz="2000">
                <a:solidFill>
                  <a:srgbClr val="00FFFF"/>
                </a:solidFill>
              </a:rPr>
              <a:t>, join?  He went on his way rejoicing because he was saved!</a:t>
            </a:r>
            <a:endParaRPr sz="2000">
              <a:solidFill>
                <a:srgbClr val="00FFFF"/>
              </a:solidFill>
            </a:endParaRPr>
          </a:p>
          <a:p>
            <a:pPr marL="457200" lvl="0" indent="-355600" algn="l" rtl="0">
              <a:spcBef>
                <a:spcPts val="0"/>
              </a:spcBef>
              <a:spcAft>
                <a:spcPts val="0"/>
              </a:spcAft>
              <a:buClr>
                <a:srgbClr val="FFFF00"/>
              </a:buClr>
              <a:buSzPts val="2000"/>
              <a:buChar char="●"/>
            </a:pPr>
            <a:r>
              <a:rPr lang="en" sz="2000" u="sng">
                <a:solidFill>
                  <a:srgbClr val="FFFF00"/>
                </a:solidFill>
              </a:rPr>
              <a:t>Acts 2:47</a:t>
            </a:r>
            <a:r>
              <a:rPr lang="en" sz="2000">
                <a:solidFill>
                  <a:srgbClr val="FFFF00"/>
                </a:solidFill>
              </a:rPr>
              <a:t> </a:t>
            </a:r>
            <a:r>
              <a:rPr lang="en" sz="2000" i="1">
                <a:solidFill>
                  <a:schemeClr val="dk1"/>
                </a:solidFill>
              </a:rPr>
              <a:t>“And the LORD added to the church daily those who were being saved.”  </a:t>
            </a:r>
            <a:r>
              <a:rPr lang="en" sz="2000">
                <a:solidFill>
                  <a:srgbClr val="FFFF00"/>
                </a:solidFill>
              </a:rPr>
              <a:t>People never add other people to Christ’s one church.  HE does that!</a:t>
            </a:r>
            <a:endParaRPr sz="2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ctrTitle"/>
          </p:nvPr>
        </p:nvSpPr>
        <p:spPr>
          <a:xfrm>
            <a:off x="-195750" y="0"/>
            <a:ext cx="95637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AS A SIGN OR DECLARATION</a:t>
            </a:r>
            <a:endParaRPr sz="5000" b="1">
              <a:solidFill>
                <a:srgbClr val="00FFFF"/>
              </a:solidFill>
            </a:endParaRPr>
          </a:p>
        </p:txBody>
      </p:sp>
      <p:sp>
        <p:nvSpPr>
          <p:cNvPr id="97" name="Google Shape;97;p20"/>
          <p:cNvSpPr txBox="1">
            <a:spLocks noGrp="1"/>
          </p:cNvSpPr>
          <p:nvPr>
            <p:ph type="subTitle" idx="1"/>
          </p:nvPr>
        </p:nvSpPr>
        <p:spPr>
          <a:xfrm>
            <a:off x="-167850" y="381700"/>
            <a:ext cx="9447600" cy="47616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a:solidFill>
                  <a:srgbClr val="FFFF00"/>
                </a:solidFill>
              </a:rPr>
              <a:t>Here is another reason that you will hear or read all over the internet/airwaves today.  How many church websites say “Baptism is an outward sign of an inward grace”, as if that is scripture?  They say baptism is where you make your public declaration of faith to the world.  They call baptism a “sacrament” (again not a bible word) that, like the Lord’s Supper, is something that Christians (someone already saved) does, instead of what someone who WANTS to be a Christian does!  And they say baptism is a “work” (scripture never calls it this), and since we’re not saved by our works (true), then baptism has nothing at all to do with salvation (NOT true).</a:t>
            </a:r>
            <a:endParaRPr sz="1800">
              <a:solidFill>
                <a:srgbClr val="FFFF00"/>
              </a:solidFill>
            </a:endParaRPr>
          </a:p>
          <a:p>
            <a:pPr marL="457200" lvl="0" indent="-342900" algn="l" rtl="0">
              <a:spcBef>
                <a:spcPts val="0"/>
              </a:spcBef>
              <a:spcAft>
                <a:spcPts val="0"/>
              </a:spcAft>
              <a:buClr>
                <a:srgbClr val="FFFF00"/>
              </a:buClr>
              <a:buSzPts val="1800"/>
              <a:buChar char="●"/>
            </a:pPr>
            <a:r>
              <a:rPr lang="en" sz="1800" u="sng">
                <a:solidFill>
                  <a:srgbClr val="FFFF00"/>
                </a:solidFill>
              </a:rPr>
              <a:t>Rom.6:3-7</a:t>
            </a:r>
            <a:r>
              <a:rPr lang="en" sz="1800">
                <a:solidFill>
                  <a:srgbClr val="FFFF00"/>
                </a:solidFill>
              </a:rPr>
              <a:t> </a:t>
            </a:r>
            <a:r>
              <a:rPr lang="en" sz="1800" i="1">
                <a:solidFill>
                  <a:schemeClr val="dk1"/>
                </a:solidFill>
              </a:rPr>
              <a:t>“Or do you not know that as many of us as were baptized into Christ Jesus were baptized into His death? 4 </a:t>
            </a:r>
            <a:r>
              <a:rPr lang="en" sz="1800" i="1" u="sng">
                <a:solidFill>
                  <a:schemeClr val="dk1"/>
                </a:solidFill>
              </a:rPr>
              <a:t>Therefore we were buried with Him through baptism into death</a:t>
            </a:r>
            <a:r>
              <a:rPr lang="en" sz="1800" i="1">
                <a:solidFill>
                  <a:schemeClr val="dk1"/>
                </a:solidFill>
              </a:rPr>
              <a:t>, that just as Christ was raised from the dead by the glory of the Father, even so we also should walk in newness of life. 5 </a:t>
            </a:r>
            <a:r>
              <a:rPr lang="en" sz="1800" i="1" u="sng">
                <a:solidFill>
                  <a:srgbClr val="FFFF00"/>
                </a:solidFill>
              </a:rPr>
              <a:t>For if we have been united together in the likeness of His death</a:t>
            </a:r>
            <a:r>
              <a:rPr lang="en" sz="1800" i="1" u="sng">
                <a:solidFill>
                  <a:schemeClr val="dk1"/>
                </a:solidFill>
              </a:rPr>
              <a:t>, certainly we also shall be in the likeness of His resurrection</a:t>
            </a:r>
            <a:r>
              <a:rPr lang="en" sz="1800" i="1">
                <a:solidFill>
                  <a:schemeClr val="dk1"/>
                </a:solidFill>
              </a:rPr>
              <a:t>, 6 knowing this, that </a:t>
            </a:r>
            <a:r>
              <a:rPr lang="en" sz="1800" i="1" u="sng">
                <a:solidFill>
                  <a:schemeClr val="dk1"/>
                </a:solidFill>
              </a:rPr>
              <a:t>our old man was crucified with Him</a:t>
            </a:r>
            <a:r>
              <a:rPr lang="en" sz="1800" i="1">
                <a:solidFill>
                  <a:schemeClr val="dk1"/>
                </a:solidFill>
              </a:rPr>
              <a:t>, that the body of sin might be done away with, that we should no longer be slaves of sin. 7 </a:t>
            </a:r>
            <a:r>
              <a:rPr lang="en" sz="1800" i="1" u="sng">
                <a:solidFill>
                  <a:schemeClr val="dk1"/>
                </a:solidFill>
              </a:rPr>
              <a:t>For he who has died has been freed from sin</a:t>
            </a:r>
            <a:r>
              <a:rPr lang="en" sz="1800" i="1">
                <a:solidFill>
                  <a:schemeClr val="dk1"/>
                </a:solidFill>
              </a:rPr>
              <a:t>.”</a:t>
            </a:r>
            <a:endParaRPr sz="1800" i="1">
              <a:solidFill>
                <a:schemeClr val="dk1"/>
              </a:solidFill>
            </a:endParaRPr>
          </a:p>
          <a:p>
            <a:pPr marL="457200" lvl="0" indent="-342900" algn="l" rtl="0">
              <a:spcBef>
                <a:spcPts val="0"/>
              </a:spcBef>
              <a:spcAft>
                <a:spcPts val="0"/>
              </a:spcAft>
              <a:buClr>
                <a:srgbClr val="00FFFF"/>
              </a:buClr>
              <a:buSzPts val="1800"/>
              <a:buChar char="●"/>
            </a:pPr>
            <a:r>
              <a:rPr lang="en" sz="1800">
                <a:solidFill>
                  <a:srgbClr val="00FFFF"/>
                </a:solidFill>
              </a:rPr>
              <a:t>How about just teaching/quoting what the BIBLE says about baptism instead?!</a:t>
            </a:r>
            <a:endParaRPr sz="18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ctrTitle"/>
          </p:nvPr>
        </p:nvSpPr>
        <p:spPr>
          <a:xfrm>
            <a:off x="-195750" y="0"/>
            <a:ext cx="9563700" cy="503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SzPts val="990"/>
              <a:buNone/>
            </a:pPr>
            <a:r>
              <a:rPr lang="en" sz="5000" b="1">
                <a:solidFill>
                  <a:srgbClr val="00FFFF"/>
                </a:solidFill>
              </a:rPr>
              <a:t>FOR GOD TO “CHANGE YOU”</a:t>
            </a:r>
            <a:endParaRPr sz="5000" b="1">
              <a:solidFill>
                <a:srgbClr val="00FFFF"/>
              </a:solidFill>
            </a:endParaRPr>
          </a:p>
        </p:txBody>
      </p:sp>
      <p:sp>
        <p:nvSpPr>
          <p:cNvPr id="103" name="Google Shape;103;p21"/>
          <p:cNvSpPr txBox="1">
            <a:spLocks noGrp="1"/>
          </p:cNvSpPr>
          <p:nvPr>
            <p:ph type="subTitle" idx="1"/>
          </p:nvPr>
        </p:nvSpPr>
        <p:spPr>
          <a:xfrm>
            <a:off x="-195750" y="361400"/>
            <a:ext cx="9414900" cy="47817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Clr>
                <a:srgbClr val="FFFF00"/>
              </a:buClr>
              <a:buSzPts val="1800"/>
              <a:buChar char="●"/>
            </a:pPr>
            <a:r>
              <a:rPr lang="en" sz="1800">
                <a:solidFill>
                  <a:srgbClr val="FFFF00"/>
                </a:solidFill>
              </a:rPr>
              <a:t>This world is full of people who want the easy way out - the way that requires the least amount of effort.  I get it.  I have fought against laziness all my life.</a:t>
            </a:r>
            <a:endParaRPr sz="1800">
              <a:solidFill>
                <a:srgbClr val="FFFF00"/>
              </a:solidFill>
            </a:endParaRPr>
          </a:p>
          <a:p>
            <a:pPr marL="457200" lvl="0" indent="-355600" algn="l" rtl="0">
              <a:spcBef>
                <a:spcPts val="0"/>
              </a:spcBef>
              <a:spcAft>
                <a:spcPts val="0"/>
              </a:spcAft>
              <a:buClr>
                <a:srgbClr val="00FFFF"/>
              </a:buClr>
              <a:buSzPts val="2000"/>
              <a:buChar char="●"/>
            </a:pPr>
            <a:r>
              <a:rPr lang="en" sz="1800">
                <a:solidFill>
                  <a:srgbClr val="00FFFF"/>
                </a:solidFill>
              </a:rPr>
              <a:t>Many people are baptized because they know their life is messed up and they know God is the solution (this is very true).  But, sadly, some of these individuals are being baptized as an attempted “quick fix” for God to instantly, even miraculously, change them into a different person ALL BY HIMSELF.  And then they are shocked and disappointed to find that, after coming out of the water, they STILL want that next drink, that next high, they feel the same lusts, that same hate, they use the same foul language, etc.  And they ask Jesus, “Why didn’t you change me into a better person, Lord?” Contrary to some false teaching today that God does all the work (He SHOULD get all the credit though), we need to work WITH God, and learn His will!</a:t>
            </a:r>
            <a:endParaRPr sz="1800">
              <a:solidFill>
                <a:srgbClr val="00FFFF"/>
              </a:solidFill>
            </a:endParaRPr>
          </a:p>
          <a:p>
            <a:pPr marL="457200" lvl="0" indent="-342900" algn="l" rtl="0">
              <a:spcBef>
                <a:spcPts val="0"/>
              </a:spcBef>
              <a:spcAft>
                <a:spcPts val="0"/>
              </a:spcAft>
              <a:buClr>
                <a:srgbClr val="FFFF00"/>
              </a:buClr>
              <a:buSzPts val="1800"/>
              <a:buChar char="●"/>
            </a:pPr>
            <a:r>
              <a:rPr lang="en" sz="1800" u="sng">
                <a:solidFill>
                  <a:srgbClr val="FFFF00"/>
                </a:solidFill>
              </a:rPr>
              <a:t>2 Pet.1:5-8</a:t>
            </a:r>
            <a:r>
              <a:rPr lang="en" sz="1800">
                <a:solidFill>
                  <a:srgbClr val="FFFF00"/>
                </a:solidFill>
              </a:rPr>
              <a:t> </a:t>
            </a:r>
            <a:r>
              <a:rPr lang="en" sz="1800" i="1">
                <a:solidFill>
                  <a:schemeClr val="dk1"/>
                </a:solidFill>
              </a:rPr>
              <a:t>“But also for this very reason, </a:t>
            </a:r>
            <a:r>
              <a:rPr lang="en" sz="1800" i="1" u="sng">
                <a:solidFill>
                  <a:schemeClr val="dk1"/>
                </a:solidFill>
              </a:rPr>
              <a:t>giving all diligence</a:t>
            </a:r>
            <a:r>
              <a:rPr lang="en" sz="1800" i="1">
                <a:solidFill>
                  <a:schemeClr val="dk1"/>
                </a:solidFill>
              </a:rPr>
              <a:t>, </a:t>
            </a:r>
            <a:r>
              <a:rPr lang="en" sz="1800" i="1" u="sng">
                <a:solidFill>
                  <a:schemeClr val="dk1"/>
                </a:solidFill>
              </a:rPr>
              <a:t>add to your faith</a:t>
            </a:r>
            <a:r>
              <a:rPr lang="en" sz="1800" i="1">
                <a:solidFill>
                  <a:schemeClr val="dk1"/>
                </a:solidFill>
              </a:rPr>
              <a:t> virtue, to virtue knowledge, 6 to knowledge self-control, to self-control perseverance, to perseverance godliness, 7 to godliness brotherly kindness, and to brotherly kindness love. 8 For </a:t>
            </a:r>
            <a:r>
              <a:rPr lang="en" sz="1800" i="1" u="sng">
                <a:solidFill>
                  <a:schemeClr val="dk1"/>
                </a:solidFill>
              </a:rPr>
              <a:t>if these things are yours and abound</a:t>
            </a:r>
            <a:r>
              <a:rPr lang="en" sz="1800" i="1">
                <a:solidFill>
                  <a:schemeClr val="dk1"/>
                </a:solidFill>
              </a:rPr>
              <a:t>, you will be neither barren nor unfruitful in the knowledge of our Lord Jesus Christ.”</a:t>
            </a:r>
            <a:r>
              <a:rPr lang="en" sz="1800">
                <a:solidFill>
                  <a:srgbClr val="FFFF00"/>
                </a:solidFill>
              </a:rPr>
              <a:t> </a:t>
            </a:r>
            <a:endParaRPr sz="1800">
              <a:solidFill>
                <a:srgbClr val="FFFF00"/>
              </a:solidFill>
            </a:endParaRPr>
          </a:p>
          <a:p>
            <a:pPr marL="457200" lvl="0" indent="-342900" algn="l" rtl="0">
              <a:spcBef>
                <a:spcPts val="0"/>
              </a:spcBef>
              <a:spcAft>
                <a:spcPts val="0"/>
              </a:spcAft>
              <a:buClr>
                <a:srgbClr val="FFFF00"/>
              </a:buClr>
              <a:buSzPts val="1800"/>
              <a:buChar char="●"/>
            </a:pPr>
            <a:r>
              <a:rPr lang="en" sz="1800">
                <a:solidFill>
                  <a:srgbClr val="FFFF00"/>
                </a:solidFill>
              </a:rPr>
              <a:t>EVERY letter to Christians, Romans thru Revelation, makes this abundantly clear!</a:t>
            </a:r>
            <a:endParaRPr sz="18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2890</Words>
  <Application>Microsoft Office PowerPoint</Application>
  <PresentationFormat>On-screen Show (16:9)</PresentationFormat>
  <Paragraphs>72</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Simple Dark</vt:lpstr>
      <vt:lpstr>The WRONG reasons to be baptized.</vt:lpstr>
      <vt:lpstr>THIS IS A SERIOUS MATTER!</vt:lpstr>
      <vt:lpstr>FOR THE PRAISE OF MEN</vt:lpstr>
      <vt:lpstr>TO PLEASE OTHER PEOPLE</vt:lpstr>
      <vt:lpstr>FOR MATERIAL BENEFITS</vt:lpstr>
      <vt:lpstr>TO FOLLOW A TRADITION</vt:lpstr>
      <vt:lpstr>TO JOIN A CHURCH</vt:lpstr>
      <vt:lpstr>AS A SIGN OR DECLARATION</vt:lpstr>
      <vt:lpstr>FOR GOD TO “CHANGE YOU”</vt:lpstr>
      <vt:lpstr>WHILE IGNORING THE COST</vt:lpstr>
      <vt:lpstr>IF YOU WERE ALREADY SAVED</vt:lpstr>
      <vt:lpstr>THE RIGHT REASONS!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2025-12-14T00:45:56Z</dcterms:modified>
</cp:coreProperties>
</file>