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ae0045c60b_0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ae0045c60b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ae0045c60b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ae0045c60b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ae0045c60b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ae0045c60b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ae0045c60b_0_1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ae0045c60b_0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ae0045c60b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ae0045c60b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ae0045c60b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ae0045c60b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ae0045c60b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ae0045c60b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ae0045c60b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ae0045c60b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ae0045c60b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ae0045c60b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ae0045c60b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ae0045c60b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ae0045c60b_0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ae0045c60b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ae0045c60b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ae0045c60b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296425" y="0"/>
            <a:ext cx="9752400" cy="580800"/>
          </a:xfrm>
          <a:prstGeom prst="rect">
            <a:avLst/>
          </a:prstGeom>
        </p:spPr>
        <p:txBody>
          <a:bodyPr spcFirstLastPara="1" wrap="square" lIns="91425" tIns="91425" rIns="91425" bIns="91425" anchor="ctr" anchorCtr="0">
            <a:normAutofit fontScale="90000"/>
          </a:bodyPr>
          <a:lstStyle/>
          <a:p>
            <a:pPr marL="0" lvl="0" indent="0" algn="ctr" rtl="0">
              <a:spcBef>
                <a:spcPts val="0"/>
              </a:spcBef>
              <a:spcAft>
                <a:spcPts val="0"/>
              </a:spcAft>
              <a:buNone/>
            </a:pPr>
            <a:r>
              <a:rPr lang="en" sz="6111" b="1">
                <a:solidFill>
                  <a:srgbClr val="00FFFF"/>
                </a:solidFill>
              </a:rPr>
              <a:t>MONEY AND THE CHURCH</a:t>
            </a:r>
            <a:endParaRPr sz="6111" b="1">
              <a:solidFill>
                <a:srgbClr val="00FFFF"/>
              </a:solidFill>
            </a:endParaRPr>
          </a:p>
        </p:txBody>
      </p:sp>
      <p:sp>
        <p:nvSpPr>
          <p:cNvPr id="55" name="Google Shape;55;p13"/>
          <p:cNvSpPr txBox="1">
            <a:spLocks noGrp="1"/>
          </p:cNvSpPr>
          <p:nvPr>
            <p:ph type="subTitle" idx="1"/>
          </p:nvPr>
        </p:nvSpPr>
        <p:spPr>
          <a:xfrm>
            <a:off x="0" y="580800"/>
            <a:ext cx="9144000" cy="45627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2400" u="sng" dirty="0">
                <a:solidFill>
                  <a:srgbClr val="FFFF00"/>
                </a:solidFill>
              </a:rPr>
              <a:t>John 2:13-18</a:t>
            </a:r>
            <a:r>
              <a:rPr lang="en" sz="2400" dirty="0"/>
              <a:t> </a:t>
            </a:r>
            <a:r>
              <a:rPr lang="en" sz="2400" dirty="0">
                <a:solidFill>
                  <a:srgbClr val="00FFFF"/>
                </a:solidFill>
              </a:rPr>
              <a:t>(NASB95) </a:t>
            </a:r>
            <a:r>
              <a:rPr lang="en" sz="2400" i="1" dirty="0">
                <a:solidFill>
                  <a:schemeClr val="dk1"/>
                </a:solidFill>
              </a:rPr>
              <a:t>“The Passover of the Jews was near, and Jesus went up to Jerusalem. 14 </a:t>
            </a:r>
            <a:r>
              <a:rPr lang="en" sz="2400" i="1" u="sng" dirty="0">
                <a:solidFill>
                  <a:schemeClr val="dk1"/>
                </a:solidFill>
              </a:rPr>
              <a:t>And He found in the temple those who were selling oxen and sheep and doves, and the money changers seated at their tables</a:t>
            </a:r>
            <a:r>
              <a:rPr lang="en" sz="2400" i="1" dirty="0">
                <a:solidFill>
                  <a:schemeClr val="dk1"/>
                </a:solidFill>
              </a:rPr>
              <a:t>. 15 And He made a scourge of cords, and drove them all out of the temple, with the sheep and the oxen; and He poured out the coins of the money changers and overturned their tables; 16 and to those who were selling the doves He said, </a:t>
            </a:r>
            <a:r>
              <a:rPr lang="en" sz="2400" i="1" dirty="0">
                <a:solidFill>
                  <a:srgbClr val="FFFF00"/>
                </a:solidFill>
              </a:rPr>
              <a:t>“</a:t>
            </a:r>
            <a:r>
              <a:rPr lang="en" sz="2400" i="1" u="sng" dirty="0">
                <a:solidFill>
                  <a:srgbClr val="FFFF00"/>
                </a:solidFill>
              </a:rPr>
              <a:t>Take these things away; stop making My Father’s house a place of business</a:t>
            </a:r>
            <a:r>
              <a:rPr lang="en" sz="2400" i="1" dirty="0">
                <a:solidFill>
                  <a:srgbClr val="FFFF00"/>
                </a:solidFill>
              </a:rPr>
              <a:t>.” </a:t>
            </a:r>
            <a:r>
              <a:rPr lang="en" sz="2400" i="1" dirty="0">
                <a:solidFill>
                  <a:schemeClr val="dk1"/>
                </a:solidFill>
              </a:rPr>
              <a:t>17 His disciples remembered that it was written, “Zeal for Your house will consume me.”</a:t>
            </a:r>
            <a:endParaRPr sz="2400" i="1" dirty="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296425" y="0"/>
            <a:ext cx="9752400" cy="46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JUST A “HIRELING”?</a:t>
            </a:r>
            <a:endParaRPr sz="5000" b="1">
              <a:solidFill>
                <a:srgbClr val="00FFFF"/>
              </a:solidFill>
            </a:endParaRPr>
          </a:p>
        </p:txBody>
      </p:sp>
      <p:sp>
        <p:nvSpPr>
          <p:cNvPr id="109" name="Google Shape;109;p22"/>
          <p:cNvSpPr txBox="1">
            <a:spLocks noGrp="1"/>
          </p:cNvSpPr>
          <p:nvPr>
            <p:ph type="subTitle" idx="1"/>
          </p:nvPr>
        </p:nvSpPr>
        <p:spPr>
          <a:xfrm>
            <a:off x="-220222" y="392525"/>
            <a:ext cx="9464758" cy="4750500"/>
          </a:xfrm>
          <a:prstGeom prst="rect">
            <a:avLst/>
          </a:prstGeom>
        </p:spPr>
        <p:txBody>
          <a:bodyPr spcFirstLastPara="1" wrap="square" lIns="91425" tIns="91425" rIns="91425" bIns="91425" anchor="t" anchorCtr="0">
            <a:noAutofit/>
          </a:bodyPr>
          <a:lstStyle/>
          <a:p>
            <a:pPr marL="457200" lvl="0" indent="-349250" algn="l" rtl="0">
              <a:lnSpc>
                <a:spcPct val="80000"/>
              </a:lnSpc>
              <a:spcBef>
                <a:spcPts val="0"/>
              </a:spcBef>
              <a:spcAft>
                <a:spcPts val="0"/>
              </a:spcAft>
              <a:buClr>
                <a:srgbClr val="FFFF00"/>
              </a:buClr>
              <a:buSzPts val="1900"/>
              <a:buChar char="●"/>
            </a:pPr>
            <a:r>
              <a:rPr lang="en" sz="1900" dirty="0">
                <a:solidFill>
                  <a:srgbClr val="FFFF00"/>
                </a:solidFill>
              </a:rPr>
              <a:t>The true test for any man who makes their living by preaching the gospel is “Will they continue to do so if/when times get difficult?” </a:t>
            </a:r>
            <a:r>
              <a:rPr lang="en" sz="1900" dirty="0">
                <a:solidFill>
                  <a:schemeClr val="dk1"/>
                </a:solidFill>
              </a:rPr>
              <a:t> </a:t>
            </a:r>
            <a:r>
              <a:rPr lang="en" sz="1900" u="sng" dirty="0">
                <a:solidFill>
                  <a:srgbClr val="FFFF00"/>
                </a:solidFill>
              </a:rPr>
              <a:t>Jn.10:11-13</a:t>
            </a:r>
            <a:r>
              <a:rPr lang="en" sz="1900" dirty="0">
                <a:solidFill>
                  <a:schemeClr val="dk1"/>
                </a:solidFill>
              </a:rPr>
              <a:t> </a:t>
            </a:r>
            <a:r>
              <a:rPr lang="en" sz="1900" i="1" dirty="0">
                <a:solidFill>
                  <a:schemeClr val="dk1"/>
                </a:solidFill>
              </a:rPr>
              <a:t>“I am the good shepherd; the good shepherd lays down His life for the sheep. 12 He who is a hired hand, and not a shepherd, </a:t>
            </a:r>
            <a:r>
              <a:rPr lang="en" sz="1900" i="1" u="sng" dirty="0">
                <a:solidFill>
                  <a:schemeClr val="dk1"/>
                </a:solidFill>
              </a:rPr>
              <a:t>who is not the owner of the sheep, sees the wolf coming, and leaves the sheep and flees</a:t>
            </a:r>
            <a:r>
              <a:rPr lang="en" sz="1900" i="1" dirty="0">
                <a:solidFill>
                  <a:schemeClr val="dk1"/>
                </a:solidFill>
              </a:rPr>
              <a:t>, and the wolf snatches them and scatters them. 13 </a:t>
            </a:r>
            <a:r>
              <a:rPr lang="en" sz="1900" i="1" u="sng" dirty="0">
                <a:solidFill>
                  <a:schemeClr val="dk1"/>
                </a:solidFill>
              </a:rPr>
              <a:t>He flees because he is a hired hand and is not concerned about the sheep</a:t>
            </a:r>
            <a:r>
              <a:rPr lang="en" sz="1900" i="1" dirty="0">
                <a:solidFill>
                  <a:schemeClr val="dk1"/>
                </a:solidFill>
              </a:rPr>
              <a:t>.”</a:t>
            </a:r>
            <a:endParaRPr sz="1900" i="1" dirty="0">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dirty="0">
                <a:solidFill>
                  <a:srgbClr val="FFFF00"/>
                </a:solidFill>
              </a:rPr>
              <a:t>Matt.6:24</a:t>
            </a:r>
            <a:r>
              <a:rPr lang="en" sz="1900" dirty="0">
                <a:solidFill>
                  <a:schemeClr val="dk1"/>
                </a:solidFill>
              </a:rPr>
              <a:t> </a:t>
            </a:r>
            <a:r>
              <a:rPr lang="en" sz="1900" i="1" dirty="0">
                <a:solidFill>
                  <a:schemeClr val="dk1"/>
                </a:solidFill>
              </a:rPr>
              <a:t>“</a:t>
            </a:r>
            <a:r>
              <a:rPr lang="en" sz="1900" i="1" u="sng" dirty="0">
                <a:solidFill>
                  <a:schemeClr val="dk1"/>
                </a:solidFill>
              </a:rPr>
              <a:t>No one can serve two masters</a:t>
            </a:r>
            <a:r>
              <a:rPr lang="en" sz="1900" i="1" dirty="0">
                <a:solidFill>
                  <a:schemeClr val="dk1"/>
                </a:solidFill>
              </a:rPr>
              <a:t>; for either he will hate the one and love the other, or he will be devoted to one and despise the other. </a:t>
            </a:r>
            <a:r>
              <a:rPr lang="en" sz="1900" i="1" u="sng" dirty="0">
                <a:solidFill>
                  <a:schemeClr val="dk1"/>
                </a:solidFill>
              </a:rPr>
              <a:t>You cannot serve God and wealth</a:t>
            </a:r>
            <a:r>
              <a:rPr lang="en" sz="1900" i="1" dirty="0">
                <a:solidFill>
                  <a:schemeClr val="dk1"/>
                </a:solidFill>
              </a:rPr>
              <a:t>.”</a:t>
            </a:r>
            <a:endParaRPr sz="1900" i="1" dirty="0">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dirty="0">
                <a:solidFill>
                  <a:srgbClr val="FFFF00"/>
                </a:solidFill>
              </a:rPr>
              <a:t>1 Tim.6:5</a:t>
            </a:r>
            <a:r>
              <a:rPr lang="en" sz="1900" dirty="0">
                <a:solidFill>
                  <a:schemeClr val="dk1"/>
                </a:solidFill>
              </a:rPr>
              <a:t> </a:t>
            </a:r>
            <a:r>
              <a:rPr lang="en" sz="1900" i="1" dirty="0">
                <a:solidFill>
                  <a:schemeClr val="dk1"/>
                </a:solidFill>
              </a:rPr>
              <a:t>“and constant friction between men of depraved mind and deprived of the truth, </a:t>
            </a:r>
            <a:r>
              <a:rPr lang="en" sz="1900" i="1" u="sng" dirty="0">
                <a:solidFill>
                  <a:schemeClr val="dk1"/>
                </a:solidFill>
              </a:rPr>
              <a:t>who suppose that godliness is a means of gain</a:t>
            </a:r>
            <a:r>
              <a:rPr lang="en" sz="1900" i="1" dirty="0">
                <a:solidFill>
                  <a:schemeClr val="dk1"/>
                </a:solidFill>
              </a:rPr>
              <a:t>.”</a:t>
            </a:r>
            <a:endParaRPr sz="1900" i="1" dirty="0">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dirty="0">
                <a:solidFill>
                  <a:srgbClr val="FFFF00"/>
                </a:solidFill>
              </a:rPr>
              <a:t>1 Tim.6:9-10</a:t>
            </a:r>
            <a:r>
              <a:rPr lang="en" sz="1900" dirty="0">
                <a:solidFill>
                  <a:schemeClr val="dk1"/>
                </a:solidFill>
              </a:rPr>
              <a:t> </a:t>
            </a:r>
            <a:r>
              <a:rPr lang="en" sz="1900" i="1" dirty="0">
                <a:solidFill>
                  <a:schemeClr val="dk1"/>
                </a:solidFill>
              </a:rPr>
              <a:t>“But </a:t>
            </a:r>
            <a:r>
              <a:rPr lang="en" sz="1900" i="1" u="sng" dirty="0">
                <a:solidFill>
                  <a:schemeClr val="dk1"/>
                </a:solidFill>
              </a:rPr>
              <a:t>those who want to get rich</a:t>
            </a:r>
            <a:r>
              <a:rPr lang="en" sz="1900" i="1" dirty="0">
                <a:solidFill>
                  <a:schemeClr val="dk1"/>
                </a:solidFill>
              </a:rPr>
              <a:t> fall into temptation and a snare and many foolish and harmful desires which plunge men into ruin and destruction. 10 </a:t>
            </a:r>
            <a:r>
              <a:rPr lang="en" sz="1900" i="1" u="sng" dirty="0">
                <a:solidFill>
                  <a:schemeClr val="dk1"/>
                </a:solidFill>
              </a:rPr>
              <a:t>For the love of money is a root of all sorts of evil</a:t>
            </a:r>
            <a:r>
              <a:rPr lang="en" sz="1900" i="1" dirty="0">
                <a:solidFill>
                  <a:schemeClr val="dk1"/>
                </a:solidFill>
              </a:rPr>
              <a:t>, and some by longing for it </a:t>
            </a:r>
            <a:r>
              <a:rPr lang="en" sz="1900" i="1" u="sng" dirty="0">
                <a:solidFill>
                  <a:schemeClr val="dk1"/>
                </a:solidFill>
              </a:rPr>
              <a:t>have wandered away from the faith and pierced themselves with many griefs</a:t>
            </a:r>
            <a:r>
              <a:rPr lang="en" sz="1900" i="1" dirty="0">
                <a:solidFill>
                  <a:schemeClr val="dk1"/>
                </a:solidFill>
              </a:rPr>
              <a:t>.”</a:t>
            </a:r>
            <a:endParaRPr sz="1900" i="1" dirty="0">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dirty="0">
                <a:solidFill>
                  <a:srgbClr val="FFFF00"/>
                </a:solidFill>
              </a:rPr>
              <a:t>Tt.1:11</a:t>
            </a:r>
            <a:r>
              <a:rPr lang="en" sz="1900" dirty="0">
                <a:solidFill>
                  <a:schemeClr val="dk1"/>
                </a:solidFill>
              </a:rPr>
              <a:t> </a:t>
            </a:r>
            <a:r>
              <a:rPr lang="en" sz="1900" i="1" dirty="0">
                <a:solidFill>
                  <a:schemeClr val="dk1"/>
                </a:solidFill>
              </a:rPr>
              <a:t>“who must be silenced because they are upsetting whole families, </a:t>
            </a:r>
            <a:r>
              <a:rPr lang="en" sz="1900" i="1" u="sng" dirty="0">
                <a:solidFill>
                  <a:schemeClr val="dk1"/>
                </a:solidFill>
              </a:rPr>
              <a:t>teaching things they should not teach for the sake of sordid gain</a:t>
            </a:r>
            <a:r>
              <a:rPr lang="en" sz="1900" i="1" dirty="0">
                <a:solidFill>
                  <a:schemeClr val="dk1"/>
                </a:solidFill>
              </a:rPr>
              <a:t>.”</a:t>
            </a:r>
            <a:endParaRPr sz="1900" i="1" dirty="0">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dirty="0">
                <a:solidFill>
                  <a:srgbClr val="FFFF00"/>
                </a:solidFill>
              </a:rPr>
              <a:t>See also </a:t>
            </a:r>
            <a:r>
              <a:rPr lang="en" sz="1900" u="sng" dirty="0">
                <a:solidFill>
                  <a:srgbClr val="FFFF00"/>
                </a:solidFill>
              </a:rPr>
              <a:t>Mk.10:23</a:t>
            </a:r>
            <a:r>
              <a:rPr lang="en" sz="1900" dirty="0">
                <a:solidFill>
                  <a:srgbClr val="FFFF00"/>
                </a:solidFill>
              </a:rPr>
              <a:t>, </a:t>
            </a:r>
            <a:r>
              <a:rPr lang="en" sz="1900" u="sng" dirty="0">
                <a:solidFill>
                  <a:srgbClr val="FFFF00"/>
                </a:solidFill>
              </a:rPr>
              <a:t>1 Cor.10:33</a:t>
            </a:r>
            <a:r>
              <a:rPr lang="en" sz="1900" dirty="0">
                <a:solidFill>
                  <a:srgbClr val="FFFF00"/>
                </a:solidFill>
              </a:rPr>
              <a:t>, </a:t>
            </a:r>
            <a:r>
              <a:rPr lang="en" sz="1900" u="sng" dirty="0">
                <a:solidFill>
                  <a:srgbClr val="FFFF00"/>
                </a:solidFill>
              </a:rPr>
              <a:t>Eph.5:5</a:t>
            </a:r>
            <a:r>
              <a:rPr lang="en" sz="1900" dirty="0">
                <a:solidFill>
                  <a:srgbClr val="FFFF00"/>
                </a:solidFill>
              </a:rPr>
              <a:t>, </a:t>
            </a:r>
            <a:r>
              <a:rPr lang="en" sz="1900" u="sng" dirty="0">
                <a:solidFill>
                  <a:srgbClr val="FFFF00"/>
                </a:solidFill>
              </a:rPr>
              <a:t>1 Tim.3:5,8</a:t>
            </a:r>
            <a:r>
              <a:rPr lang="en" sz="1900" dirty="0">
                <a:solidFill>
                  <a:srgbClr val="FFFF00"/>
                </a:solidFill>
              </a:rPr>
              <a:t>, </a:t>
            </a:r>
            <a:r>
              <a:rPr lang="en" sz="1900" u="sng" dirty="0">
                <a:solidFill>
                  <a:srgbClr val="FFFF00"/>
                </a:solidFill>
              </a:rPr>
              <a:t>Tt.1:11</a:t>
            </a:r>
            <a:r>
              <a:rPr lang="en" sz="1900" dirty="0">
                <a:solidFill>
                  <a:srgbClr val="FFFF00"/>
                </a:solidFill>
              </a:rPr>
              <a:t>, </a:t>
            </a:r>
            <a:r>
              <a:rPr lang="en" sz="1900" u="sng" dirty="0">
                <a:solidFill>
                  <a:srgbClr val="FFFF00"/>
                </a:solidFill>
              </a:rPr>
              <a:t>Heb.13:5</a:t>
            </a:r>
            <a:r>
              <a:rPr lang="en" sz="1900" dirty="0">
                <a:solidFill>
                  <a:srgbClr val="FFFF00"/>
                </a:solidFill>
              </a:rPr>
              <a:t>, </a:t>
            </a:r>
            <a:r>
              <a:rPr lang="en" sz="1900" u="sng" dirty="0">
                <a:solidFill>
                  <a:srgbClr val="FFFF00"/>
                </a:solidFill>
              </a:rPr>
              <a:t>1 Pet.5:2</a:t>
            </a:r>
            <a:r>
              <a:rPr lang="en" sz="1900" dirty="0">
                <a:solidFill>
                  <a:schemeClr val="dk1"/>
                </a:solidFill>
              </a:rPr>
              <a:t> </a:t>
            </a:r>
            <a:endParaRPr sz="1900" dirty="0">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dirty="0">
                <a:solidFill>
                  <a:srgbClr val="FFFF00"/>
                </a:solidFill>
              </a:rPr>
              <a:t>Acts 20:33</a:t>
            </a:r>
            <a:r>
              <a:rPr lang="en" sz="1900" dirty="0">
                <a:solidFill>
                  <a:schemeClr val="dk1"/>
                </a:solidFill>
              </a:rPr>
              <a:t> </a:t>
            </a:r>
            <a:r>
              <a:rPr lang="en" sz="1900" i="1" dirty="0">
                <a:solidFill>
                  <a:schemeClr val="dk1"/>
                </a:solidFill>
              </a:rPr>
              <a:t>“I</a:t>
            </a:r>
            <a:r>
              <a:rPr lang="en" sz="1900" dirty="0">
                <a:solidFill>
                  <a:schemeClr val="dk1"/>
                </a:solidFill>
              </a:rPr>
              <a:t> </a:t>
            </a:r>
            <a:r>
              <a:rPr lang="en" sz="1900" dirty="0">
                <a:solidFill>
                  <a:srgbClr val="00FFFF"/>
                </a:solidFill>
              </a:rPr>
              <a:t>(Paul)</a:t>
            </a:r>
            <a:r>
              <a:rPr lang="en" sz="1900" dirty="0">
                <a:solidFill>
                  <a:schemeClr val="dk1"/>
                </a:solidFill>
              </a:rPr>
              <a:t> </a:t>
            </a:r>
            <a:r>
              <a:rPr lang="en" sz="1900" i="1" dirty="0">
                <a:solidFill>
                  <a:schemeClr val="dk1"/>
                </a:solidFill>
              </a:rPr>
              <a:t>have coveted </a:t>
            </a:r>
            <a:r>
              <a:rPr lang="en" sz="1900" i="1" u="sng" dirty="0">
                <a:solidFill>
                  <a:schemeClr val="dk1"/>
                </a:solidFill>
              </a:rPr>
              <a:t>no one’s</a:t>
            </a:r>
            <a:r>
              <a:rPr lang="en" sz="1900" i="1" dirty="0">
                <a:solidFill>
                  <a:schemeClr val="dk1"/>
                </a:solidFill>
              </a:rPr>
              <a:t> silver or gold or clothes.”</a:t>
            </a:r>
            <a:endParaRPr sz="19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296425" y="0"/>
            <a:ext cx="9752400" cy="46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YOUR MONEY</a:t>
            </a:r>
            <a:endParaRPr sz="5000" b="1">
              <a:solidFill>
                <a:srgbClr val="00FFFF"/>
              </a:solidFill>
            </a:endParaRPr>
          </a:p>
        </p:txBody>
      </p:sp>
      <p:sp>
        <p:nvSpPr>
          <p:cNvPr id="115" name="Google Shape;115;p23"/>
          <p:cNvSpPr txBox="1">
            <a:spLocks noGrp="1"/>
          </p:cNvSpPr>
          <p:nvPr>
            <p:ph type="subTitle" idx="1"/>
          </p:nvPr>
        </p:nvSpPr>
        <p:spPr>
          <a:xfrm>
            <a:off x="-194900" y="392525"/>
            <a:ext cx="9414000" cy="4750500"/>
          </a:xfrm>
          <a:prstGeom prst="rect">
            <a:avLst/>
          </a:prstGeom>
        </p:spPr>
        <p:txBody>
          <a:bodyPr spcFirstLastPara="1" wrap="square" lIns="91425" tIns="91425" rIns="91425" bIns="91425" anchor="t" anchorCtr="0">
            <a:noAutofit/>
          </a:bodyPr>
          <a:lstStyle/>
          <a:p>
            <a:pPr marL="457200" lvl="0" indent="-349250" algn="l" rtl="0">
              <a:lnSpc>
                <a:spcPct val="80000"/>
              </a:lnSpc>
              <a:spcBef>
                <a:spcPts val="0"/>
              </a:spcBef>
              <a:spcAft>
                <a:spcPts val="0"/>
              </a:spcAft>
              <a:buClr>
                <a:srgbClr val="FFFF00"/>
              </a:buClr>
              <a:buSzPts val="1900"/>
              <a:buChar char="●"/>
            </a:pPr>
            <a:r>
              <a:rPr lang="en" sz="1900" dirty="0">
                <a:solidFill>
                  <a:srgbClr val="FFFF00"/>
                </a:solidFill>
              </a:rPr>
              <a:t>Understanding of course that our financial blessings are from God, the scriptures do say that YOU get to control what you do with those blessings. (</a:t>
            </a:r>
            <a:r>
              <a:rPr lang="en" sz="1900" u="sng" dirty="0">
                <a:solidFill>
                  <a:srgbClr val="FFFF00"/>
                </a:solidFill>
              </a:rPr>
              <a:t>Acts 5:3-4</a:t>
            </a:r>
            <a:r>
              <a:rPr lang="en" sz="1900" dirty="0">
                <a:solidFill>
                  <a:srgbClr val="FFFF00"/>
                </a:solidFill>
              </a:rPr>
              <a:t>)</a:t>
            </a:r>
            <a:endParaRPr sz="1900" i="1" dirty="0">
              <a:solidFill>
                <a:schemeClr val="dk1"/>
              </a:solidFill>
            </a:endParaRPr>
          </a:p>
          <a:p>
            <a:pPr marL="457200" lvl="0" indent="-349250" algn="l" rtl="0">
              <a:lnSpc>
                <a:spcPct val="80000"/>
              </a:lnSpc>
              <a:spcBef>
                <a:spcPts val="0"/>
              </a:spcBef>
              <a:spcAft>
                <a:spcPts val="0"/>
              </a:spcAft>
              <a:buClr>
                <a:srgbClr val="00FFFF"/>
              </a:buClr>
              <a:buSzPts val="1900"/>
              <a:buChar char="●"/>
            </a:pPr>
            <a:r>
              <a:rPr lang="en" sz="1900" dirty="0">
                <a:solidFill>
                  <a:srgbClr val="00FFFF"/>
                </a:solidFill>
              </a:rPr>
              <a:t>We frankly need to make this more clear in our assemblies, to visitors and those watching online - Neither I, nor we, want your money!  The gospel of Jesus Christ is, financially, a free gift to all of mankind.  What we want most is what God most wants - YOUR ETERNAL SALVATION!</a:t>
            </a:r>
            <a:endParaRPr sz="1900" dirty="0">
              <a:solidFill>
                <a:schemeClr val="dk1"/>
              </a:solidFill>
            </a:endParaRPr>
          </a:p>
          <a:p>
            <a:pPr marL="457200" lvl="0" indent="-342900" algn="l" rtl="0">
              <a:lnSpc>
                <a:spcPct val="80000"/>
              </a:lnSpc>
              <a:spcBef>
                <a:spcPts val="0"/>
              </a:spcBef>
              <a:spcAft>
                <a:spcPts val="0"/>
              </a:spcAft>
              <a:buClr>
                <a:srgbClr val="FFFF00"/>
              </a:buClr>
              <a:buSzPts val="1800"/>
              <a:buChar char="●"/>
            </a:pPr>
            <a:r>
              <a:rPr lang="en" sz="1900" dirty="0">
                <a:solidFill>
                  <a:srgbClr val="FFFF00"/>
                </a:solidFill>
              </a:rPr>
              <a:t>I was raised believing that giving on the first day of the week is something that every local member MUST do, whether they want to or not, and whether they are financially able to or not.  But this is NOT the language of the scriptures. </a:t>
            </a:r>
            <a:endParaRPr sz="1900" dirty="0">
              <a:solidFill>
                <a:srgbClr val="FFFF00"/>
              </a:solidFill>
            </a:endParaRPr>
          </a:p>
          <a:p>
            <a:pPr marL="457200" lvl="0" indent="-342900" algn="l" rtl="0">
              <a:lnSpc>
                <a:spcPct val="80000"/>
              </a:lnSpc>
              <a:spcBef>
                <a:spcPts val="0"/>
              </a:spcBef>
              <a:spcAft>
                <a:spcPts val="0"/>
              </a:spcAft>
              <a:buClr>
                <a:srgbClr val="00FFFF"/>
              </a:buClr>
              <a:buSzPts val="1800"/>
              <a:buChar char="●"/>
            </a:pPr>
            <a:r>
              <a:rPr lang="en" sz="1900" dirty="0">
                <a:solidFill>
                  <a:srgbClr val="00FFFF"/>
                </a:solidFill>
              </a:rPr>
              <a:t>Listen carefully to Paul’s words in</a:t>
            </a:r>
            <a:r>
              <a:rPr lang="en" sz="1900" dirty="0">
                <a:solidFill>
                  <a:srgbClr val="FFFF00"/>
                </a:solidFill>
              </a:rPr>
              <a:t> </a:t>
            </a:r>
            <a:r>
              <a:rPr lang="en" sz="1900" u="sng" dirty="0">
                <a:solidFill>
                  <a:srgbClr val="FFFF00"/>
                </a:solidFill>
              </a:rPr>
              <a:t>2 Cor.8.</a:t>
            </a:r>
            <a:r>
              <a:rPr lang="en" sz="1900" dirty="0">
                <a:solidFill>
                  <a:srgbClr val="FFFF00"/>
                </a:solidFill>
              </a:rPr>
              <a:t> </a:t>
            </a:r>
            <a:r>
              <a:rPr lang="en" sz="1900" dirty="0">
                <a:solidFill>
                  <a:srgbClr val="00FFFF"/>
                </a:solidFill>
              </a:rPr>
              <a:t>v.2-4</a:t>
            </a:r>
            <a:r>
              <a:rPr lang="en" sz="1900" dirty="0">
                <a:solidFill>
                  <a:srgbClr val="FFFF00"/>
                </a:solidFill>
              </a:rPr>
              <a:t> </a:t>
            </a:r>
            <a:r>
              <a:rPr lang="en" sz="1900" i="1" dirty="0">
                <a:solidFill>
                  <a:schemeClr val="dk1"/>
                </a:solidFill>
              </a:rPr>
              <a:t>“that in a great ordeal of affliction </a:t>
            </a:r>
            <a:r>
              <a:rPr lang="en" sz="1900" i="1" u="sng" dirty="0">
                <a:solidFill>
                  <a:schemeClr val="dk1"/>
                </a:solidFill>
              </a:rPr>
              <a:t>their abundance of joy</a:t>
            </a:r>
            <a:r>
              <a:rPr lang="en" sz="1900" i="1" dirty="0">
                <a:solidFill>
                  <a:schemeClr val="dk1"/>
                </a:solidFill>
              </a:rPr>
              <a:t> and their deep poverty overflowed in </a:t>
            </a:r>
            <a:r>
              <a:rPr lang="en" sz="1900" i="1" u="sng" dirty="0">
                <a:solidFill>
                  <a:schemeClr val="dk1"/>
                </a:solidFill>
              </a:rPr>
              <a:t>the wealth of their liberality</a:t>
            </a:r>
            <a:r>
              <a:rPr lang="en" sz="1900" i="1" dirty="0">
                <a:solidFill>
                  <a:schemeClr val="dk1"/>
                </a:solidFill>
              </a:rPr>
              <a:t>. 3 For I testify that according to their ability, and </a:t>
            </a:r>
            <a:r>
              <a:rPr lang="en" sz="1900" i="1" u="sng" dirty="0">
                <a:solidFill>
                  <a:schemeClr val="dk1"/>
                </a:solidFill>
              </a:rPr>
              <a:t>beyond their ability</a:t>
            </a:r>
            <a:r>
              <a:rPr lang="en" sz="1900" i="1" dirty="0">
                <a:solidFill>
                  <a:schemeClr val="dk1"/>
                </a:solidFill>
              </a:rPr>
              <a:t>, they gave </a:t>
            </a:r>
            <a:r>
              <a:rPr lang="en" sz="1900" i="1" u="sng" dirty="0">
                <a:solidFill>
                  <a:schemeClr val="dk1"/>
                </a:solidFill>
              </a:rPr>
              <a:t>of their own accord</a:t>
            </a:r>
            <a:r>
              <a:rPr lang="en" sz="1900" i="1" dirty="0">
                <a:solidFill>
                  <a:schemeClr val="dk1"/>
                </a:solidFill>
              </a:rPr>
              <a:t>, 4 </a:t>
            </a:r>
            <a:r>
              <a:rPr lang="en" sz="1900" i="1" u="sng" dirty="0">
                <a:solidFill>
                  <a:schemeClr val="dk1"/>
                </a:solidFill>
              </a:rPr>
              <a:t>begging us with much urging for the favor of participation in the support of the saints</a:t>
            </a:r>
            <a:r>
              <a:rPr lang="en" sz="1900" i="1" dirty="0">
                <a:solidFill>
                  <a:schemeClr val="dk1"/>
                </a:solidFill>
              </a:rPr>
              <a:t>,”</a:t>
            </a:r>
            <a:r>
              <a:rPr lang="en" sz="1900" dirty="0">
                <a:solidFill>
                  <a:srgbClr val="FFFF00"/>
                </a:solidFill>
              </a:rPr>
              <a:t> </a:t>
            </a:r>
            <a:r>
              <a:rPr lang="en" sz="1900" dirty="0">
                <a:solidFill>
                  <a:srgbClr val="00FFFF"/>
                </a:solidFill>
              </a:rPr>
              <a:t>v.8</a:t>
            </a:r>
            <a:r>
              <a:rPr lang="en" sz="1900" dirty="0">
                <a:solidFill>
                  <a:srgbClr val="FFFF00"/>
                </a:solidFill>
              </a:rPr>
              <a:t> </a:t>
            </a:r>
            <a:r>
              <a:rPr lang="en" sz="1900" i="1" dirty="0">
                <a:solidFill>
                  <a:schemeClr val="dk1"/>
                </a:solidFill>
              </a:rPr>
              <a:t>“</a:t>
            </a:r>
            <a:r>
              <a:rPr lang="en" sz="1900" i="1" u="sng" dirty="0">
                <a:solidFill>
                  <a:schemeClr val="dk1"/>
                </a:solidFill>
              </a:rPr>
              <a:t>I am not speaking this as a command</a:t>
            </a:r>
            <a:r>
              <a:rPr lang="en" sz="1900" i="1" dirty="0">
                <a:solidFill>
                  <a:schemeClr val="dk1"/>
                </a:solidFill>
              </a:rPr>
              <a:t>, but as proving through the earnestness of others the sincerity of your love also.”</a:t>
            </a:r>
            <a:r>
              <a:rPr lang="en" sz="1900" dirty="0">
                <a:solidFill>
                  <a:srgbClr val="FFFF00"/>
                </a:solidFill>
              </a:rPr>
              <a:t>  </a:t>
            </a:r>
            <a:r>
              <a:rPr lang="en" sz="1900" dirty="0">
                <a:solidFill>
                  <a:srgbClr val="00FFFF"/>
                </a:solidFill>
              </a:rPr>
              <a:t>v.12</a:t>
            </a:r>
            <a:r>
              <a:rPr lang="en" sz="1900" dirty="0">
                <a:solidFill>
                  <a:srgbClr val="FFFF00"/>
                </a:solidFill>
              </a:rPr>
              <a:t> </a:t>
            </a:r>
            <a:r>
              <a:rPr lang="en" sz="1900" i="1" dirty="0">
                <a:solidFill>
                  <a:schemeClr val="dk1"/>
                </a:solidFill>
              </a:rPr>
              <a:t>“For if the readiness is present, it is acceptable </a:t>
            </a:r>
            <a:r>
              <a:rPr lang="en" sz="1900" i="1" u="sng" dirty="0">
                <a:solidFill>
                  <a:schemeClr val="dk1"/>
                </a:solidFill>
              </a:rPr>
              <a:t>according to what a person has, not according to what he does not have</a:t>
            </a:r>
            <a:r>
              <a:rPr lang="en" sz="1900" i="1" dirty="0">
                <a:solidFill>
                  <a:schemeClr val="dk1"/>
                </a:solidFill>
              </a:rPr>
              <a:t>.”</a:t>
            </a:r>
            <a:endParaRPr sz="1900" i="1" dirty="0">
              <a:solidFill>
                <a:schemeClr val="dk1"/>
              </a:solidFill>
            </a:endParaRPr>
          </a:p>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Erroneous teaching about the weekly contribution, even if well-intentioned, is scaring people AWAY from becoming Christians.  We have people feeling they can’t AFFORD to be a Christian.  And “guilting” Christians into donating more is CENTURIES old. </a:t>
            </a:r>
            <a:endParaRPr sz="18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296425" y="0"/>
            <a:ext cx="9752400" cy="46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 “FREEWILL” OFFERING</a:t>
            </a:r>
            <a:endParaRPr sz="5000" b="1">
              <a:solidFill>
                <a:srgbClr val="00FFFF"/>
              </a:solidFill>
            </a:endParaRPr>
          </a:p>
        </p:txBody>
      </p:sp>
      <p:sp>
        <p:nvSpPr>
          <p:cNvPr id="121" name="Google Shape;121;p24"/>
          <p:cNvSpPr txBox="1">
            <a:spLocks noGrp="1"/>
          </p:cNvSpPr>
          <p:nvPr>
            <p:ph type="subTitle" idx="1"/>
          </p:nvPr>
        </p:nvSpPr>
        <p:spPr>
          <a:xfrm>
            <a:off x="-141750" y="411718"/>
            <a:ext cx="9387900" cy="4704231"/>
          </a:xfrm>
          <a:prstGeom prst="rect">
            <a:avLst/>
          </a:prstGeom>
        </p:spPr>
        <p:txBody>
          <a:bodyPr spcFirstLastPara="1" wrap="square" lIns="91425" tIns="91425" rIns="91425" bIns="91425" anchor="t" anchorCtr="0">
            <a:noAutofit/>
          </a:bodyPr>
          <a:lstStyle/>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When people today compare the weekly contribution to “tithing”, they are making a BAD comparison.  Tithing was not optional, but mandatory.  It was a 10% “tax” on every Israelite from 11 tribes in order to financially support the 12th tribe, the Levites, who were dedicated to service, to worship, and to making the sacrifices.</a:t>
            </a:r>
            <a:endParaRPr sz="1800" dirty="0">
              <a:solidFill>
                <a:srgbClr val="FFFF00"/>
              </a:solidFill>
            </a:endParaRPr>
          </a:p>
          <a:p>
            <a:pPr marL="457200" lvl="0" indent="-342900" algn="l" rtl="0">
              <a:lnSpc>
                <a:spcPct val="80000"/>
              </a:lnSpc>
              <a:spcBef>
                <a:spcPts val="0"/>
              </a:spcBef>
              <a:spcAft>
                <a:spcPts val="0"/>
              </a:spcAft>
              <a:buClr>
                <a:srgbClr val="00FFFF"/>
              </a:buClr>
              <a:buSzPts val="1800"/>
              <a:buChar char="●"/>
            </a:pPr>
            <a:r>
              <a:rPr lang="en" sz="1800" dirty="0">
                <a:solidFill>
                  <a:srgbClr val="00FFFF"/>
                </a:solidFill>
              </a:rPr>
              <a:t>If you want to compare today’s contribution to the Old Testament, compare it to the FREE WILL offerings of the Israelites, where they voluntarily, NOT out of guilt but out of joy, gave even ABOVE their commanded tithes, to the glory of God.</a:t>
            </a:r>
            <a:endParaRPr sz="1800" dirty="0">
              <a:solidFill>
                <a:srgbClr val="00FFFF"/>
              </a:solidFill>
            </a:endParaRPr>
          </a:p>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For the first tabernacle.  </a:t>
            </a:r>
            <a:r>
              <a:rPr lang="en" sz="1800" u="sng" dirty="0">
                <a:solidFill>
                  <a:srgbClr val="FFFF00"/>
                </a:solidFill>
              </a:rPr>
              <a:t>Ex.35:21</a:t>
            </a:r>
            <a:r>
              <a:rPr lang="en" sz="1800" dirty="0">
                <a:solidFill>
                  <a:srgbClr val="FFFF00"/>
                </a:solidFill>
              </a:rPr>
              <a:t> </a:t>
            </a:r>
            <a:r>
              <a:rPr lang="en" sz="1800" i="1" dirty="0">
                <a:solidFill>
                  <a:schemeClr val="dk1"/>
                </a:solidFill>
              </a:rPr>
              <a:t>“</a:t>
            </a:r>
            <a:r>
              <a:rPr lang="en" sz="1800" i="1" u="sng" dirty="0">
                <a:solidFill>
                  <a:schemeClr val="dk1"/>
                </a:solidFill>
              </a:rPr>
              <a:t>Everyone whose heart stirred him</a:t>
            </a:r>
            <a:r>
              <a:rPr lang="en" sz="1800" i="1" dirty="0">
                <a:solidFill>
                  <a:schemeClr val="dk1"/>
                </a:solidFill>
              </a:rPr>
              <a:t> and everyone whose spirit moved him came and brought the Lord’s contribution for the work of the tent of meeting and for all its service and for the holy garments.”</a:t>
            </a:r>
            <a:endParaRPr sz="1800" i="1" dirty="0">
              <a:solidFill>
                <a:schemeClr val="dk1"/>
              </a:solidFill>
            </a:endParaRPr>
          </a:p>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In the Law of Moses.  </a:t>
            </a:r>
            <a:r>
              <a:rPr lang="en" sz="1800" u="sng" dirty="0">
                <a:solidFill>
                  <a:srgbClr val="FFFF00"/>
                </a:solidFill>
              </a:rPr>
              <a:t>Deut.16:10</a:t>
            </a:r>
            <a:r>
              <a:rPr lang="en" sz="1800" dirty="0">
                <a:solidFill>
                  <a:schemeClr val="dk1"/>
                </a:solidFill>
              </a:rPr>
              <a:t> </a:t>
            </a:r>
            <a:r>
              <a:rPr lang="en" sz="1800" i="1" dirty="0">
                <a:solidFill>
                  <a:schemeClr val="dk1"/>
                </a:solidFill>
              </a:rPr>
              <a:t>“Then you shall celebrate the Feast of Weeks to the Lord your God with </a:t>
            </a:r>
            <a:r>
              <a:rPr lang="en" sz="1800" i="1" u="sng" dirty="0">
                <a:solidFill>
                  <a:schemeClr val="dk1"/>
                </a:solidFill>
              </a:rPr>
              <a:t>a tribute of a freewill offering of your hand</a:t>
            </a:r>
            <a:r>
              <a:rPr lang="en" sz="1800" i="1" dirty="0">
                <a:solidFill>
                  <a:schemeClr val="dk1"/>
                </a:solidFill>
              </a:rPr>
              <a:t>, which you shall give </a:t>
            </a:r>
            <a:r>
              <a:rPr lang="en" sz="1800" i="1" u="sng" dirty="0">
                <a:solidFill>
                  <a:schemeClr val="dk1"/>
                </a:solidFill>
              </a:rPr>
              <a:t>just as the Lord your God blesses you</a:t>
            </a:r>
            <a:r>
              <a:rPr lang="en" sz="1800" i="1" dirty="0">
                <a:solidFill>
                  <a:schemeClr val="dk1"/>
                </a:solidFill>
              </a:rPr>
              <a:t>;”</a:t>
            </a:r>
            <a:endParaRPr sz="1800" i="1" dirty="0">
              <a:solidFill>
                <a:schemeClr val="dk1"/>
              </a:solidFill>
            </a:endParaRPr>
          </a:p>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For the temple.  </a:t>
            </a:r>
            <a:r>
              <a:rPr lang="en" sz="1800" u="sng" dirty="0">
                <a:solidFill>
                  <a:srgbClr val="FFFF00"/>
                </a:solidFill>
              </a:rPr>
              <a:t>1 Chron.29:6-9</a:t>
            </a:r>
            <a:r>
              <a:rPr lang="en" sz="1800" dirty="0">
                <a:solidFill>
                  <a:schemeClr val="dk1"/>
                </a:solidFill>
              </a:rPr>
              <a:t> </a:t>
            </a:r>
            <a:r>
              <a:rPr lang="en" sz="1800" i="1" dirty="0">
                <a:solidFill>
                  <a:schemeClr val="dk1"/>
                </a:solidFill>
              </a:rPr>
              <a:t>“Then the rulers of the fathers’ households, and the princes of the tribes of Israel, and the commanders of thousands and of hundreds, with the overseers over the king’s work, </a:t>
            </a:r>
            <a:r>
              <a:rPr lang="en" sz="1800" i="1" u="sng" dirty="0">
                <a:solidFill>
                  <a:schemeClr val="dk1"/>
                </a:solidFill>
              </a:rPr>
              <a:t>offered willingly</a:t>
            </a:r>
            <a:r>
              <a:rPr lang="en" sz="1800" i="1" dirty="0">
                <a:solidFill>
                  <a:schemeClr val="dk1"/>
                </a:solidFill>
              </a:rPr>
              <a:t>; … 9 Then the people rejoiced because </a:t>
            </a:r>
            <a:r>
              <a:rPr lang="en" sz="1800" i="1" u="sng" dirty="0">
                <a:solidFill>
                  <a:schemeClr val="dk1"/>
                </a:solidFill>
              </a:rPr>
              <a:t>they had offered so willingly, for they made their offering to the Lord with a whole heart</a:t>
            </a:r>
            <a:r>
              <a:rPr lang="en" sz="1800" i="1" dirty="0">
                <a:solidFill>
                  <a:schemeClr val="dk1"/>
                </a:solidFill>
              </a:rPr>
              <a:t>, and King David also rejoiced greatly.”</a:t>
            </a:r>
            <a:endParaRPr sz="1800" i="1" dirty="0">
              <a:solidFill>
                <a:schemeClr val="dk1"/>
              </a:solidFill>
            </a:endParaRPr>
          </a:p>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During the return from Babylonian exile.  </a:t>
            </a:r>
            <a:r>
              <a:rPr lang="en" sz="1800" u="sng" dirty="0">
                <a:solidFill>
                  <a:srgbClr val="FFFF00"/>
                </a:solidFill>
              </a:rPr>
              <a:t>Ezra 1:6</a:t>
            </a:r>
            <a:r>
              <a:rPr lang="en" sz="1800" dirty="0">
                <a:solidFill>
                  <a:schemeClr val="dk1"/>
                </a:solidFill>
              </a:rPr>
              <a:t> </a:t>
            </a:r>
            <a:r>
              <a:rPr lang="en" sz="1800" i="1" dirty="0">
                <a:solidFill>
                  <a:schemeClr val="dk1"/>
                </a:solidFill>
              </a:rPr>
              <a:t>“All those about them </a:t>
            </a:r>
            <a:r>
              <a:rPr lang="en" sz="1800" i="1" u="sng" dirty="0">
                <a:solidFill>
                  <a:schemeClr val="dk1"/>
                </a:solidFill>
              </a:rPr>
              <a:t>encouraged them</a:t>
            </a:r>
            <a:r>
              <a:rPr lang="en" sz="1800" i="1" dirty="0">
                <a:solidFill>
                  <a:schemeClr val="dk1"/>
                </a:solidFill>
              </a:rPr>
              <a:t> with articles of silver, with gold, with goods, with cattle and with valuables, </a:t>
            </a:r>
            <a:r>
              <a:rPr lang="en" sz="1800" i="1" u="sng" dirty="0">
                <a:solidFill>
                  <a:schemeClr val="dk1"/>
                </a:solidFill>
              </a:rPr>
              <a:t>aside from all that was given as a freewill offering</a:t>
            </a:r>
            <a:r>
              <a:rPr lang="en" sz="1800" i="1" dirty="0">
                <a:solidFill>
                  <a:schemeClr val="dk1"/>
                </a:solidFill>
              </a:rPr>
              <a:t>.”</a:t>
            </a:r>
            <a:endParaRPr sz="18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ctrTitle"/>
          </p:nvPr>
        </p:nvSpPr>
        <p:spPr>
          <a:xfrm>
            <a:off x="-296425" y="0"/>
            <a:ext cx="9752400" cy="46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GOD WANTS YOUR HEART</a:t>
            </a:r>
            <a:endParaRPr sz="5000" b="1">
              <a:solidFill>
                <a:srgbClr val="00FFFF"/>
              </a:solidFill>
            </a:endParaRPr>
          </a:p>
        </p:txBody>
      </p:sp>
      <p:sp>
        <p:nvSpPr>
          <p:cNvPr id="127" name="Google Shape;127;p25"/>
          <p:cNvSpPr txBox="1">
            <a:spLocks noGrp="1"/>
          </p:cNvSpPr>
          <p:nvPr>
            <p:ph type="subTitle" idx="1"/>
          </p:nvPr>
        </p:nvSpPr>
        <p:spPr>
          <a:xfrm>
            <a:off x="-174600" y="415550"/>
            <a:ext cx="9318600" cy="4728000"/>
          </a:xfrm>
          <a:prstGeom prst="rect">
            <a:avLst/>
          </a:prstGeom>
        </p:spPr>
        <p:txBody>
          <a:bodyPr spcFirstLastPara="1" wrap="square" lIns="91425" tIns="91425" rIns="91425" bIns="91425" anchor="t" anchorCtr="0">
            <a:noAutofit/>
          </a:bodyPr>
          <a:lstStyle/>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NOT your money.  The weekly contribution is not a “tax” on Christians.  It is not a “cost of membership”.  It is our privilege and an opportunity to give to the hugely important support of God’s kingdom on earth and His children.</a:t>
            </a:r>
            <a:endParaRPr sz="1800" dirty="0">
              <a:solidFill>
                <a:srgbClr val="FFFF00"/>
              </a:solidFill>
            </a:endParaRPr>
          </a:p>
          <a:p>
            <a:pPr marL="457200" lvl="0" indent="-342900" algn="l" rtl="0">
              <a:lnSpc>
                <a:spcPct val="80000"/>
              </a:lnSpc>
              <a:spcBef>
                <a:spcPts val="0"/>
              </a:spcBef>
              <a:spcAft>
                <a:spcPts val="0"/>
              </a:spcAft>
              <a:buClr>
                <a:srgbClr val="00FFFF"/>
              </a:buClr>
              <a:buSzPts val="1800"/>
              <a:buChar char="●"/>
            </a:pPr>
            <a:r>
              <a:rPr lang="en" sz="1800" dirty="0">
                <a:solidFill>
                  <a:srgbClr val="00FFFF"/>
                </a:solidFill>
              </a:rPr>
              <a:t>If you can’t cheerfully contribute on the first day of the week - DON’T GIVE!</a:t>
            </a:r>
            <a:r>
              <a:rPr lang="en" sz="1800" dirty="0">
                <a:solidFill>
                  <a:schemeClr val="dk1"/>
                </a:solidFill>
              </a:rPr>
              <a:t>    </a:t>
            </a:r>
            <a:r>
              <a:rPr lang="en" sz="1800" u="sng" dirty="0">
                <a:solidFill>
                  <a:srgbClr val="FFFF00"/>
                </a:solidFill>
              </a:rPr>
              <a:t>2 Cor.9:6-7</a:t>
            </a:r>
            <a:r>
              <a:rPr lang="en" sz="1800" dirty="0">
                <a:solidFill>
                  <a:schemeClr val="dk1"/>
                </a:solidFill>
              </a:rPr>
              <a:t> </a:t>
            </a:r>
            <a:r>
              <a:rPr lang="en" sz="1800" i="1" dirty="0">
                <a:solidFill>
                  <a:schemeClr val="dk1"/>
                </a:solidFill>
              </a:rPr>
              <a:t>“Now this I say, he who sows sparingly will also reap sparingly, and he who sows bountifully will also reap bountifully. 7 Each one must do just as he has purposed in his heart, </a:t>
            </a:r>
            <a:r>
              <a:rPr lang="en" sz="1800" i="1" u="sng" dirty="0">
                <a:solidFill>
                  <a:schemeClr val="dk1"/>
                </a:solidFill>
              </a:rPr>
              <a:t>NOT grudgingly or under compulsion</a:t>
            </a:r>
            <a:r>
              <a:rPr lang="en" sz="1800" i="1" dirty="0">
                <a:solidFill>
                  <a:schemeClr val="dk1"/>
                </a:solidFill>
              </a:rPr>
              <a:t>, for God loves </a:t>
            </a:r>
            <a:r>
              <a:rPr lang="en" sz="1800" i="1" u="sng" dirty="0">
                <a:solidFill>
                  <a:schemeClr val="dk1"/>
                </a:solidFill>
              </a:rPr>
              <a:t>a cheerful giver</a:t>
            </a:r>
            <a:r>
              <a:rPr lang="en" sz="1800" i="1" dirty="0">
                <a:solidFill>
                  <a:schemeClr val="dk1"/>
                </a:solidFill>
              </a:rPr>
              <a:t>.”</a:t>
            </a:r>
            <a:endParaRPr sz="1800" i="1" dirty="0">
              <a:solidFill>
                <a:schemeClr val="dk1"/>
              </a:solidFill>
            </a:endParaRPr>
          </a:p>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God also understands your family’s current financial situation.  If you are a saint in financial distress, WE need to be the ones helping YOU, not putting further financial burdens and stress upon you!  Our “mens’ meetings” are to meet needs.</a:t>
            </a:r>
            <a:endParaRPr sz="1800" dirty="0">
              <a:solidFill>
                <a:srgbClr val="FFFF00"/>
              </a:solidFill>
            </a:endParaRPr>
          </a:p>
          <a:p>
            <a:pPr marL="457200" lvl="0" indent="-342900" algn="l" rtl="0">
              <a:lnSpc>
                <a:spcPct val="80000"/>
              </a:lnSpc>
              <a:spcBef>
                <a:spcPts val="0"/>
              </a:spcBef>
              <a:spcAft>
                <a:spcPts val="0"/>
              </a:spcAft>
              <a:buClr>
                <a:srgbClr val="00FFFF"/>
              </a:buClr>
              <a:buSzPts val="1800"/>
              <a:buChar char="●"/>
            </a:pPr>
            <a:r>
              <a:rPr lang="en" sz="1800" dirty="0">
                <a:solidFill>
                  <a:srgbClr val="00FFFF"/>
                </a:solidFill>
              </a:rPr>
              <a:t>You ALSO have personal financial obligations to the needy NON-saints, so reduce your weekly contribution here as needed to have those funds ready.</a:t>
            </a:r>
            <a:endParaRPr sz="1800" dirty="0">
              <a:solidFill>
                <a:srgbClr val="00FFFF"/>
              </a:solidFill>
            </a:endParaRPr>
          </a:p>
          <a:p>
            <a:pPr marL="457200" lvl="0" indent="-342900" algn="l" rtl="0">
              <a:lnSpc>
                <a:spcPct val="80000"/>
              </a:lnSpc>
              <a:spcBef>
                <a:spcPts val="0"/>
              </a:spcBef>
              <a:spcAft>
                <a:spcPts val="0"/>
              </a:spcAft>
              <a:buClr>
                <a:srgbClr val="FFFF00"/>
              </a:buClr>
              <a:buSzPts val="1800"/>
              <a:buChar char="●"/>
            </a:pPr>
            <a:r>
              <a:rPr lang="en" sz="1800" u="sng" dirty="0">
                <a:solidFill>
                  <a:srgbClr val="FFFF00"/>
                </a:solidFill>
              </a:rPr>
              <a:t>1 Tim.6:18</a:t>
            </a:r>
            <a:r>
              <a:rPr lang="en" sz="1800" dirty="0">
                <a:solidFill>
                  <a:schemeClr val="dk1"/>
                </a:solidFill>
              </a:rPr>
              <a:t> </a:t>
            </a:r>
            <a:r>
              <a:rPr lang="en" sz="1800" i="1" dirty="0">
                <a:solidFill>
                  <a:schemeClr val="dk1"/>
                </a:solidFill>
              </a:rPr>
              <a:t>“Instruct them to do good, to be rich in good works, </a:t>
            </a:r>
            <a:r>
              <a:rPr lang="en" sz="1800" i="1" u="sng" dirty="0">
                <a:solidFill>
                  <a:schemeClr val="dk1"/>
                </a:solidFill>
              </a:rPr>
              <a:t>to be generous and ready to share</a:t>
            </a:r>
            <a:r>
              <a:rPr lang="en" sz="1800" i="1" dirty="0">
                <a:solidFill>
                  <a:schemeClr val="dk1"/>
                </a:solidFill>
              </a:rPr>
              <a:t>,”</a:t>
            </a:r>
            <a:r>
              <a:rPr lang="en" sz="1800" dirty="0">
                <a:solidFill>
                  <a:schemeClr val="dk1"/>
                </a:solidFill>
              </a:rPr>
              <a:t>  </a:t>
            </a:r>
            <a:r>
              <a:rPr lang="en" sz="1800" u="sng" dirty="0">
                <a:solidFill>
                  <a:srgbClr val="FFFF00"/>
                </a:solidFill>
              </a:rPr>
              <a:t>Tt.3:14</a:t>
            </a:r>
            <a:r>
              <a:rPr lang="en" sz="1800" dirty="0">
                <a:solidFill>
                  <a:srgbClr val="FFFF00"/>
                </a:solidFill>
              </a:rPr>
              <a:t> </a:t>
            </a:r>
            <a:r>
              <a:rPr lang="en" sz="1800" i="1" dirty="0">
                <a:solidFill>
                  <a:schemeClr val="dk1"/>
                </a:solidFill>
              </a:rPr>
              <a:t>“Our people must also learn to </a:t>
            </a:r>
            <a:r>
              <a:rPr lang="en" sz="1800" i="1" u="sng" dirty="0">
                <a:solidFill>
                  <a:schemeClr val="dk1"/>
                </a:solidFill>
              </a:rPr>
              <a:t>engage in good deeds to meet pressing needs</a:t>
            </a:r>
            <a:r>
              <a:rPr lang="en" sz="1800" i="1" dirty="0">
                <a:solidFill>
                  <a:schemeClr val="dk1"/>
                </a:solidFill>
              </a:rPr>
              <a:t>, so that they will not be unfruitful.” </a:t>
            </a:r>
            <a:r>
              <a:rPr lang="en" sz="1800" dirty="0">
                <a:solidFill>
                  <a:srgbClr val="00FFFF"/>
                </a:solidFill>
              </a:rPr>
              <a:t>(See </a:t>
            </a:r>
            <a:r>
              <a:rPr lang="en" sz="1800" u="sng" dirty="0">
                <a:solidFill>
                  <a:srgbClr val="FFFF00"/>
                </a:solidFill>
              </a:rPr>
              <a:t>Eph.4:28</a:t>
            </a:r>
            <a:r>
              <a:rPr lang="en" sz="1800" dirty="0">
                <a:solidFill>
                  <a:srgbClr val="00FFFF"/>
                </a:solidFill>
              </a:rPr>
              <a:t> also.)</a:t>
            </a:r>
            <a:endParaRPr sz="1800" dirty="0">
              <a:solidFill>
                <a:srgbClr val="00FFFF"/>
              </a:solidFill>
            </a:endParaRPr>
          </a:p>
          <a:p>
            <a:pPr marL="457200" lvl="0" indent="-342900" algn="l" rtl="0">
              <a:lnSpc>
                <a:spcPct val="80000"/>
              </a:lnSpc>
              <a:spcBef>
                <a:spcPts val="0"/>
              </a:spcBef>
              <a:spcAft>
                <a:spcPts val="0"/>
              </a:spcAft>
              <a:buClr>
                <a:srgbClr val="FFFF00"/>
              </a:buClr>
              <a:buSzPts val="1800"/>
              <a:buChar char="●"/>
            </a:pPr>
            <a:r>
              <a:rPr lang="en" sz="1800" dirty="0">
                <a:solidFill>
                  <a:srgbClr val="FFFF00"/>
                </a:solidFill>
              </a:rPr>
              <a:t>Lastly, HOW is your church, where you are, using its collected funds?  Are they following the examples and commands of scripture, or their own agenda?  Are they proclaiming a God and a church who wants to truly save you, or rather to rob you?</a:t>
            </a:r>
            <a:endParaRPr sz="1800" dirty="0">
              <a:solidFill>
                <a:srgbClr val="FFFF00"/>
              </a:solidFill>
            </a:endParaRPr>
          </a:p>
          <a:p>
            <a:pPr marL="457200" lvl="0" indent="-342900" algn="l" rtl="0">
              <a:lnSpc>
                <a:spcPct val="80000"/>
              </a:lnSpc>
              <a:spcBef>
                <a:spcPts val="0"/>
              </a:spcBef>
              <a:spcAft>
                <a:spcPts val="0"/>
              </a:spcAft>
              <a:buClr>
                <a:srgbClr val="FFFF00"/>
              </a:buClr>
              <a:buSzPts val="1800"/>
              <a:buChar char="●"/>
            </a:pPr>
            <a:r>
              <a:rPr lang="en" sz="1800" u="sng" dirty="0">
                <a:solidFill>
                  <a:srgbClr val="FFFF00"/>
                </a:solidFill>
              </a:rPr>
              <a:t>Jn.10:10</a:t>
            </a:r>
            <a:r>
              <a:rPr lang="en" sz="1800" dirty="0">
                <a:solidFill>
                  <a:srgbClr val="FFFF00"/>
                </a:solidFill>
              </a:rPr>
              <a:t> </a:t>
            </a:r>
            <a:r>
              <a:rPr lang="en" sz="1800" i="1" dirty="0">
                <a:solidFill>
                  <a:schemeClr val="dk1"/>
                </a:solidFill>
              </a:rPr>
              <a:t>“</a:t>
            </a:r>
            <a:r>
              <a:rPr lang="en" sz="1800" i="1" u="sng" dirty="0">
                <a:solidFill>
                  <a:schemeClr val="dk1"/>
                </a:solidFill>
              </a:rPr>
              <a:t>The thief comes only to steal and kill and destroy</a:t>
            </a:r>
            <a:r>
              <a:rPr lang="en" sz="1800" i="1" dirty="0">
                <a:solidFill>
                  <a:schemeClr val="dk1"/>
                </a:solidFill>
              </a:rPr>
              <a:t>; I </a:t>
            </a:r>
            <a:r>
              <a:rPr lang="en" sz="1800" dirty="0">
                <a:solidFill>
                  <a:srgbClr val="00FFFF"/>
                </a:solidFill>
              </a:rPr>
              <a:t>(Jesus)</a:t>
            </a:r>
            <a:r>
              <a:rPr lang="en" sz="1800" dirty="0">
                <a:solidFill>
                  <a:schemeClr val="dk1"/>
                </a:solidFill>
              </a:rPr>
              <a:t> </a:t>
            </a:r>
            <a:r>
              <a:rPr lang="en" sz="1800" i="1" dirty="0">
                <a:solidFill>
                  <a:schemeClr val="dk1"/>
                </a:solidFill>
              </a:rPr>
              <a:t>came that they may have </a:t>
            </a:r>
            <a:r>
              <a:rPr lang="en" sz="1800" i="1" u="sng" dirty="0">
                <a:solidFill>
                  <a:schemeClr val="dk1"/>
                </a:solidFill>
              </a:rPr>
              <a:t>life</a:t>
            </a:r>
            <a:r>
              <a:rPr lang="en" sz="1800" i="1" dirty="0">
                <a:solidFill>
                  <a:schemeClr val="dk1"/>
                </a:solidFill>
              </a:rPr>
              <a:t>, and have it </a:t>
            </a:r>
            <a:r>
              <a:rPr lang="en" sz="1800" i="1" u="sng" dirty="0">
                <a:solidFill>
                  <a:schemeClr val="dk1"/>
                </a:solidFill>
              </a:rPr>
              <a:t>abundantly</a:t>
            </a:r>
            <a:r>
              <a:rPr lang="en" sz="1800" i="1" dirty="0">
                <a:solidFill>
                  <a:schemeClr val="dk1"/>
                </a:solidFill>
              </a:rPr>
              <a:t>.”  </a:t>
            </a:r>
            <a:r>
              <a:rPr lang="en" sz="1800" dirty="0">
                <a:solidFill>
                  <a:srgbClr val="00FFFF"/>
                </a:solidFill>
              </a:rPr>
              <a:t>Jesus STILL wants you to have this!</a:t>
            </a:r>
            <a:endParaRPr sz="18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96425" y="0"/>
            <a:ext cx="9752400" cy="519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CHURCH “BUSINESS”?</a:t>
            </a:r>
            <a:endParaRPr sz="5000" b="1">
              <a:solidFill>
                <a:srgbClr val="00FFFF"/>
              </a:solidFill>
            </a:endParaRPr>
          </a:p>
        </p:txBody>
      </p:sp>
      <p:sp>
        <p:nvSpPr>
          <p:cNvPr id="61" name="Google Shape;61;p14"/>
          <p:cNvSpPr txBox="1">
            <a:spLocks noGrp="1"/>
          </p:cNvSpPr>
          <p:nvPr>
            <p:ph type="subTitle" idx="1"/>
          </p:nvPr>
        </p:nvSpPr>
        <p:spPr>
          <a:xfrm>
            <a:off x="-147525" y="580800"/>
            <a:ext cx="9353100" cy="4562400"/>
          </a:xfrm>
          <a:prstGeom prst="rect">
            <a:avLst/>
          </a:prstGeom>
        </p:spPr>
        <p:txBody>
          <a:bodyPr spcFirstLastPara="1" wrap="square" lIns="91425" tIns="91425" rIns="91425" bIns="91425" anchor="t" anchorCtr="0">
            <a:noAutofit/>
          </a:bodyPr>
          <a:lstStyle/>
          <a:p>
            <a:pPr marL="457200" lvl="0" indent="-381000" algn="l" rtl="0">
              <a:lnSpc>
                <a:spcPct val="80000"/>
              </a:lnSpc>
              <a:spcBef>
                <a:spcPts val="0"/>
              </a:spcBef>
              <a:spcAft>
                <a:spcPts val="0"/>
              </a:spcAft>
              <a:buClr>
                <a:srgbClr val="FFFF00"/>
              </a:buClr>
              <a:buSzPts val="2400"/>
              <a:buChar char="●"/>
            </a:pPr>
            <a:r>
              <a:rPr lang="en" sz="2400">
                <a:solidFill>
                  <a:srgbClr val="FFFF00"/>
                </a:solidFill>
              </a:rPr>
              <a:t>EVERY honest person must admit that most churches today act and appear very little like churches did in the New Testament.</a:t>
            </a:r>
            <a:endParaRPr sz="2400">
              <a:solidFill>
                <a:srgbClr val="FFFF00"/>
              </a:solidFill>
            </a:endParaRPr>
          </a:p>
          <a:p>
            <a:pPr marL="457200" lvl="0" indent="-381000" algn="l" rtl="0">
              <a:lnSpc>
                <a:spcPct val="80000"/>
              </a:lnSpc>
              <a:spcBef>
                <a:spcPts val="0"/>
              </a:spcBef>
              <a:spcAft>
                <a:spcPts val="0"/>
              </a:spcAft>
              <a:buClr>
                <a:schemeClr val="dk1"/>
              </a:buClr>
              <a:buSzPts val="2400"/>
              <a:buChar char="●"/>
            </a:pPr>
            <a:r>
              <a:rPr lang="en" sz="2400">
                <a:solidFill>
                  <a:schemeClr val="dk1"/>
                </a:solidFill>
              </a:rPr>
              <a:t>In 2025 we have “mega-churches” and “community churches” whose members number in the thousands (which is not inherently wrong), overseen by several so-called “pastors” and various man-made offices, including often a “Board of Directors”.</a:t>
            </a:r>
            <a:endParaRPr sz="2400">
              <a:solidFill>
                <a:schemeClr val="dk1"/>
              </a:solidFill>
            </a:endParaRPr>
          </a:p>
          <a:p>
            <a:pPr marL="457200" lvl="0" indent="-381000" algn="l" rtl="0">
              <a:lnSpc>
                <a:spcPct val="80000"/>
              </a:lnSpc>
              <a:spcBef>
                <a:spcPts val="0"/>
              </a:spcBef>
              <a:spcAft>
                <a:spcPts val="0"/>
              </a:spcAft>
              <a:buClr>
                <a:srgbClr val="00FFFF"/>
              </a:buClr>
              <a:buSzPts val="2400"/>
              <a:buChar char="●"/>
            </a:pPr>
            <a:r>
              <a:rPr lang="en" sz="2400">
                <a:solidFill>
                  <a:srgbClr val="00FFFF"/>
                </a:solidFill>
              </a:rPr>
              <a:t>Their “charter” documents, “incorporation”, “mission statements”, and other legal jargon exist for purposes of tax shelters, while trying collecting as much money/donations as possible - the core of any modern “business” model.</a:t>
            </a:r>
            <a:endParaRPr sz="2400">
              <a:solidFill>
                <a:srgbClr val="00FFFF"/>
              </a:solidFill>
            </a:endParaRPr>
          </a:p>
          <a:p>
            <a:pPr marL="457200" lvl="0" indent="-381000" algn="l" rtl="0">
              <a:lnSpc>
                <a:spcPct val="80000"/>
              </a:lnSpc>
              <a:spcBef>
                <a:spcPts val="0"/>
              </a:spcBef>
              <a:spcAft>
                <a:spcPts val="0"/>
              </a:spcAft>
              <a:buClr>
                <a:srgbClr val="FFFF00"/>
              </a:buClr>
              <a:buSzPts val="2400"/>
              <a:buChar char="●"/>
            </a:pPr>
            <a:r>
              <a:rPr lang="en" sz="2400">
                <a:solidFill>
                  <a:srgbClr val="FFFF00"/>
                </a:solidFill>
              </a:rPr>
              <a:t>Our government and accountants see churches as just another business, and eventually so do its members.</a:t>
            </a:r>
            <a:endParaRPr sz="2400">
              <a:solidFill>
                <a:srgbClr val="FFFF00"/>
              </a:solidFill>
            </a:endParaRPr>
          </a:p>
          <a:p>
            <a:pPr marL="457200" lvl="0" indent="-381000" algn="l" rtl="0">
              <a:lnSpc>
                <a:spcPct val="80000"/>
              </a:lnSpc>
              <a:spcBef>
                <a:spcPts val="0"/>
              </a:spcBef>
              <a:spcAft>
                <a:spcPts val="0"/>
              </a:spcAft>
              <a:buClr>
                <a:schemeClr val="dk1"/>
              </a:buClr>
              <a:buSzPts val="2400"/>
              <a:buChar char="●"/>
            </a:pPr>
            <a:r>
              <a:rPr lang="en" sz="2400">
                <a:solidFill>
                  <a:schemeClr val="dk1"/>
                </a:solidFill>
              </a:rPr>
              <a:t>Even in churches of Christ, some call their regularly scheduled leadership meetings a “business meeting”. </a:t>
            </a:r>
            <a:endParaRPr sz="24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296425" y="0"/>
            <a:ext cx="9752400" cy="483225"/>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dirty="0">
                <a:solidFill>
                  <a:srgbClr val="00FFFF"/>
                </a:solidFill>
              </a:rPr>
              <a:t>GOD’S “TEMPLE” TODAY</a:t>
            </a:r>
            <a:endParaRPr sz="5000" b="1" dirty="0">
              <a:solidFill>
                <a:srgbClr val="00FFFF"/>
              </a:solidFill>
            </a:endParaRPr>
          </a:p>
        </p:txBody>
      </p:sp>
      <p:sp>
        <p:nvSpPr>
          <p:cNvPr id="67" name="Google Shape;67;p15"/>
          <p:cNvSpPr txBox="1">
            <a:spLocks noGrp="1"/>
          </p:cNvSpPr>
          <p:nvPr>
            <p:ph type="subTitle" idx="1"/>
          </p:nvPr>
        </p:nvSpPr>
        <p:spPr>
          <a:xfrm>
            <a:off x="-120475" y="483225"/>
            <a:ext cx="9305700" cy="46599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I know that we are not Jews and the temple in Jerusalem is not our meeting place today.  But the reason I began this lesson in </a:t>
            </a:r>
            <a:r>
              <a:rPr lang="en" sz="2000" u="sng" dirty="0">
                <a:solidFill>
                  <a:srgbClr val="FFFF00"/>
                </a:solidFill>
              </a:rPr>
              <a:t>John 2</a:t>
            </a:r>
            <a:r>
              <a:rPr lang="en" sz="2000" dirty="0">
                <a:solidFill>
                  <a:srgbClr val="FFFF00"/>
                </a:solidFill>
              </a:rPr>
              <a:t> is because WE, Christ’s church, IS God’s temple on earth today!</a:t>
            </a:r>
            <a:endParaRPr sz="2000" dirty="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1 Cor.3:16-17</a:t>
            </a:r>
            <a:r>
              <a:rPr lang="en" sz="2000" i="1" dirty="0">
                <a:solidFill>
                  <a:schemeClr val="dk1"/>
                </a:solidFill>
              </a:rPr>
              <a:t> “Do you not know that </a:t>
            </a:r>
            <a:r>
              <a:rPr lang="en" sz="2000" i="1" u="sng" dirty="0">
                <a:solidFill>
                  <a:schemeClr val="dk1"/>
                </a:solidFill>
              </a:rPr>
              <a:t>you are a temple of God</a:t>
            </a:r>
            <a:r>
              <a:rPr lang="en" sz="2000" i="1" dirty="0">
                <a:solidFill>
                  <a:schemeClr val="dk1"/>
                </a:solidFill>
              </a:rPr>
              <a:t> and that the Spirit of God dwells </a:t>
            </a:r>
            <a:r>
              <a:rPr lang="en" sz="2000" i="1" u="sng" dirty="0">
                <a:solidFill>
                  <a:schemeClr val="dk1"/>
                </a:solidFill>
              </a:rPr>
              <a:t>in you</a:t>
            </a:r>
            <a:r>
              <a:rPr lang="en" sz="2000" i="1" dirty="0">
                <a:solidFill>
                  <a:schemeClr val="dk1"/>
                </a:solidFill>
              </a:rPr>
              <a:t>? 17 If any man destroys the temple of God, God will destroy him, for the temple of God is holy, and </a:t>
            </a:r>
            <a:r>
              <a:rPr lang="en" sz="2000" i="1" u="sng" dirty="0">
                <a:solidFill>
                  <a:schemeClr val="dk1"/>
                </a:solidFill>
              </a:rPr>
              <a:t>that is what you are</a:t>
            </a:r>
            <a:r>
              <a:rPr lang="en" sz="2000" i="1" dirty="0">
                <a:solidFill>
                  <a:schemeClr val="dk1"/>
                </a:solidFill>
              </a:rPr>
              <a:t>.” </a:t>
            </a:r>
            <a:r>
              <a:rPr lang="en" sz="2000" u="sng" dirty="0">
                <a:solidFill>
                  <a:srgbClr val="FFFF00"/>
                </a:solidFill>
              </a:rPr>
              <a:t>2 Cor.6:16</a:t>
            </a:r>
            <a:r>
              <a:rPr lang="en" sz="2000" i="1" dirty="0">
                <a:solidFill>
                  <a:schemeClr val="dk1"/>
                </a:solidFill>
              </a:rPr>
              <a:t> “Or what agreement has the temple of God with idols? For </a:t>
            </a:r>
            <a:r>
              <a:rPr lang="en" sz="2000" i="1" u="sng" dirty="0">
                <a:solidFill>
                  <a:schemeClr val="dk1"/>
                </a:solidFill>
              </a:rPr>
              <a:t>we are the temple of the living God</a:t>
            </a:r>
            <a:r>
              <a:rPr lang="en" sz="2000" i="1" dirty="0">
                <a:solidFill>
                  <a:schemeClr val="dk1"/>
                </a:solidFill>
              </a:rPr>
              <a:t>; just as God said, “</a:t>
            </a:r>
            <a:r>
              <a:rPr lang="en" sz="2000" i="1" u="sng" dirty="0">
                <a:solidFill>
                  <a:schemeClr val="dk1"/>
                </a:solidFill>
              </a:rPr>
              <a:t>I will dwell in them</a:t>
            </a:r>
            <a:r>
              <a:rPr lang="en" sz="2000" i="1" dirty="0">
                <a:solidFill>
                  <a:schemeClr val="dk1"/>
                </a:solidFill>
              </a:rPr>
              <a:t> </a:t>
            </a:r>
            <a:r>
              <a:rPr lang="en" sz="2000" dirty="0">
                <a:solidFill>
                  <a:srgbClr val="FFFF00"/>
                </a:solidFill>
              </a:rPr>
              <a:t>(NOT their meeting houses)</a:t>
            </a:r>
            <a:r>
              <a:rPr lang="en" sz="2000" i="1" dirty="0">
                <a:solidFill>
                  <a:schemeClr val="dk1"/>
                </a:solidFill>
              </a:rPr>
              <a:t> and walk among them; And I will be their God, and they shall be My people.”</a:t>
            </a:r>
            <a:endParaRPr sz="2000" i="1"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Even in churches of Christ, we get confused and even teach our children that the church is a PLACE, where we assemble, but this is NOT true.  God dwells today in His people, not a building.</a:t>
            </a:r>
            <a:endParaRPr sz="2000" dirty="0">
              <a:solidFill>
                <a:srgbClr val="00FFFF"/>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And so my question in this lesson is this.  Can people professing to be Christians today, be just like the Jews of old, and guilty of turning our Father’s temple into a place of BUSINESS and MERCHANDISE?</a:t>
            </a:r>
            <a:endParaRPr sz="2000"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YES!  They can, and we must be on guard against this always, because there is SO MUCH more money in this world today than in Jesus’ time here!</a:t>
            </a:r>
            <a:endParaRPr sz="2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296425" y="0"/>
            <a:ext cx="9752400" cy="469169"/>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dirty="0">
                <a:solidFill>
                  <a:srgbClr val="00FFFF"/>
                </a:solidFill>
              </a:rPr>
              <a:t>WHAT DOES GOD NEED?</a:t>
            </a:r>
            <a:endParaRPr sz="5000" b="1" dirty="0">
              <a:solidFill>
                <a:srgbClr val="00FFFF"/>
              </a:solidFill>
            </a:endParaRPr>
          </a:p>
        </p:txBody>
      </p:sp>
      <p:sp>
        <p:nvSpPr>
          <p:cNvPr id="73" name="Google Shape;73;p16"/>
          <p:cNvSpPr txBox="1">
            <a:spLocks noGrp="1"/>
          </p:cNvSpPr>
          <p:nvPr>
            <p:ph type="subTitle" idx="1"/>
          </p:nvPr>
        </p:nvSpPr>
        <p:spPr>
          <a:xfrm>
            <a:off x="-154300" y="411475"/>
            <a:ext cx="9339600" cy="4731600"/>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FFFF00"/>
              </a:buClr>
              <a:buSzPts val="2100"/>
              <a:buChar char="●"/>
            </a:pPr>
            <a:r>
              <a:rPr lang="en" sz="2100" u="sng" dirty="0">
                <a:solidFill>
                  <a:srgbClr val="FFFF00"/>
                </a:solidFill>
              </a:rPr>
              <a:t>Acts 17:24-25</a:t>
            </a:r>
            <a:r>
              <a:rPr lang="en" sz="2100" dirty="0">
                <a:solidFill>
                  <a:srgbClr val="FFFF00"/>
                </a:solidFill>
              </a:rPr>
              <a:t> </a:t>
            </a:r>
            <a:r>
              <a:rPr lang="en" sz="2100" i="1" dirty="0">
                <a:solidFill>
                  <a:schemeClr val="dk1"/>
                </a:solidFill>
              </a:rPr>
              <a:t>“The God who made the world and all things in it, since He is Lord of heaven and earth, does not dwell in temples made with hands; 25 nor is He served by human hands, </a:t>
            </a:r>
            <a:r>
              <a:rPr lang="en" sz="2100" i="1" u="sng" dirty="0">
                <a:solidFill>
                  <a:schemeClr val="dk1"/>
                </a:solidFill>
              </a:rPr>
              <a:t>as though He needed anything</a:t>
            </a:r>
            <a:r>
              <a:rPr lang="en" sz="2100" i="1" dirty="0">
                <a:solidFill>
                  <a:schemeClr val="dk1"/>
                </a:solidFill>
              </a:rPr>
              <a:t>, since </a:t>
            </a:r>
            <a:r>
              <a:rPr lang="en" sz="2100" i="1" u="sng" dirty="0">
                <a:solidFill>
                  <a:schemeClr val="dk1"/>
                </a:solidFill>
              </a:rPr>
              <a:t>He Himself gives to all people life and breath and all things</a:t>
            </a:r>
            <a:r>
              <a:rPr lang="en" sz="2100" i="1" dirty="0">
                <a:solidFill>
                  <a:schemeClr val="dk1"/>
                </a:solidFill>
              </a:rPr>
              <a:t>;”</a:t>
            </a:r>
            <a:endParaRPr sz="2100" i="1" dirty="0">
              <a:solidFill>
                <a:schemeClr val="dk1"/>
              </a:solidFill>
            </a:endParaRPr>
          </a:p>
          <a:p>
            <a:pPr marL="457200" lvl="0" indent="-361950" algn="l" rtl="0">
              <a:lnSpc>
                <a:spcPct val="80000"/>
              </a:lnSpc>
              <a:spcBef>
                <a:spcPts val="0"/>
              </a:spcBef>
              <a:spcAft>
                <a:spcPts val="0"/>
              </a:spcAft>
              <a:buClr>
                <a:srgbClr val="FFFF00"/>
              </a:buClr>
              <a:buSzPts val="2100"/>
              <a:buChar char="●"/>
            </a:pPr>
            <a:r>
              <a:rPr lang="en" sz="2100" dirty="0">
                <a:solidFill>
                  <a:srgbClr val="FFFF00"/>
                </a:solidFill>
              </a:rPr>
              <a:t>An eternal, all-powerful God who exists outside of time, space and matter does NOT need ANYTHING!  His word clearly tells us this.</a:t>
            </a:r>
            <a:endParaRPr sz="2100" dirty="0">
              <a:solidFill>
                <a:srgbClr val="FFFF00"/>
              </a:solidFill>
            </a:endParaRPr>
          </a:p>
          <a:p>
            <a:pPr marL="457200" lvl="0" indent="-361950" algn="l" rtl="0">
              <a:lnSpc>
                <a:spcPct val="80000"/>
              </a:lnSpc>
              <a:spcBef>
                <a:spcPts val="0"/>
              </a:spcBef>
              <a:spcAft>
                <a:spcPts val="0"/>
              </a:spcAft>
              <a:buClr>
                <a:schemeClr val="dk1"/>
              </a:buClr>
              <a:buSzPts val="2100"/>
              <a:buChar char="●"/>
            </a:pPr>
            <a:r>
              <a:rPr lang="en" sz="2100" dirty="0">
                <a:solidFill>
                  <a:schemeClr val="dk1"/>
                </a:solidFill>
              </a:rPr>
              <a:t>This means, by necessary inference, God also does NOT need your money!</a:t>
            </a:r>
            <a:endParaRPr sz="2100" dirty="0">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dirty="0">
                <a:solidFill>
                  <a:srgbClr val="00FFFF"/>
                </a:solidFill>
              </a:rPr>
              <a:t>I advise that we stop telling our children and visitors on Sundays that we are “giving our money to God”, as if in the dark hours of the night, God reaches down and takes what we offer up to heaven to count it.</a:t>
            </a:r>
            <a:endParaRPr sz="2100" dirty="0">
              <a:solidFill>
                <a:srgbClr val="00FFFF"/>
              </a:solidFill>
            </a:endParaRPr>
          </a:p>
          <a:p>
            <a:pPr marL="457200" lvl="0" indent="-361950" algn="l" rtl="0">
              <a:lnSpc>
                <a:spcPct val="80000"/>
              </a:lnSpc>
              <a:spcBef>
                <a:spcPts val="0"/>
              </a:spcBef>
              <a:spcAft>
                <a:spcPts val="0"/>
              </a:spcAft>
              <a:buClr>
                <a:srgbClr val="FFFF00"/>
              </a:buClr>
              <a:buSzPts val="2100"/>
              <a:buChar char="●"/>
            </a:pPr>
            <a:r>
              <a:rPr lang="en" sz="2100" dirty="0">
                <a:solidFill>
                  <a:srgbClr val="FFFF00"/>
                </a:solidFill>
              </a:rPr>
              <a:t>This is a humbling thought, but you CANNOT give anything to God that He needs, nor anything that is not already under His authority and power.</a:t>
            </a:r>
            <a:endParaRPr sz="2100" dirty="0">
              <a:solidFill>
                <a:srgbClr val="FFFF00"/>
              </a:solidFill>
            </a:endParaRPr>
          </a:p>
          <a:p>
            <a:pPr marL="457200" lvl="0" indent="-361950" algn="l" rtl="0">
              <a:lnSpc>
                <a:spcPct val="80000"/>
              </a:lnSpc>
              <a:spcBef>
                <a:spcPts val="0"/>
              </a:spcBef>
              <a:spcAft>
                <a:spcPts val="0"/>
              </a:spcAft>
              <a:buClr>
                <a:srgbClr val="FFFF00"/>
              </a:buClr>
              <a:buSzPts val="2100"/>
              <a:buChar char="●"/>
            </a:pPr>
            <a:r>
              <a:rPr lang="en" sz="2100" u="sng" dirty="0">
                <a:solidFill>
                  <a:srgbClr val="FFFF00"/>
                </a:solidFill>
              </a:rPr>
              <a:t>1 Chron.29:14</a:t>
            </a:r>
            <a:r>
              <a:rPr lang="en" sz="2100" dirty="0">
                <a:solidFill>
                  <a:schemeClr val="dk1"/>
                </a:solidFill>
              </a:rPr>
              <a:t> </a:t>
            </a:r>
            <a:r>
              <a:rPr lang="en" sz="2100" i="1" dirty="0">
                <a:solidFill>
                  <a:schemeClr val="dk1"/>
                </a:solidFill>
              </a:rPr>
              <a:t>“But who am I and who are my people that we should be able to offer as generously as this? For all things come from You, </a:t>
            </a:r>
            <a:r>
              <a:rPr lang="en" sz="2100" i="1" u="sng" dirty="0">
                <a:solidFill>
                  <a:schemeClr val="dk1"/>
                </a:solidFill>
              </a:rPr>
              <a:t>and from Your hand we have given You</a:t>
            </a:r>
            <a:r>
              <a:rPr lang="en" sz="2100" i="1" dirty="0">
                <a:solidFill>
                  <a:schemeClr val="dk1"/>
                </a:solidFill>
              </a:rPr>
              <a:t>.”</a:t>
            </a:r>
            <a:endParaRPr sz="2100" i="1" dirty="0">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dirty="0">
                <a:solidFill>
                  <a:srgbClr val="00FFFF"/>
                </a:solidFill>
              </a:rPr>
              <a:t>So if God doesn’t NEED our money or anything else from us, then why are we here in this assembly today?</a:t>
            </a:r>
            <a:endParaRPr sz="21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296425" y="0"/>
            <a:ext cx="9752400" cy="51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700" b="1" dirty="0">
                <a:solidFill>
                  <a:srgbClr val="00FFFF"/>
                </a:solidFill>
              </a:rPr>
              <a:t>THE CREATOR OF ALL - ASKS!</a:t>
            </a:r>
            <a:endParaRPr sz="4700" b="1" dirty="0">
              <a:solidFill>
                <a:srgbClr val="00FFFF"/>
              </a:solidFill>
            </a:endParaRPr>
          </a:p>
        </p:txBody>
      </p:sp>
      <p:sp>
        <p:nvSpPr>
          <p:cNvPr id="79" name="Google Shape;79;p17"/>
          <p:cNvSpPr txBox="1">
            <a:spLocks noGrp="1"/>
          </p:cNvSpPr>
          <p:nvPr>
            <p:ph type="subTitle" idx="1"/>
          </p:nvPr>
        </p:nvSpPr>
        <p:spPr>
          <a:xfrm>
            <a:off x="-154300" y="510300"/>
            <a:ext cx="9339600" cy="46329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We serve an amazing God.  He is absolutely WORTHY of all praise and everything that all creation could offer to Him.  He has the power to forcefully TAKE from human beings ANYTHING we think we “own”, even our wills, and would be totally justified in doing so.</a:t>
            </a:r>
            <a:endParaRPr sz="200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He NEEDS nothing, but He certainly does WANT.  And what our God wants, more than anything else, is for as many human beings as possible to be safe with Him for all eternity.  And so He ASKS human beings, the only beings made in His image, to serve and glorify Him here on earth.  He doesn’t take it by force, even though He could.  He asks, for OUR good.</a:t>
            </a:r>
            <a:endParaRPr sz="200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And so when it comes to “our” money and possessions, which He has given to us, He DOES ask for contributions from His people, but NOT for His needs (because He has none), but for the needs of His kingdom and its citizens, to complete the work He has given us to do, for OUR good.</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Why did God make us?  Read further in</a:t>
            </a:r>
            <a:r>
              <a:rPr lang="en" sz="2000">
                <a:solidFill>
                  <a:srgbClr val="00FFFF"/>
                </a:solidFill>
              </a:rPr>
              <a:t> </a:t>
            </a:r>
            <a:r>
              <a:rPr lang="en" sz="2000" u="sng">
                <a:solidFill>
                  <a:srgbClr val="FFFF00"/>
                </a:solidFill>
              </a:rPr>
              <a:t>Acts 17:26-27</a:t>
            </a:r>
            <a:r>
              <a:rPr lang="en" sz="2000">
                <a:solidFill>
                  <a:srgbClr val="00FFFF"/>
                </a:solidFill>
              </a:rPr>
              <a:t> </a:t>
            </a:r>
            <a:r>
              <a:rPr lang="en" sz="2000" i="1">
                <a:solidFill>
                  <a:schemeClr val="dk1"/>
                </a:solidFill>
              </a:rPr>
              <a:t>“and He made from one man every nation of mankind to live on all the face of the earth, having determined their appointed times and the boundaries of their habitation, 27 </a:t>
            </a:r>
            <a:r>
              <a:rPr lang="en" sz="2000" i="1" u="sng">
                <a:solidFill>
                  <a:schemeClr val="dk1"/>
                </a:solidFill>
              </a:rPr>
              <a:t>that they would seek God, if perhaps they might grope for Him and find Him, though He is not far from each one of us</a:t>
            </a:r>
            <a:r>
              <a:rPr lang="en" sz="2000" i="1">
                <a:solidFill>
                  <a:schemeClr val="dk1"/>
                </a:solidFill>
              </a:rPr>
              <a:t>;”</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296425" y="0"/>
            <a:ext cx="9752400" cy="51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dirty="0">
                <a:solidFill>
                  <a:srgbClr val="00FFFF"/>
                </a:solidFill>
              </a:rPr>
              <a:t>IT’S NOT TITHING!</a:t>
            </a:r>
            <a:endParaRPr sz="5000" b="1" dirty="0">
              <a:solidFill>
                <a:srgbClr val="00FFFF"/>
              </a:solidFill>
            </a:endParaRPr>
          </a:p>
        </p:txBody>
      </p:sp>
      <p:sp>
        <p:nvSpPr>
          <p:cNvPr id="85" name="Google Shape;85;p18"/>
          <p:cNvSpPr txBox="1">
            <a:spLocks noGrp="1"/>
          </p:cNvSpPr>
          <p:nvPr>
            <p:ph type="subTitle" idx="1"/>
          </p:nvPr>
        </p:nvSpPr>
        <p:spPr>
          <a:xfrm>
            <a:off x="-154300" y="510300"/>
            <a:ext cx="9339600" cy="46329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dirty="0">
                <a:solidFill>
                  <a:schemeClr val="accent1">
                    <a:lumMod val="60000"/>
                    <a:lumOff val="40000"/>
                  </a:schemeClr>
                </a:solidFill>
              </a:rPr>
              <a:t>Listen carefully. </a:t>
            </a:r>
            <a:r>
              <a:rPr lang="en" sz="2000" u="sng" dirty="0">
                <a:solidFill>
                  <a:srgbClr val="FFFF00"/>
                </a:solidFill>
              </a:rPr>
              <a:t>1 Cor.16:1-2</a:t>
            </a:r>
            <a:r>
              <a:rPr lang="en" sz="2000" dirty="0">
                <a:solidFill>
                  <a:srgbClr val="FFFF00"/>
                </a:solidFill>
              </a:rPr>
              <a:t> </a:t>
            </a:r>
            <a:r>
              <a:rPr lang="en" sz="2000" i="1" dirty="0">
                <a:solidFill>
                  <a:schemeClr val="dk1"/>
                </a:solidFill>
              </a:rPr>
              <a:t>“Now concerning </a:t>
            </a:r>
            <a:r>
              <a:rPr lang="en" sz="2000" dirty="0">
                <a:solidFill>
                  <a:srgbClr val="00FFFF"/>
                </a:solidFill>
              </a:rPr>
              <a:t>(1)</a:t>
            </a:r>
            <a:r>
              <a:rPr lang="en" sz="2000" dirty="0">
                <a:solidFill>
                  <a:schemeClr val="dk1"/>
                </a:solidFill>
              </a:rPr>
              <a:t> </a:t>
            </a:r>
            <a:r>
              <a:rPr lang="en" sz="2000" i="1" dirty="0">
                <a:solidFill>
                  <a:schemeClr val="dk1"/>
                </a:solidFill>
              </a:rPr>
              <a:t>the collection for the saints, as </a:t>
            </a:r>
            <a:r>
              <a:rPr lang="en" sz="2000" dirty="0">
                <a:solidFill>
                  <a:srgbClr val="00FFFF"/>
                </a:solidFill>
              </a:rPr>
              <a:t>(2)</a:t>
            </a:r>
            <a:r>
              <a:rPr lang="en" sz="2000" i="1" dirty="0">
                <a:solidFill>
                  <a:schemeClr val="dk1"/>
                </a:solidFill>
              </a:rPr>
              <a:t> I directed the churches of Galatia, so do you also. 2 </a:t>
            </a:r>
            <a:r>
              <a:rPr lang="en" sz="2000" dirty="0">
                <a:solidFill>
                  <a:srgbClr val="00FFFF"/>
                </a:solidFill>
              </a:rPr>
              <a:t>(3)</a:t>
            </a:r>
            <a:r>
              <a:rPr lang="en" sz="2000" i="1" dirty="0">
                <a:solidFill>
                  <a:schemeClr val="dk1"/>
                </a:solidFill>
              </a:rPr>
              <a:t> On the first day of every week </a:t>
            </a:r>
            <a:r>
              <a:rPr lang="en" sz="2000" dirty="0">
                <a:solidFill>
                  <a:srgbClr val="00FFFF"/>
                </a:solidFill>
              </a:rPr>
              <a:t>(4)</a:t>
            </a:r>
            <a:r>
              <a:rPr lang="en" sz="2000" i="1" dirty="0">
                <a:solidFill>
                  <a:schemeClr val="dk1"/>
                </a:solidFill>
              </a:rPr>
              <a:t> each one of you is to </a:t>
            </a:r>
            <a:r>
              <a:rPr lang="en" sz="2000" dirty="0">
                <a:solidFill>
                  <a:srgbClr val="00FFFF"/>
                </a:solidFill>
              </a:rPr>
              <a:t>(5)</a:t>
            </a:r>
            <a:r>
              <a:rPr lang="en" sz="2000" i="1" dirty="0">
                <a:solidFill>
                  <a:schemeClr val="dk1"/>
                </a:solidFill>
              </a:rPr>
              <a:t> put aside and save, </a:t>
            </a:r>
            <a:r>
              <a:rPr lang="en" sz="2000" dirty="0">
                <a:solidFill>
                  <a:srgbClr val="00FFFF"/>
                </a:solidFill>
              </a:rPr>
              <a:t>(6)</a:t>
            </a:r>
            <a:r>
              <a:rPr lang="en" sz="2000" i="1" dirty="0">
                <a:solidFill>
                  <a:schemeClr val="dk1"/>
                </a:solidFill>
              </a:rPr>
              <a:t> as he may prosper, so that </a:t>
            </a:r>
            <a:r>
              <a:rPr lang="en" sz="2000" dirty="0">
                <a:solidFill>
                  <a:srgbClr val="00FFFF"/>
                </a:solidFill>
              </a:rPr>
              <a:t>(7)</a:t>
            </a:r>
            <a:r>
              <a:rPr lang="en" sz="2000" i="1" dirty="0">
                <a:solidFill>
                  <a:schemeClr val="dk1"/>
                </a:solidFill>
              </a:rPr>
              <a:t> no collections be made when I come.”</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WHO is the money being set aside for?  God?  NO.  The saints - Christians!</a:t>
            </a:r>
            <a:endParaRPr sz="2000" dirty="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Is this a unique instruction given only to Corinth?  NO.  He had given this same direction to the other churches.  </a:t>
            </a:r>
            <a:r>
              <a:rPr lang="en" sz="2000" dirty="0">
                <a:solidFill>
                  <a:srgbClr val="FFFF00"/>
                </a:solidFill>
              </a:rPr>
              <a:t>(</a:t>
            </a:r>
            <a:r>
              <a:rPr lang="en" sz="2000" u="sng" dirty="0">
                <a:solidFill>
                  <a:srgbClr val="FFFF00"/>
                </a:solidFill>
              </a:rPr>
              <a:t>1 Cor.7:17</a:t>
            </a:r>
            <a:r>
              <a:rPr lang="en" sz="2000" dirty="0">
                <a:solidFill>
                  <a:schemeClr val="dk1"/>
                </a:solidFill>
              </a:rPr>
              <a:t> </a:t>
            </a:r>
            <a:r>
              <a:rPr lang="en" sz="2000" i="1" dirty="0">
                <a:solidFill>
                  <a:schemeClr val="dk1"/>
                </a:solidFill>
              </a:rPr>
              <a:t>“Only, as the Lord has assigned to each one, as God has called each, in this manner let him walk. </a:t>
            </a:r>
            <a:r>
              <a:rPr lang="en" sz="2000" i="1" u="sng" dirty="0">
                <a:solidFill>
                  <a:schemeClr val="dk1"/>
                </a:solidFill>
              </a:rPr>
              <a:t>And so I direct in all the churches</a:t>
            </a:r>
            <a:r>
              <a:rPr lang="en" sz="2000" i="1" dirty="0">
                <a:solidFill>
                  <a:schemeClr val="dk1"/>
                </a:solidFill>
              </a:rPr>
              <a:t>.”</a:t>
            </a:r>
            <a:r>
              <a:rPr lang="en" sz="2000" dirty="0">
                <a:solidFill>
                  <a:srgbClr val="FFFF00"/>
                </a:solidFill>
              </a:rPr>
              <a:t>)</a:t>
            </a:r>
            <a:endParaRPr sz="2000" dirty="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HOW OFTEN should this be done?  On the first day of each week - simple.</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WHO is to make this offering?  Christians within that local congregation.  NOT visitors, NOT non-Christians, NOT mankind in general. </a:t>
            </a:r>
            <a:r>
              <a:rPr lang="en" sz="2000" dirty="0">
                <a:solidFill>
                  <a:schemeClr val="dk1"/>
                </a:solidFill>
              </a:rPr>
              <a:t> </a:t>
            </a:r>
            <a:endParaRPr sz="2000" dirty="0">
              <a:solidFill>
                <a:schemeClr val="dk1"/>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WHAT should they do?  Set money aside that can be saved up, to meet the needs of their fellow Christians.</a:t>
            </a:r>
            <a:endParaRPr sz="2000"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HOW MUCH should they set aside?  NOT 10%, which 11 tribes gave under the Law of Moses.  Rather, in proportion to how much they have prospered, and IF they have prospered.  This means there may be “fluctuating” offerings!</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WHY each first day?  So that there will be funds ready when the need arises.</a:t>
            </a:r>
            <a:endParaRPr sz="2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296425" y="0"/>
            <a:ext cx="9752400" cy="469169"/>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dirty="0">
                <a:solidFill>
                  <a:srgbClr val="00FFFF"/>
                </a:solidFill>
              </a:rPr>
              <a:t>COMPARE THIS TO TODAY</a:t>
            </a:r>
            <a:endParaRPr sz="5000" b="1" dirty="0">
              <a:solidFill>
                <a:srgbClr val="00FFFF"/>
              </a:solidFill>
            </a:endParaRPr>
          </a:p>
        </p:txBody>
      </p:sp>
      <p:sp>
        <p:nvSpPr>
          <p:cNvPr id="91" name="Google Shape;91;p19"/>
          <p:cNvSpPr txBox="1">
            <a:spLocks noGrp="1"/>
          </p:cNvSpPr>
          <p:nvPr>
            <p:ph type="subTitle" idx="1"/>
          </p:nvPr>
        </p:nvSpPr>
        <p:spPr>
          <a:xfrm>
            <a:off x="-134000" y="397357"/>
            <a:ext cx="9319200" cy="4745843"/>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Is </a:t>
            </a:r>
            <a:r>
              <a:rPr lang="en" sz="2000" u="sng" dirty="0">
                <a:solidFill>
                  <a:srgbClr val="FFFF00"/>
                </a:solidFill>
              </a:rPr>
              <a:t>1 Cor.16:1-2</a:t>
            </a:r>
            <a:r>
              <a:rPr lang="en" sz="2000" dirty="0">
                <a:solidFill>
                  <a:srgbClr val="FFFF00"/>
                </a:solidFill>
              </a:rPr>
              <a:t> easy to understand?  If so …</a:t>
            </a:r>
            <a:endParaRPr sz="2000" dirty="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Then WHY are churches taking funds from the first day’s assembly that were to be given, for “saints”, to NON-Christians?</a:t>
            </a:r>
            <a:endParaRPr sz="2000"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WHY are there Christians today who claim this was just a one-time instruction that does not apply today, and we have no authority to be saving funds to meet urgent needs?</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WHY are there churches and preachers BEGGING for your money ALL THE TIME, every service, every event, and always on their websites and social media pages.  </a:t>
            </a:r>
            <a:endParaRPr sz="2000" dirty="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WHY do churches not care at all WHO is giving them money - they are asking it of EVERYONE (including the lost), not just their local members?</a:t>
            </a:r>
            <a:r>
              <a:rPr lang="en" sz="2000" dirty="0">
                <a:solidFill>
                  <a:srgbClr val="FFFF00"/>
                </a:solidFill>
              </a:rPr>
              <a:t> (</a:t>
            </a:r>
            <a:r>
              <a:rPr lang="en" sz="2000" u="sng" dirty="0">
                <a:solidFill>
                  <a:srgbClr val="FFFF00"/>
                </a:solidFill>
              </a:rPr>
              <a:t>3 Jn.7</a:t>
            </a:r>
            <a:r>
              <a:rPr lang="en" sz="2000" dirty="0">
                <a:solidFill>
                  <a:srgbClr val="FFFF00"/>
                </a:solidFill>
              </a:rPr>
              <a:t> </a:t>
            </a:r>
            <a:r>
              <a:rPr lang="en" sz="2000" i="1" dirty="0">
                <a:solidFill>
                  <a:schemeClr val="dk1"/>
                </a:solidFill>
              </a:rPr>
              <a:t>“For they went out for the sake of the Name, </a:t>
            </a:r>
            <a:r>
              <a:rPr lang="en" sz="2000" i="1" u="sng" dirty="0">
                <a:solidFill>
                  <a:schemeClr val="dk1"/>
                </a:solidFill>
              </a:rPr>
              <a:t>accepting nothing from the Gentiles</a:t>
            </a:r>
            <a:r>
              <a:rPr lang="en" sz="2000" i="1" dirty="0">
                <a:solidFill>
                  <a:schemeClr val="dk1"/>
                </a:solidFill>
              </a:rPr>
              <a:t>.”</a:t>
            </a:r>
            <a:r>
              <a:rPr lang="en" sz="2000" dirty="0">
                <a:solidFill>
                  <a:srgbClr val="FFFF00"/>
                </a:solidFill>
              </a:rPr>
              <a:t>)  </a:t>
            </a:r>
            <a:r>
              <a:rPr lang="en" sz="2000" dirty="0">
                <a:solidFill>
                  <a:schemeClr val="dk1"/>
                </a:solidFill>
              </a:rPr>
              <a:t>Evangelists were NOT being supported by non-Christians!</a:t>
            </a:r>
            <a:endParaRPr sz="2000"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WHY are there still churches today calling these offering “tithes” (“a tenth”), as if we are all Israelites, giving to the Levites to perform the services of the tabernacle and temple of old?  We are NOT under the Law of Moses!</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And WHY are so many churches spending those collected funds on what THEY want (i.e. “Christmas”), or what they THINK God wants, rather than what He clearly says in His word to spend them on?</a:t>
            </a:r>
            <a:endParaRPr sz="2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296425" y="0"/>
            <a:ext cx="9752400" cy="450019"/>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dirty="0">
                <a:solidFill>
                  <a:srgbClr val="00FFFF"/>
                </a:solidFill>
              </a:rPr>
              <a:t>HOW TO USE THE MONEY</a:t>
            </a:r>
            <a:endParaRPr sz="5000" b="1" dirty="0">
              <a:solidFill>
                <a:srgbClr val="00FFFF"/>
              </a:solidFill>
            </a:endParaRPr>
          </a:p>
        </p:txBody>
      </p:sp>
      <p:sp>
        <p:nvSpPr>
          <p:cNvPr id="97" name="Google Shape;97;p20"/>
          <p:cNvSpPr txBox="1">
            <a:spLocks noGrp="1"/>
          </p:cNvSpPr>
          <p:nvPr>
            <p:ph type="subTitle" idx="1"/>
          </p:nvPr>
        </p:nvSpPr>
        <p:spPr>
          <a:xfrm>
            <a:off x="-134000" y="399300"/>
            <a:ext cx="9319200" cy="47439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First of all, USE it!  God does not take kindly to those who do not use the gifts that He has blessed them with.  (</a:t>
            </a:r>
            <a:r>
              <a:rPr lang="en" sz="2000" u="sng" dirty="0">
                <a:solidFill>
                  <a:srgbClr val="FFFF00"/>
                </a:solidFill>
              </a:rPr>
              <a:t>Matt.25:24-28</a:t>
            </a:r>
            <a:r>
              <a:rPr lang="en" sz="2000" dirty="0">
                <a:solidFill>
                  <a:srgbClr val="FFFF00"/>
                </a:solidFill>
              </a:rPr>
              <a:t>)  How many churches today are sitting on over $100,000 in the bank for a “rainy day fund”?  What will happen to that money when the Lord returns?</a:t>
            </a:r>
            <a:endParaRPr sz="2000" dirty="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The funds collected in the New Testament served TWO primary purposes:</a:t>
            </a:r>
            <a:endParaRPr sz="2000"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1 - Supplementing the needs of those Christians whose families could not fully meet those needs on their own.  This means distinguishing between WANTS and NEEDS - but needs today cover a larger base than we may realize.  Mental illness, medications and medical expenses, transportation needs (cars, bus/cab fare, gas money), protection from the elements and other dangers (housing and clothing costs), nourishment of our bodies (food and drink), spiritual needs that have financial components to them (bibles, hymn books, lesson workbooks, etc).</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2 - The proclamation and practice of the gospel of Christ, both locally and abroad.  Having a meeting house (and its expenses) that can accommodate all the local brethren, supplies to partake of the Lord’s Supper each week, advertising/inviting the community, financially supporting evangelists and even elders who labor in teaching the gospel, both to Christians and non-Christians, so that the kingdom will be edified and also grow in number.</a:t>
            </a:r>
            <a:endParaRPr sz="2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296425" y="0"/>
            <a:ext cx="9752400" cy="51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NOT JUST MY WORDS</a:t>
            </a:r>
            <a:endParaRPr sz="5000" b="1">
              <a:solidFill>
                <a:srgbClr val="00FFFF"/>
              </a:solidFill>
            </a:endParaRPr>
          </a:p>
        </p:txBody>
      </p:sp>
      <p:sp>
        <p:nvSpPr>
          <p:cNvPr id="103" name="Google Shape;103;p21"/>
          <p:cNvSpPr txBox="1">
            <a:spLocks noGrp="1"/>
          </p:cNvSpPr>
          <p:nvPr>
            <p:ph type="subTitle" idx="1"/>
          </p:nvPr>
        </p:nvSpPr>
        <p:spPr>
          <a:xfrm>
            <a:off x="-174600" y="510300"/>
            <a:ext cx="9359700" cy="46329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Contributions are for the needs of the saints, in scripture.  </a:t>
            </a:r>
            <a:r>
              <a:rPr lang="en" sz="2000" u="sng" dirty="0">
                <a:solidFill>
                  <a:srgbClr val="FFFF00"/>
                </a:solidFill>
              </a:rPr>
              <a:t>Acts 4:32-37</a:t>
            </a:r>
            <a:r>
              <a:rPr lang="en" sz="2000" dirty="0">
                <a:solidFill>
                  <a:srgbClr val="FFFF00"/>
                </a:solidFill>
              </a:rPr>
              <a:t>, </a:t>
            </a:r>
            <a:r>
              <a:rPr lang="en" sz="2000" u="sng" dirty="0">
                <a:solidFill>
                  <a:srgbClr val="FFFF00"/>
                </a:solidFill>
              </a:rPr>
              <a:t>Acts 6:1-6</a:t>
            </a:r>
            <a:r>
              <a:rPr lang="en" sz="2000" dirty="0">
                <a:solidFill>
                  <a:srgbClr val="FFFF00"/>
                </a:solidFill>
              </a:rPr>
              <a:t>, </a:t>
            </a:r>
            <a:r>
              <a:rPr lang="en" sz="2000" u="sng" dirty="0">
                <a:solidFill>
                  <a:srgbClr val="FFFF00"/>
                </a:solidFill>
              </a:rPr>
              <a:t>Acts 11:27-30</a:t>
            </a:r>
            <a:r>
              <a:rPr lang="en" sz="2000" dirty="0">
                <a:solidFill>
                  <a:srgbClr val="FFFF00"/>
                </a:solidFill>
              </a:rPr>
              <a:t>, </a:t>
            </a:r>
            <a:r>
              <a:rPr lang="en" sz="2000" u="sng" dirty="0">
                <a:solidFill>
                  <a:srgbClr val="FFFF00"/>
                </a:solidFill>
              </a:rPr>
              <a:t>Rom.12:13</a:t>
            </a:r>
            <a:r>
              <a:rPr lang="en" sz="2000" dirty="0">
                <a:solidFill>
                  <a:srgbClr val="FFFF00"/>
                </a:solidFill>
              </a:rPr>
              <a:t>, </a:t>
            </a:r>
            <a:r>
              <a:rPr lang="en" sz="2000" u="sng" dirty="0">
                <a:solidFill>
                  <a:srgbClr val="FFFF00"/>
                </a:solidFill>
              </a:rPr>
              <a:t>Rom.15:27</a:t>
            </a:r>
            <a:r>
              <a:rPr lang="en" sz="2000" dirty="0">
                <a:solidFill>
                  <a:srgbClr val="FFFF00"/>
                </a:solidFill>
              </a:rPr>
              <a:t>, </a:t>
            </a:r>
            <a:r>
              <a:rPr lang="en" sz="2000" u="sng" dirty="0">
                <a:solidFill>
                  <a:srgbClr val="FFFF00"/>
                </a:solidFill>
              </a:rPr>
              <a:t>2 Cor.8:1-15</a:t>
            </a:r>
            <a:r>
              <a:rPr lang="en" sz="2000" dirty="0">
                <a:solidFill>
                  <a:srgbClr val="FFFF00"/>
                </a:solidFill>
              </a:rPr>
              <a:t>, </a:t>
            </a:r>
            <a:r>
              <a:rPr lang="en" sz="2000" u="sng" dirty="0">
                <a:solidFill>
                  <a:srgbClr val="FFFF00"/>
                </a:solidFill>
              </a:rPr>
              <a:t>2 Cor.9</a:t>
            </a:r>
            <a:r>
              <a:rPr lang="en" sz="2000" dirty="0">
                <a:solidFill>
                  <a:srgbClr val="FFFF00"/>
                </a:solidFill>
              </a:rPr>
              <a:t>, </a:t>
            </a:r>
            <a:r>
              <a:rPr lang="en" sz="2000" u="sng" dirty="0">
                <a:solidFill>
                  <a:srgbClr val="FFFF00"/>
                </a:solidFill>
              </a:rPr>
              <a:t>1 Tim.5:3-16</a:t>
            </a:r>
            <a:r>
              <a:rPr lang="en" sz="2000" dirty="0">
                <a:solidFill>
                  <a:srgbClr val="FFFF00"/>
                </a:solidFill>
              </a:rPr>
              <a:t>.</a:t>
            </a:r>
            <a:endParaRPr sz="2000" dirty="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Contributions are for those preaching the gospel, in scripture.</a:t>
            </a:r>
            <a:r>
              <a:rPr lang="en" sz="2000" dirty="0">
                <a:solidFill>
                  <a:srgbClr val="FFFF00"/>
                </a:solidFill>
              </a:rPr>
              <a:t>  </a:t>
            </a:r>
            <a:r>
              <a:rPr lang="en" sz="2000" u="sng" dirty="0">
                <a:solidFill>
                  <a:srgbClr val="FFFF00"/>
                </a:solidFill>
              </a:rPr>
              <a:t>1 Cor.9:3-14</a:t>
            </a:r>
            <a:r>
              <a:rPr lang="en" sz="2000" dirty="0">
                <a:solidFill>
                  <a:srgbClr val="FFFF00"/>
                </a:solidFill>
              </a:rPr>
              <a:t>, </a:t>
            </a:r>
            <a:r>
              <a:rPr lang="en" sz="2000" u="sng" dirty="0">
                <a:solidFill>
                  <a:srgbClr val="FFFF00"/>
                </a:solidFill>
              </a:rPr>
              <a:t>Gal.6:6</a:t>
            </a:r>
            <a:r>
              <a:rPr lang="en" sz="2000" dirty="0">
                <a:solidFill>
                  <a:srgbClr val="FFFF00"/>
                </a:solidFill>
              </a:rPr>
              <a:t>, </a:t>
            </a:r>
            <a:r>
              <a:rPr lang="en" sz="2000" u="sng" dirty="0">
                <a:solidFill>
                  <a:srgbClr val="FFFF00"/>
                </a:solidFill>
              </a:rPr>
              <a:t>Phil.4:15-18</a:t>
            </a:r>
            <a:r>
              <a:rPr lang="en" sz="2000" dirty="0">
                <a:solidFill>
                  <a:srgbClr val="FFFF00"/>
                </a:solidFill>
              </a:rPr>
              <a:t>, </a:t>
            </a:r>
            <a:r>
              <a:rPr lang="en" sz="2000" u="sng" dirty="0">
                <a:solidFill>
                  <a:srgbClr val="FFFF00"/>
                </a:solidFill>
              </a:rPr>
              <a:t>1 Thess.5:12-13</a:t>
            </a:r>
            <a:r>
              <a:rPr lang="en" sz="2000" dirty="0">
                <a:solidFill>
                  <a:srgbClr val="FFFF00"/>
                </a:solidFill>
              </a:rPr>
              <a:t>, </a:t>
            </a:r>
            <a:r>
              <a:rPr lang="en" sz="2000" u="sng" dirty="0">
                <a:solidFill>
                  <a:srgbClr val="FFFF00"/>
                </a:solidFill>
              </a:rPr>
              <a:t>1 Tim.5:17-18</a:t>
            </a:r>
            <a:r>
              <a:rPr lang="en" sz="2000" dirty="0">
                <a:solidFill>
                  <a:srgbClr val="FFFF00"/>
                </a:solidFill>
              </a:rPr>
              <a:t>.</a:t>
            </a:r>
            <a:endParaRPr sz="2000" dirty="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Those who teach that preachers of the gospel cannot be financially supported are teaching a FALSE doctrine.  Paul himself is an example of a preacher who was often financially supported by brethren (just as Jesus had taught His apostles to be supported by the generosity of those they were preaching to in </a:t>
            </a:r>
            <a:r>
              <a:rPr lang="en" sz="2000" u="sng" dirty="0">
                <a:solidFill>
                  <a:srgbClr val="FFFF00"/>
                </a:solidFill>
              </a:rPr>
              <a:t>Matt.10:5-15</a:t>
            </a:r>
            <a:r>
              <a:rPr lang="en" sz="2000" dirty="0">
                <a:solidFill>
                  <a:srgbClr val="00FFFF"/>
                </a:solidFill>
              </a:rPr>
              <a:t>).  But Paul also sometimes supported himself with secular work while still preaching, to not burden churches, so this is also permitted.</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For myself, at present, like you, I DO need money to support myself and my family.  If I were not financially supported for teaching, I would need to find secular work again.  But if I did this the frequency and, frankly, “quality” of my work here and in this community would be diminished, because I would have fewer hours available to study and to teach others.  But if that should one day be needed, I will need to be content with those circumstances, as Paul was. </a:t>
            </a:r>
            <a:endParaRPr sz="2000" dirty="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dirty="0">
                <a:solidFill>
                  <a:schemeClr val="dk1"/>
                </a:solidFill>
              </a:rPr>
              <a:t>But there are MANY warnings in scripture about preaching “for the money”. </a:t>
            </a:r>
            <a:endParaRPr sz="20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3529</Words>
  <Application>Microsoft Office PowerPoint</Application>
  <PresentationFormat>On-screen Show (16:9)</PresentationFormat>
  <Paragraphs>84</Paragraphs>
  <Slides>13</Slides>
  <Notes>13</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13</vt:i4>
      </vt:variant>
    </vt:vector>
  </HeadingPairs>
  <TitlesOfParts>
    <vt:vector size="15" baseType="lpstr">
      <vt:lpstr>Arial</vt:lpstr>
      <vt:lpstr>Simple Dark</vt:lpstr>
      <vt:lpstr>MONEY AND THE CHURCH</vt:lpstr>
      <vt:lpstr>CHURCH “BUSINESS”?</vt:lpstr>
      <vt:lpstr>GOD’S “TEMPLE” TODAY</vt:lpstr>
      <vt:lpstr>WHAT DOES GOD NEED?</vt:lpstr>
      <vt:lpstr>THE CREATOR OF ALL - ASKS!</vt:lpstr>
      <vt:lpstr>IT’S NOT TITHING!</vt:lpstr>
      <vt:lpstr>COMPARE THIS TO TODAY</vt:lpstr>
      <vt:lpstr>HOW TO USE THE MONEY</vt:lpstr>
      <vt:lpstr>NOT JUST MY WORDS</vt:lpstr>
      <vt:lpstr>JUST A “HIRELING”?</vt:lpstr>
      <vt:lpstr>YOUR MONEY</vt:lpstr>
      <vt:lpstr>A “FREEWILL” OFFERING</vt:lpstr>
      <vt:lpstr>GOD WANTS YOUR HEART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2025-12-07T06:14:15Z</dcterms:modified>
</cp:coreProperties>
</file>