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3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a387beae3c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a387beae3c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a373c3a76f_0_1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a373c3a76f_0_1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a387beae3c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a387beae3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a387beae3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a387beae3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a387beae3c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a387beae3c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a387beae3c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a387beae3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a387beae3c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a387beae3c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a387beae3c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a387beae3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a387beae3c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a387beae3c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37900"/>
            <a:ext cx="9144000" cy="157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THE </a:t>
            </a:r>
            <a:r>
              <a:rPr lang="en" sz="6000" b="1" u="sng">
                <a:solidFill>
                  <a:srgbClr val="00FFFF"/>
                </a:solidFill>
              </a:rPr>
              <a:t>REAL</a:t>
            </a:r>
            <a:r>
              <a:rPr lang="en" sz="6000" b="1">
                <a:solidFill>
                  <a:srgbClr val="00FFFF"/>
                </a:solidFill>
              </a:rPr>
              <a:t> “LORD’S PRAYER” - JOHN 17</a:t>
            </a:r>
            <a:endParaRPr sz="6000" b="1">
              <a:solidFill>
                <a:srgbClr val="00FFFF"/>
              </a:solidFill>
            </a:endParaRPr>
          </a:p>
        </p:txBody>
      </p:sp>
      <p:sp>
        <p:nvSpPr>
          <p:cNvPr id="55" name="Google Shape;55;p13"/>
          <p:cNvSpPr txBox="1">
            <a:spLocks noGrp="1"/>
          </p:cNvSpPr>
          <p:nvPr>
            <p:ph type="subTitle" idx="1"/>
          </p:nvPr>
        </p:nvSpPr>
        <p:spPr>
          <a:xfrm>
            <a:off x="-140775" y="1377925"/>
            <a:ext cx="9284700" cy="37653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We have only 8 “word for word” prayers of Jesus in scripture - prayers where we actually know the very words He spoke.</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But Jesus was a VERY prayerful person.  We are told many times that He prayed, but not the words that He prayed </a:t>
            </a:r>
            <a:r>
              <a:rPr lang="en" sz="2000" dirty="0">
                <a:solidFill>
                  <a:srgbClr val="FFFF00"/>
                </a:solidFill>
              </a:rPr>
              <a:t>(</a:t>
            </a:r>
            <a:r>
              <a:rPr lang="en" sz="2000" u="sng" dirty="0">
                <a:solidFill>
                  <a:srgbClr val="FFFF00"/>
                </a:solidFill>
              </a:rPr>
              <a:t>Lk.5:16</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For reasons that I never understood, the religious world has called Jesus’ “model” prayer in </a:t>
            </a:r>
            <a:r>
              <a:rPr lang="en" sz="2000" u="sng" dirty="0">
                <a:solidFill>
                  <a:srgbClr val="FFFF00"/>
                </a:solidFill>
              </a:rPr>
              <a:t>Matt.6:9-13</a:t>
            </a:r>
            <a:r>
              <a:rPr lang="en" sz="2000" dirty="0">
                <a:solidFill>
                  <a:srgbClr val="00FFFF"/>
                </a:solidFill>
              </a:rPr>
              <a:t>, where He taught His disciples HOW to pray, “The Lord’s Prayer”.</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But Jesus would have never prayed those exact words in His own personal prayers, because He had no sins/debts to be forgiven!</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In</a:t>
            </a:r>
            <a:r>
              <a:rPr lang="en" sz="2000" dirty="0"/>
              <a:t> </a:t>
            </a:r>
            <a:r>
              <a:rPr lang="en" sz="2000" u="sng" dirty="0">
                <a:solidFill>
                  <a:srgbClr val="FFFF00"/>
                </a:solidFill>
              </a:rPr>
              <a:t>John 17</a:t>
            </a:r>
            <a:r>
              <a:rPr lang="en" sz="2000" dirty="0">
                <a:solidFill>
                  <a:schemeClr val="dk1"/>
                </a:solidFill>
              </a:rPr>
              <a:t>, with 11 of His apostles present, on His way to the cross, we find what I believe to be the most powerful, and beautiful, prayer ever given.</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The Holy Spirit wanted us to study this prayer, in its entirety, forever.</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0" y="-37900"/>
            <a:ext cx="9144000" cy="54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TO BE WITH HIM ONE DAY</a:t>
            </a:r>
            <a:endParaRPr sz="5000" b="1">
              <a:solidFill>
                <a:srgbClr val="00FFFF"/>
              </a:solidFill>
            </a:endParaRPr>
          </a:p>
        </p:txBody>
      </p:sp>
      <p:sp>
        <p:nvSpPr>
          <p:cNvPr id="109" name="Google Shape;109;p22"/>
          <p:cNvSpPr txBox="1">
            <a:spLocks noGrp="1"/>
          </p:cNvSpPr>
          <p:nvPr>
            <p:ph type="subTitle" idx="1"/>
          </p:nvPr>
        </p:nvSpPr>
        <p:spPr>
          <a:xfrm>
            <a:off x="-194900" y="345150"/>
            <a:ext cx="9387000" cy="4797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u="sng" dirty="0">
                <a:solidFill>
                  <a:srgbClr val="FFFF00"/>
                </a:solidFill>
              </a:rPr>
              <a:t>Jn.17:24</a:t>
            </a:r>
            <a:r>
              <a:rPr lang="en" sz="1800" dirty="0">
                <a:solidFill>
                  <a:schemeClr val="dk1"/>
                </a:solidFill>
              </a:rPr>
              <a:t> </a:t>
            </a:r>
            <a:r>
              <a:rPr lang="en" sz="1800" i="1" dirty="0">
                <a:solidFill>
                  <a:schemeClr val="dk1"/>
                </a:solidFill>
              </a:rPr>
              <a:t>“Father, I desire that they also, whom You have given Me, </a:t>
            </a:r>
            <a:r>
              <a:rPr lang="en" sz="1800" i="1" u="sng" dirty="0">
                <a:solidFill>
                  <a:schemeClr val="dk1"/>
                </a:solidFill>
              </a:rPr>
              <a:t>be with Me where I am</a:t>
            </a:r>
            <a:r>
              <a:rPr lang="en" sz="1800" i="1" dirty="0">
                <a:solidFill>
                  <a:schemeClr val="dk1"/>
                </a:solidFill>
              </a:rPr>
              <a:t>, so that they may see My glory which You have given Me,”</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dirty="0">
                <a:solidFill>
                  <a:srgbClr val="FFFF00"/>
                </a:solidFill>
              </a:rPr>
              <a:t>My dear friends, and everyone hearing or reading this message today, Jesus REALLY wants you to go to heaven!</a:t>
            </a:r>
            <a:endParaRPr sz="1800" dirty="0">
              <a:solidFill>
                <a:srgbClr val="FFFF00"/>
              </a:solidFill>
            </a:endParaRPr>
          </a:p>
          <a:p>
            <a:pPr marL="457200" lvl="0" indent="-342900" algn="l" rtl="0">
              <a:spcBef>
                <a:spcPts val="0"/>
              </a:spcBef>
              <a:spcAft>
                <a:spcPts val="0"/>
              </a:spcAft>
              <a:buClr>
                <a:schemeClr val="dk1"/>
              </a:buClr>
              <a:buSzPts val="1800"/>
              <a:buChar char="●"/>
            </a:pPr>
            <a:r>
              <a:rPr lang="en" sz="1800" dirty="0">
                <a:solidFill>
                  <a:schemeClr val="dk1"/>
                </a:solidFill>
              </a:rPr>
              <a:t>He prayed for that very thing 2000 years ago, giving His apostles an example of personal prayer that they would never forget.</a:t>
            </a:r>
            <a:endParaRPr sz="1800"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And then, the very next day, He allowed Himself to be tortured and executed so that all of us could be in glory with Him one day, basking in the love of God for eternity.</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dirty="0">
                <a:solidFill>
                  <a:srgbClr val="FFFF00"/>
                </a:solidFill>
              </a:rPr>
              <a:t>Three days after that He rose from the dead to remove all doubt that He could do that for you too!</a:t>
            </a:r>
            <a:endParaRPr sz="1800" dirty="0">
              <a:solidFill>
                <a:srgbClr val="FFFF00"/>
              </a:solidFill>
            </a:endParaRPr>
          </a:p>
          <a:p>
            <a:pPr marL="457200" lvl="0" indent="-342900" algn="l" rtl="0">
              <a:spcBef>
                <a:spcPts val="0"/>
              </a:spcBef>
              <a:spcAft>
                <a:spcPts val="0"/>
              </a:spcAft>
              <a:buClr>
                <a:schemeClr val="dk1"/>
              </a:buClr>
              <a:buSzPts val="1800"/>
              <a:buChar char="●"/>
            </a:pPr>
            <a:r>
              <a:rPr lang="en" sz="1800" dirty="0">
                <a:solidFill>
                  <a:schemeClr val="dk1"/>
                </a:solidFill>
              </a:rPr>
              <a:t>And yet the saddest truth of all is that the overwhelming majority of people will NOT be with Him, because they don’t fully believe in Him, in the way that the scriptures define saving faith - trusting God enough to actually do what He says.  Will you not only confess Him, but also turn away from your sins, and wash them away in water as He has clearly said to do </a:t>
            </a:r>
            <a:r>
              <a:rPr lang="en" sz="1800" dirty="0">
                <a:solidFill>
                  <a:srgbClr val="FFFF00"/>
                </a:solidFill>
              </a:rPr>
              <a:t>(</a:t>
            </a:r>
            <a:r>
              <a:rPr lang="en" sz="1800" u="sng" dirty="0">
                <a:solidFill>
                  <a:srgbClr val="FFFF00"/>
                </a:solidFill>
              </a:rPr>
              <a:t>Matt.28:18-20</a:t>
            </a:r>
            <a:r>
              <a:rPr lang="en" sz="1800" dirty="0">
                <a:solidFill>
                  <a:srgbClr val="FFFF00"/>
                </a:solidFill>
              </a:rPr>
              <a:t>, </a:t>
            </a:r>
            <a:r>
              <a:rPr lang="en" sz="1800" u="sng" dirty="0">
                <a:solidFill>
                  <a:srgbClr val="FFFF00"/>
                </a:solidFill>
              </a:rPr>
              <a:t>Mk.16:16</a:t>
            </a:r>
            <a:r>
              <a:rPr lang="en" sz="1800" dirty="0">
                <a:solidFill>
                  <a:srgbClr val="FFFF00"/>
                </a:solidFill>
              </a:rPr>
              <a:t>, </a:t>
            </a:r>
            <a:r>
              <a:rPr lang="en" sz="1800" u="sng" dirty="0">
                <a:solidFill>
                  <a:srgbClr val="FFFF00"/>
                </a:solidFill>
              </a:rPr>
              <a:t>Lk.24:47</a:t>
            </a:r>
            <a:r>
              <a:rPr lang="en" sz="1800" dirty="0">
                <a:solidFill>
                  <a:srgbClr val="FFFF00"/>
                </a:solidFill>
              </a:rPr>
              <a:t>, </a:t>
            </a:r>
            <a:r>
              <a:rPr lang="en" sz="1800" u="sng" dirty="0">
                <a:solidFill>
                  <a:srgbClr val="FFFF00"/>
                </a:solidFill>
              </a:rPr>
              <a:t>Jn.3:5</a:t>
            </a:r>
            <a:r>
              <a:rPr lang="en" sz="1800" dirty="0">
                <a:solidFill>
                  <a:srgbClr val="FFFF00"/>
                </a:solidFill>
              </a:rPr>
              <a:t>)</a:t>
            </a:r>
            <a:r>
              <a:rPr lang="en" sz="1800" dirty="0">
                <a:solidFill>
                  <a:schemeClr val="dk1"/>
                </a:solidFill>
              </a:rPr>
              <a:t>?</a:t>
            </a:r>
            <a:endParaRPr sz="1800"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When your time comes to leave this world, will YOU be able to say to Jesus</a:t>
            </a:r>
            <a:r>
              <a:rPr lang="en" sz="1800" dirty="0">
                <a:solidFill>
                  <a:schemeClr val="dk1"/>
                </a:solidFill>
              </a:rPr>
              <a:t> </a:t>
            </a:r>
            <a:r>
              <a:rPr lang="en" sz="1800" i="1" dirty="0">
                <a:solidFill>
                  <a:schemeClr val="dk1"/>
                </a:solidFill>
              </a:rPr>
              <a:t>“I glorified You on the earth, having accomplished the work which You have given Me to do.” </a:t>
            </a:r>
            <a:r>
              <a:rPr lang="en" sz="1800" dirty="0">
                <a:solidFill>
                  <a:srgbClr val="00FFFF"/>
                </a:solidFill>
              </a:rPr>
              <a:t>?</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37900"/>
            <a:ext cx="91440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FFFF00"/>
                </a:solidFill>
              </a:rPr>
              <a:t>JOHN 17:1-5</a:t>
            </a:r>
            <a:r>
              <a:rPr lang="en" sz="5000" b="1">
                <a:solidFill>
                  <a:srgbClr val="00FFFF"/>
                </a:solidFill>
              </a:rPr>
              <a:t> (NASB95)</a:t>
            </a:r>
            <a:endParaRPr sz="5000" b="1">
              <a:solidFill>
                <a:srgbClr val="00FFFF"/>
              </a:solidFill>
            </a:endParaRPr>
          </a:p>
        </p:txBody>
      </p:sp>
      <p:sp>
        <p:nvSpPr>
          <p:cNvPr id="61" name="Google Shape;61;p14"/>
          <p:cNvSpPr txBox="1">
            <a:spLocks noGrp="1"/>
          </p:cNvSpPr>
          <p:nvPr>
            <p:ph type="subTitle" idx="1"/>
          </p:nvPr>
        </p:nvSpPr>
        <p:spPr>
          <a:xfrm>
            <a:off x="-75" y="628050"/>
            <a:ext cx="9192000" cy="4515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700" i="1">
                <a:solidFill>
                  <a:schemeClr val="dk1"/>
                </a:solidFill>
              </a:rPr>
              <a:t>“Jesus spoke these things; and lifting up His eyes to heaven, He said, “Father, the hour has come; </a:t>
            </a:r>
            <a:r>
              <a:rPr lang="en" sz="2700" i="1" u="sng">
                <a:solidFill>
                  <a:schemeClr val="dk1"/>
                </a:solidFill>
              </a:rPr>
              <a:t>glorify Your Son, that the Son may glorify You</a:t>
            </a:r>
            <a:r>
              <a:rPr lang="en" sz="2700" i="1">
                <a:solidFill>
                  <a:schemeClr val="dk1"/>
                </a:solidFill>
              </a:rPr>
              <a:t>, 2 even as You gave Him authority over all flesh, that to all whom You have given Him, He may give eternal life. 3 This is eternal life, that they may know You, the only true God, and Jesus Christ whom You have sent. 4 </a:t>
            </a:r>
            <a:r>
              <a:rPr lang="en" sz="2700" i="1" u="sng">
                <a:solidFill>
                  <a:srgbClr val="FFFF00"/>
                </a:solidFill>
              </a:rPr>
              <a:t>I glorified You on the earth, having accomplished the work which You have given Me to do</a:t>
            </a:r>
            <a:r>
              <a:rPr lang="en" sz="2700" i="1">
                <a:solidFill>
                  <a:srgbClr val="FFFF00"/>
                </a:solidFill>
              </a:rPr>
              <a:t>.</a:t>
            </a:r>
            <a:r>
              <a:rPr lang="en" sz="2700" i="1">
                <a:solidFill>
                  <a:schemeClr val="dk1"/>
                </a:solidFill>
              </a:rPr>
              <a:t> 5 Now, Father, glorify Me together </a:t>
            </a:r>
            <a:r>
              <a:rPr lang="en" sz="2700" i="1" u="sng">
                <a:solidFill>
                  <a:schemeClr val="dk1"/>
                </a:solidFill>
              </a:rPr>
              <a:t>with Yourself</a:t>
            </a:r>
            <a:r>
              <a:rPr lang="en" sz="2700" i="1">
                <a:solidFill>
                  <a:schemeClr val="dk1"/>
                </a:solidFill>
              </a:rPr>
              <a:t>, </a:t>
            </a:r>
            <a:r>
              <a:rPr lang="en" sz="2700" i="1" u="sng">
                <a:solidFill>
                  <a:schemeClr val="dk1"/>
                </a:solidFill>
              </a:rPr>
              <a:t>with the glory which I had with You before the world was</a:t>
            </a:r>
            <a:r>
              <a:rPr lang="en" sz="2700" i="1">
                <a:solidFill>
                  <a:schemeClr val="dk1"/>
                </a:solidFill>
              </a:rPr>
              <a:t>.”</a:t>
            </a:r>
            <a:endParaRPr sz="27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37900"/>
            <a:ext cx="91440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MISSION ACCOMPLISHED</a:t>
            </a:r>
            <a:endParaRPr sz="5000" b="1">
              <a:solidFill>
                <a:srgbClr val="00FFFF"/>
              </a:solidFill>
            </a:endParaRPr>
          </a:p>
        </p:txBody>
      </p:sp>
      <p:sp>
        <p:nvSpPr>
          <p:cNvPr id="67" name="Google Shape;67;p15"/>
          <p:cNvSpPr txBox="1">
            <a:spLocks noGrp="1"/>
          </p:cNvSpPr>
          <p:nvPr>
            <p:ph type="subTitle" idx="1"/>
          </p:nvPr>
        </p:nvSpPr>
        <p:spPr>
          <a:xfrm>
            <a:off x="-167850" y="384400"/>
            <a:ext cx="9387000" cy="4758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Consider the setting of this prayer.  Jesus has just partaken of what we call “The Last Supper” with His apostles, in which He said many thing which were hard for them to hear.  Then He washed their feet.  Then, in </a:t>
            </a:r>
            <a:r>
              <a:rPr lang="en" sz="2000" u="sng">
                <a:solidFill>
                  <a:srgbClr val="FFFF00"/>
                </a:solidFill>
              </a:rPr>
              <a:t>John 14-16</a:t>
            </a:r>
            <a:r>
              <a:rPr lang="en" sz="2000">
                <a:solidFill>
                  <a:srgbClr val="FFFF00"/>
                </a:solidFill>
              </a:rPr>
              <a:t> He tells them many more hard truths - that He is going away, but He will send the Holy Spirit, the Comforter, to assist them in their important work.  And then He stops to offer up this prayer, not to LEAD them in a public prayer, but for them to observe and listen to His personal prayer. It is a very “odd” situation.</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This is the ONE time that Jesus asked glory for Himself, and even as He did this He said “with Yourself”!  ALL that Jesus did here was to the glory of God.</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He acknowledges the important role His Father had selected Jesus for - to have authority over all flesh, and to give them eternal life.</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Jesus knows exactly what is coming - His pain and suffering.  And yet He can confidently say here that He has finished the work that His Father has given Him to do.  God’s plan was not “thwarted”, “diverted”, or “diluted” in any way!</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And He know what awaits Him AFTER the cross - Eternal glory for them both.</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0" y="-37900"/>
            <a:ext cx="91440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FFFF00"/>
                </a:solidFill>
              </a:rPr>
              <a:t>JOHN 17:6-12</a:t>
            </a:r>
            <a:endParaRPr sz="5000" b="1">
              <a:solidFill>
                <a:srgbClr val="00FFFF"/>
              </a:solidFill>
            </a:endParaRPr>
          </a:p>
        </p:txBody>
      </p:sp>
      <p:sp>
        <p:nvSpPr>
          <p:cNvPr id="73" name="Google Shape;73;p16"/>
          <p:cNvSpPr txBox="1">
            <a:spLocks noGrp="1"/>
          </p:cNvSpPr>
          <p:nvPr>
            <p:ph type="subTitle" idx="1"/>
          </p:nvPr>
        </p:nvSpPr>
        <p:spPr>
          <a:xfrm>
            <a:off x="-75" y="494050"/>
            <a:ext cx="9192000" cy="4649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i="1">
                <a:solidFill>
                  <a:schemeClr val="dk1"/>
                </a:solidFill>
              </a:rPr>
              <a:t>“I have manifested Your name to the men whom You gave Me out of the world; </a:t>
            </a:r>
            <a:r>
              <a:rPr lang="en" sz="2100" i="1" u="sng">
                <a:solidFill>
                  <a:srgbClr val="FFFF00"/>
                </a:solidFill>
              </a:rPr>
              <a:t>they were Yours and You gave them to Me, and they have kept Your word</a:t>
            </a:r>
            <a:r>
              <a:rPr lang="en" sz="2100" i="1">
                <a:solidFill>
                  <a:srgbClr val="FFFF00"/>
                </a:solidFill>
              </a:rPr>
              <a:t>. </a:t>
            </a:r>
            <a:r>
              <a:rPr lang="en" sz="2100" i="1">
                <a:solidFill>
                  <a:schemeClr val="dk1"/>
                </a:solidFill>
              </a:rPr>
              <a:t>7 Now they have come to know that everything You have given Me is from You; 8 </a:t>
            </a:r>
            <a:r>
              <a:rPr lang="en" sz="2100" i="1" u="sng">
                <a:solidFill>
                  <a:schemeClr val="dk1"/>
                </a:solidFill>
              </a:rPr>
              <a:t>for the words which You gave Me I have given to them</a:t>
            </a:r>
            <a:r>
              <a:rPr lang="en" sz="2100" i="1">
                <a:solidFill>
                  <a:schemeClr val="dk1"/>
                </a:solidFill>
              </a:rPr>
              <a:t>; and they received them and truly understood that I came forth from You, and they believed that You sent Me. 9 I ask on their behalf; I do not ask on behalf of the world, but of those whom You have given Me; for they are Yours; 10 and all things that are Mine are Yours, and Yours are Mine; and I have been glorified in them. 11 </a:t>
            </a:r>
            <a:r>
              <a:rPr lang="en" sz="2100" i="1" u="sng">
                <a:solidFill>
                  <a:schemeClr val="dk1"/>
                </a:solidFill>
              </a:rPr>
              <a:t>I am no longer in the world; and yet they themselves are in the world, and I come to You. Holy Father, keep them in Your name, the name which You have given Me, that they may be one even as We are</a:t>
            </a:r>
            <a:r>
              <a:rPr lang="en" sz="2100" i="1">
                <a:solidFill>
                  <a:schemeClr val="dk1"/>
                </a:solidFill>
              </a:rPr>
              <a:t>. 12 While I was with them, I was keeping them in Your name which You have given Me; </a:t>
            </a:r>
            <a:r>
              <a:rPr lang="en" sz="2100" i="1" u="sng">
                <a:solidFill>
                  <a:schemeClr val="dk1"/>
                </a:solidFill>
              </a:rPr>
              <a:t>and I guarded them and not one of them perished but the son of perdition</a:t>
            </a:r>
            <a:r>
              <a:rPr lang="en" sz="2100" i="1">
                <a:solidFill>
                  <a:schemeClr val="dk1"/>
                </a:solidFill>
              </a:rPr>
              <a:t>, so that the Scripture would be fulfilled.”</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54300" y="-37900"/>
            <a:ext cx="94275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THOSE IN MY CARE</a:t>
            </a:r>
            <a:endParaRPr sz="5000" b="1">
              <a:solidFill>
                <a:srgbClr val="00FFFF"/>
              </a:solidFill>
            </a:endParaRPr>
          </a:p>
        </p:txBody>
      </p:sp>
      <p:sp>
        <p:nvSpPr>
          <p:cNvPr id="79" name="Google Shape;79;p17"/>
          <p:cNvSpPr txBox="1">
            <a:spLocks noGrp="1"/>
          </p:cNvSpPr>
          <p:nvPr>
            <p:ph type="subTitle" idx="1"/>
          </p:nvPr>
        </p:nvSpPr>
        <p:spPr>
          <a:xfrm>
            <a:off x="-154300" y="418250"/>
            <a:ext cx="9346200" cy="47247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In this section Jesus turns His concern from Himself to His apostles.  He acknowledges that His Father is the one who had given them into Jesus’ personal care, for a time, and He took this “charge” very seriously.</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He gives His apostles such great compliments in this prayer, IN THEIR PRESENCE! (How must they have felt as they heard Him say these words?)  Just months before this moment Jesus was asking these men where their faith was at, or commenting on the “weakness” of their faith.</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But NOW He says that they have kept to the commandments He has given them.  We see the growth of the apostles, from this prayer.</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Jesus had the important task of imparting difficult to understand, and apply, instructions to these men.  Jesus also guarded them, as a shepherd does His sheep, such that only Judas was lost, as prophesied.</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When we think of those whom God has given to us - children, spouses, family, coworkers, neighbors, brethren - Are we giving them His word?</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Is our most urgent prayer for these persons that they remain faithful to God?</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0" y="-37900"/>
            <a:ext cx="91440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FFFF00"/>
                </a:solidFill>
              </a:rPr>
              <a:t>JOHN 17:13-19</a:t>
            </a:r>
            <a:endParaRPr sz="5000" b="1">
              <a:solidFill>
                <a:srgbClr val="00FFFF"/>
              </a:solidFill>
            </a:endParaRPr>
          </a:p>
        </p:txBody>
      </p:sp>
      <p:sp>
        <p:nvSpPr>
          <p:cNvPr id="85" name="Google Shape;85;p18"/>
          <p:cNvSpPr txBox="1">
            <a:spLocks noGrp="1"/>
          </p:cNvSpPr>
          <p:nvPr>
            <p:ph type="subTitle" idx="1"/>
          </p:nvPr>
        </p:nvSpPr>
        <p:spPr>
          <a:xfrm>
            <a:off x="-75" y="494050"/>
            <a:ext cx="9144000" cy="4649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700" i="1">
                <a:solidFill>
                  <a:schemeClr val="dk1"/>
                </a:solidFill>
              </a:rPr>
              <a:t>“But now I come to You; and these things I speak in the world so that they may have My joy made full in themselves. 14 </a:t>
            </a:r>
            <a:r>
              <a:rPr lang="en" sz="2700" i="1" u="sng">
                <a:solidFill>
                  <a:srgbClr val="FFFF00"/>
                </a:solidFill>
              </a:rPr>
              <a:t>I have given them Your word; and the world has hated them, because they are not of the world, even as I am not of the world. 15 I do not ask You to take them out of the world, but to keep them from the evil one</a:t>
            </a:r>
            <a:r>
              <a:rPr lang="en" sz="2700" i="1">
                <a:solidFill>
                  <a:srgbClr val="FFFF00"/>
                </a:solidFill>
              </a:rPr>
              <a:t>.</a:t>
            </a:r>
            <a:r>
              <a:rPr lang="en" sz="2700" i="1">
                <a:solidFill>
                  <a:schemeClr val="dk1"/>
                </a:solidFill>
              </a:rPr>
              <a:t> 16 They are not of the world, even as I am not of the world. 17 </a:t>
            </a:r>
            <a:r>
              <a:rPr lang="en" sz="2700" i="1" u="sng">
                <a:solidFill>
                  <a:schemeClr val="dk1"/>
                </a:solidFill>
              </a:rPr>
              <a:t>Sanctify them in the truth; Your word is truth</a:t>
            </a:r>
            <a:r>
              <a:rPr lang="en" sz="2700" i="1">
                <a:solidFill>
                  <a:schemeClr val="dk1"/>
                </a:solidFill>
              </a:rPr>
              <a:t>. 18 As You sent Me into the world, I also have sent them into the world. 19 For their sakes I sanctify Myself, that they themselves also may be sanctified in truth.”</a:t>
            </a:r>
            <a:endParaRPr sz="27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0" y="-37900"/>
            <a:ext cx="91440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WATCH OVER MY FAMILY</a:t>
            </a:r>
            <a:endParaRPr sz="5000" b="1">
              <a:solidFill>
                <a:srgbClr val="00FFFF"/>
              </a:solidFill>
            </a:endParaRPr>
          </a:p>
        </p:txBody>
      </p:sp>
      <p:sp>
        <p:nvSpPr>
          <p:cNvPr id="91" name="Google Shape;91;p19"/>
          <p:cNvSpPr txBox="1">
            <a:spLocks noGrp="1"/>
          </p:cNvSpPr>
          <p:nvPr>
            <p:ph type="subTitle" idx="1"/>
          </p:nvPr>
        </p:nvSpPr>
        <p:spPr>
          <a:xfrm>
            <a:off x="-154300" y="445325"/>
            <a:ext cx="9298200" cy="46977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Considering what Jesus is about to suffer in a matter of hours, and His agonizing prayer in the garden of Gethsemane after this, it may seem strange for Jesus to mention His JOY that He wants to remain, in full, within His apostles.  But </a:t>
            </a:r>
            <a:r>
              <a:rPr lang="en" sz="2000" u="sng">
                <a:solidFill>
                  <a:srgbClr val="FFFF00"/>
                </a:solidFill>
              </a:rPr>
              <a:t>Heb.12:2</a:t>
            </a:r>
            <a:r>
              <a:rPr lang="en" sz="2000">
                <a:solidFill>
                  <a:srgbClr val="FFFF00"/>
                </a:solidFill>
              </a:rPr>
              <a:t> provides insight: </a:t>
            </a:r>
            <a:r>
              <a:rPr lang="en" sz="2000">
                <a:solidFill>
                  <a:schemeClr val="dk1"/>
                </a:solidFill>
              </a:rPr>
              <a:t> </a:t>
            </a:r>
            <a:r>
              <a:rPr lang="en" sz="2000" i="1">
                <a:solidFill>
                  <a:schemeClr val="dk1"/>
                </a:solidFill>
              </a:rPr>
              <a:t>“fixing our eyes on Jesus, the author and perfecter of faith, who for the joy set before Him endured the cross, despising the shame, and has sat down at the right hand of the throne of God.”</a:t>
            </a:r>
            <a:r>
              <a:rPr lang="en" sz="2000">
                <a:solidFill>
                  <a:schemeClr val="dk1"/>
                </a:solidFill>
              </a:rPr>
              <a:t>  </a:t>
            </a:r>
            <a:r>
              <a:rPr lang="en" sz="2000">
                <a:solidFill>
                  <a:srgbClr val="FFFF00"/>
                </a:solidFill>
              </a:rPr>
              <a:t>The forgiveness of men’s sins brought Jesus great joy!</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He knows that the world is going to HATE His apostles.  But notice that He DOES NOT ask God to spare them from this fate, or to make their lives on earth easy.  He wants them to be protected, not from physical harm, but from SPIRITUAL harm!  This is how the Holy Spirit would help them, as with us.</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Jesus states, so plainly, the ONLY source of truth in this universe - the word of God.  And only in trying to keep His word can we be sanctified.</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The challenge for every Christian is the same as with these apostles - being IN this world but not OF this world.  This is hard to do in the U.S.A. of 2025!</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0" y="-37900"/>
            <a:ext cx="9144000" cy="57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FFFF00"/>
                </a:solidFill>
              </a:rPr>
              <a:t>JOHN 17:20-26</a:t>
            </a:r>
            <a:endParaRPr sz="5000" b="1">
              <a:solidFill>
                <a:srgbClr val="00FFFF"/>
              </a:solidFill>
            </a:endParaRPr>
          </a:p>
        </p:txBody>
      </p:sp>
      <p:sp>
        <p:nvSpPr>
          <p:cNvPr id="97" name="Google Shape;97;p20"/>
          <p:cNvSpPr txBox="1">
            <a:spLocks noGrp="1"/>
          </p:cNvSpPr>
          <p:nvPr>
            <p:ph type="subTitle" idx="1"/>
          </p:nvPr>
        </p:nvSpPr>
        <p:spPr>
          <a:xfrm>
            <a:off x="-75" y="364100"/>
            <a:ext cx="9178500" cy="477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i="1">
                <a:solidFill>
                  <a:srgbClr val="FFFF00"/>
                </a:solidFill>
              </a:rPr>
              <a:t>“I do not ask on behalf of these alone, but for those also who believe in Me through their word; 21 </a:t>
            </a:r>
            <a:r>
              <a:rPr lang="en" sz="2200" i="1" u="sng">
                <a:solidFill>
                  <a:srgbClr val="FFFF00"/>
                </a:solidFill>
              </a:rPr>
              <a:t>that they may all be one; even as You, Father, are in Me and I in You, that they also may be in Us, so that the world may believe that You sent Me</a:t>
            </a:r>
            <a:r>
              <a:rPr lang="en" sz="2200" i="1">
                <a:solidFill>
                  <a:srgbClr val="FFFF00"/>
                </a:solidFill>
              </a:rPr>
              <a:t>.</a:t>
            </a:r>
            <a:r>
              <a:rPr lang="en" sz="2200" i="1">
                <a:solidFill>
                  <a:schemeClr val="dk1"/>
                </a:solidFill>
              </a:rPr>
              <a:t> 22 The glory which You have given Me I have given to them, that they may be one, just as We are one; 23 I in them and You in Me, </a:t>
            </a:r>
            <a:r>
              <a:rPr lang="en" sz="2200" i="1" u="sng">
                <a:solidFill>
                  <a:schemeClr val="dk1"/>
                </a:solidFill>
              </a:rPr>
              <a:t>that they may be perfected in unity</a:t>
            </a:r>
            <a:r>
              <a:rPr lang="en" sz="2200" i="1">
                <a:solidFill>
                  <a:schemeClr val="dk1"/>
                </a:solidFill>
              </a:rPr>
              <a:t>, so that the world may know that You sent Me, and loved them, even as You have loved Me. 24 </a:t>
            </a:r>
            <a:r>
              <a:rPr lang="en" sz="2200" i="1" u="sng">
                <a:solidFill>
                  <a:schemeClr val="dk1"/>
                </a:solidFill>
              </a:rPr>
              <a:t>Father, I desire that they also, whom You have given Me, be with Me where I am</a:t>
            </a:r>
            <a:r>
              <a:rPr lang="en" sz="2200" i="1">
                <a:solidFill>
                  <a:schemeClr val="dk1"/>
                </a:solidFill>
              </a:rPr>
              <a:t>, so that they may see My glory which You have given Me, for You loved Me before the foundation of the world. 25 </a:t>
            </a:r>
            <a:r>
              <a:rPr lang="en" sz="2200" i="1" u="sng">
                <a:solidFill>
                  <a:schemeClr val="dk1"/>
                </a:solidFill>
              </a:rPr>
              <a:t>O righteous Father</a:t>
            </a:r>
            <a:r>
              <a:rPr lang="en" sz="2200" i="1">
                <a:solidFill>
                  <a:schemeClr val="dk1"/>
                </a:solidFill>
              </a:rPr>
              <a:t>, although the world has not known You, yet I have known You; and these have known that You sent Me; 26 and I have made Your name known to them, </a:t>
            </a:r>
            <a:r>
              <a:rPr lang="en" sz="2200" i="1" u="sng">
                <a:solidFill>
                  <a:schemeClr val="dk1"/>
                </a:solidFill>
              </a:rPr>
              <a:t>and will make it known, so that the love with which You loved Me may be in them</a:t>
            </a:r>
            <a:r>
              <a:rPr lang="en" sz="2200" i="1">
                <a:solidFill>
                  <a:schemeClr val="dk1"/>
                </a:solidFill>
              </a:rPr>
              <a:t>, and I in them.”</a:t>
            </a:r>
            <a:endParaRPr sz="22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79850" y="-37900"/>
            <a:ext cx="9373500" cy="57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I WANT THEM ALL TO BE ONE</a:t>
            </a:r>
            <a:endParaRPr sz="4900" b="1">
              <a:solidFill>
                <a:srgbClr val="00FFFF"/>
              </a:solidFill>
            </a:endParaRPr>
          </a:p>
        </p:txBody>
      </p:sp>
      <p:sp>
        <p:nvSpPr>
          <p:cNvPr id="103" name="Google Shape;103;p21"/>
          <p:cNvSpPr txBox="1">
            <a:spLocks noGrp="1"/>
          </p:cNvSpPr>
          <p:nvPr>
            <p:ph type="subTitle" idx="1"/>
          </p:nvPr>
        </p:nvSpPr>
        <p:spPr>
          <a:xfrm>
            <a:off x="-147525" y="365450"/>
            <a:ext cx="9325800" cy="4777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dirty="0">
                <a:solidFill>
                  <a:srgbClr val="FFFF00"/>
                </a:solidFill>
              </a:rPr>
              <a:t>This is astounding to read, even now.  In these verses the divine and only Son of God, who was about to die, prayed for … YOU AND I!</a:t>
            </a:r>
            <a:r>
              <a:rPr lang="en" sz="1800" dirty="0">
                <a:solidFill>
                  <a:schemeClr val="dk1"/>
                </a:solidFill>
              </a:rPr>
              <a:t> </a:t>
            </a:r>
            <a:r>
              <a:rPr lang="en" sz="1800" i="1" dirty="0">
                <a:solidFill>
                  <a:schemeClr val="dk1"/>
                </a:solidFill>
              </a:rPr>
              <a:t>“those also who believe in Me through THEIR </a:t>
            </a:r>
            <a:r>
              <a:rPr lang="en" sz="1800" dirty="0">
                <a:solidFill>
                  <a:srgbClr val="FFFF00"/>
                </a:solidFill>
              </a:rPr>
              <a:t>(the apostles’)</a:t>
            </a:r>
            <a:r>
              <a:rPr lang="en" sz="1800" dirty="0">
                <a:solidFill>
                  <a:schemeClr val="dk1"/>
                </a:solidFill>
              </a:rPr>
              <a:t> </a:t>
            </a:r>
            <a:r>
              <a:rPr lang="en" sz="1800" i="1" dirty="0">
                <a:solidFill>
                  <a:schemeClr val="dk1"/>
                </a:solidFill>
              </a:rPr>
              <a:t>word.”  </a:t>
            </a:r>
            <a:r>
              <a:rPr lang="en" sz="1800" dirty="0">
                <a:solidFill>
                  <a:srgbClr val="FFFF00"/>
                </a:solidFill>
              </a:rPr>
              <a:t>If you are a Christian, Jesus was praying for YOU that night, in front of His apostles.</a:t>
            </a:r>
            <a:endParaRPr sz="1800" dirty="0">
              <a:solidFill>
                <a:srgbClr val="FFFF00"/>
              </a:solidFill>
            </a:endParaRPr>
          </a:p>
          <a:p>
            <a:pPr marL="457200" lvl="0" indent="-342900" algn="l" rtl="0">
              <a:spcBef>
                <a:spcPts val="0"/>
              </a:spcBef>
              <a:spcAft>
                <a:spcPts val="0"/>
              </a:spcAft>
              <a:buClr>
                <a:schemeClr val="dk1"/>
              </a:buClr>
              <a:buSzPts val="1800"/>
              <a:buChar char="●"/>
            </a:pPr>
            <a:r>
              <a:rPr lang="en" sz="1800" dirty="0">
                <a:solidFill>
                  <a:schemeClr val="dk1"/>
                </a:solidFill>
              </a:rPr>
              <a:t>And what was His prayer for us?  That we would all be just as unified, as inseparable, as complete, as bound together in love, as Jesus, His Father, and the Holy Spirit are!</a:t>
            </a:r>
            <a:endParaRPr sz="1800"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IF Christians would live as Jesus prayed that they would - PLEASE note how Jesus says this would affect the word we live in. The world would see this, and then THEY would believe and know that God had sent Jesus in the flesh, and THEY would know that God loves us, and them.  How powerful is that kind of unity on a sinful world?</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dirty="0">
                <a:solidFill>
                  <a:srgbClr val="FFFF00"/>
                </a:solidFill>
              </a:rPr>
              <a:t>Christians DID have that level of unity, for about 75 years, after Jesus died.  And then what happened?  DIVISION.  Self-serving false teachers, and their followers, who wanted to serve their own desires rather than God’s.</a:t>
            </a:r>
            <a:endParaRPr sz="1800" dirty="0">
              <a:solidFill>
                <a:srgbClr val="FFFF00"/>
              </a:solidFill>
            </a:endParaRPr>
          </a:p>
          <a:p>
            <a:pPr marL="457200" lvl="0" indent="-342900" algn="l" rtl="0">
              <a:spcBef>
                <a:spcPts val="0"/>
              </a:spcBef>
              <a:spcAft>
                <a:spcPts val="0"/>
              </a:spcAft>
              <a:buClr>
                <a:schemeClr val="dk1"/>
              </a:buClr>
              <a:buSzPts val="1800"/>
              <a:buChar char="●"/>
            </a:pPr>
            <a:r>
              <a:rPr lang="en" sz="1800" dirty="0">
                <a:solidFill>
                  <a:schemeClr val="dk1"/>
                </a:solidFill>
              </a:rPr>
              <a:t>Today we live in a world of thousands of “Christian” denominations, and most of them today say “That’s OK.”  </a:t>
            </a:r>
            <a:r>
              <a:rPr lang="en" sz="1800" u="sng" dirty="0">
                <a:solidFill>
                  <a:schemeClr val="dk1"/>
                </a:solidFill>
              </a:rPr>
              <a:t>NO, it is NOT “OK”</a:t>
            </a:r>
            <a:r>
              <a:rPr lang="en" sz="1800" dirty="0">
                <a:solidFill>
                  <a:schemeClr val="dk1"/>
                </a:solidFill>
              </a:rPr>
              <a:t>!  And our lack of unity is DIRECTLY linked with a lack of, and shrinking, belief in Jesus Christ in this world.  Because in their view, if “Christians” can’t even agree with each other, how could they have the truth?</a:t>
            </a:r>
            <a:endParaRPr sz="18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2261</Words>
  <Application>Microsoft Office PowerPoint</Application>
  <PresentationFormat>On-screen Show (16:9)</PresentationFormat>
  <Paragraphs>47</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THE REAL “LORD’S PRAYER” - JOHN 17</vt:lpstr>
      <vt:lpstr>JOHN 17:1-5 (NASB95)</vt:lpstr>
      <vt:lpstr>MISSION ACCOMPLISHED</vt:lpstr>
      <vt:lpstr>JOHN 17:6-12</vt:lpstr>
      <vt:lpstr>THOSE IN MY CARE</vt:lpstr>
      <vt:lpstr>JOHN 17:13-19</vt:lpstr>
      <vt:lpstr>WATCH OVER MY FAMILY</vt:lpstr>
      <vt:lpstr>JOHN 17:20-26</vt:lpstr>
      <vt:lpstr>I WANT THEM ALL TO BE ONE</vt:lpstr>
      <vt:lpstr>TO BE WITH HIM ONE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2025-11-16T02:56:25Z</dcterms:modified>
</cp:coreProperties>
</file>