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a82da739e5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a82da739e5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a82da739e5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a82da739e5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a82da739e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a82da739e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a82da739e5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a82da739e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a82da739e5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a82da739e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a82da739e5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a82da739e5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a82da739e5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a82da739e5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a82da739e5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a82da739e5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a82da739e5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a82da739e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a82da739e5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a82da739e5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76125" y="0"/>
            <a:ext cx="9833700" cy="598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900" b="1">
                <a:solidFill>
                  <a:srgbClr val="00FFFF"/>
                </a:solidFill>
              </a:rPr>
              <a:t>IN 50 WORDS OR LESS…</a:t>
            </a:r>
            <a:endParaRPr sz="5900" b="1">
              <a:solidFill>
                <a:srgbClr val="00FFFF"/>
              </a:solidFill>
            </a:endParaRPr>
          </a:p>
        </p:txBody>
      </p:sp>
      <p:sp>
        <p:nvSpPr>
          <p:cNvPr id="55" name="Google Shape;55;p13"/>
          <p:cNvSpPr txBox="1">
            <a:spLocks noGrp="1"/>
          </p:cNvSpPr>
          <p:nvPr>
            <p:ph type="subTitle" idx="1"/>
          </p:nvPr>
        </p:nvSpPr>
        <p:spPr>
          <a:xfrm>
            <a:off x="-167850" y="598200"/>
            <a:ext cx="9393600" cy="45450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a:solidFill>
                  <a:srgbClr val="FFFF00"/>
                </a:solidFill>
              </a:rPr>
              <a:t>Brevity, as you know, is NOT one of MY personal strong points.  Sometimes it takes much more skill in knowing what to leave out!</a:t>
            </a:r>
            <a:endParaRPr sz="2100">
              <a:solidFill>
                <a:srgbClr val="FFFF00"/>
              </a:solidFill>
            </a:endParaRPr>
          </a:p>
          <a:p>
            <a:pPr marL="457200" lvl="0" indent="-361950" algn="l" rtl="0">
              <a:lnSpc>
                <a:spcPct val="90000"/>
              </a:lnSpc>
              <a:spcBef>
                <a:spcPts val="0"/>
              </a:spcBef>
              <a:spcAft>
                <a:spcPts val="0"/>
              </a:spcAft>
              <a:buClr>
                <a:schemeClr val="dk1"/>
              </a:buClr>
              <a:buSzPts val="2100"/>
              <a:buChar char="●"/>
            </a:pPr>
            <a:r>
              <a:rPr lang="en" sz="2100">
                <a:solidFill>
                  <a:schemeClr val="dk1"/>
                </a:solidFill>
              </a:rPr>
              <a:t>There was a 2012 Eddie Murphy film I saw called “1000 words”, where this man who ran his mouth all the time was only given 1000 words left to speak before he would die.  How would you choose YOUR words, then?</a:t>
            </a:r>
            <a:endParaRPr sz="2100">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a:solidFill>
                  <a:srgbClr val="00FFFF"/>
                </a:solidFill>
              </a:rPr>
              <a:t>What if each word you spoke took INCREDIBLE effort, and each time you spoke you were hastening the moment of your death?</a:t>
            </a:r>
            <a:endParaRPr sz="210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This was EXACTLY Jesus’ situation when He was being crucified.</a:t>
            </a:r>
            <a:endParaRPr sz="2100">
              <a:solidFill>
                <a:srgbClr val="FFFF00"/>
              </a:solidFill>
            </a:endParaRPr>
          </a:p>
          <a:p>
            <a:pPr marL="457200" lvl="0" indent="-361950" algn="l" rtl="0">
              <a:lnSpc>
                <a:spcPct val="90000"/>
              </a:lnSpc>
              <a:spcBef>
                <a:spcPts val="0"/>
              </a:spcBef>
              <a:spcAft>
                <a:spcPts val="0"/>
              </a:spcAft>
              <a:buClr>
                <a:schemeClr val="dk1"/>
              </a:buClr>
              <a:buSzPts val="2100"/>
              <a:buChar char="●"/>
            </a:pPr>
            <a:r>
              <a:rPr lang="en" sz="2100">
                <a:solidFill>
                  <a:schemeClr val="dk1"/>
                </a:solidFill>
              </a:rPr>
              <a:t>Crucifixion is a prolonged, torturous death by slow suffocation.  You are forced to press up against the nail driven through your feet, to lift your chest enough to draw another breath.  Eventually, the body just can’t do it anymore.  Sometimes it took days for the person to die.</a:t>
            </a:r>
            <a:endParaRPr sz="2100">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a:solidFill>
                  <a:srgbClr val="00FFFF"/>
                </a:solidFill>
              </a:rPr>
              <a:t>Our Lord, in these circumstances, spoke less than 50 words when He was being crucified.  Do you think He considered those words important?</a:t>
            </a:r>
            <a:endParaRPr sz="210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We can learn so much about our Savior just by the last words He spoke.</a:t>
            </a:r>
            <a:endParaRPr sz="21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IMMEDIATE REACTIONS</a:t>
            </a:r>
            <a:endParaRPr sz="5000" b="1">
              <a:solidFill>
                <a:srgbClr val="00FFFF"/>
              </a:solidFill>
            </a:endParaRPr>
          </a:p>
        </p:txBody>
      </p:sp>
      <p:sp>
        <p:nvSpPr>
          <p:cNvPr id="109" name="Google Shape;109;p22"/>
          <p:cNvSpPr txBox="1">
            <a:spLocks noGrp="1"/>
          </p:cNvSpPr>
          <p:nvPr>
            <p:ph type="subTitle" idx="1"/>
          </p:nvPr>
        </p:nvSpPr>
        <p:spPr>
          <a:xfrm>
            <a:off x="-167850" y="517200"/>
            <a:ext cx="93936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Matthew 27:54</a:t>
            </a:r>
            <a:r>
              <a:rPr lang="en" sz="2000" dirty="0">
                <a:solidFill>
                  <a:schemeClr val="dk1"/>
                </a:solidFill>
              </a:rPr>
              <a:t> </a:t>
            </a:r>
            <a:r>
              <a:rPr lang="en" sz="2000" i="1" dirty="0">
                <a:solidFill>
                  <a:schemeClr val="dk1"/>
                </a:solidFill>
              </a:rPr>
              <a:t>“So when the centurion and those with him, who were guarding Jesus, saw the earthquake and the things that had happened, </a:t>
            </a:r>
            <a:r>
              <a:rPr lang="en" sz="2000" i="1" u="sng" dirty="0">
                <a:solidFill>
                  <a:schemeClr val="dk1"/>
                </a:solidFill>
              </a:rPr>
              <a:t>they feared greatly</a:t>
            </a:r>
            <a:r>
              <a:rPr lang="en" sz="2000" i="1" dirty="0">
                <a:solidFill>
                  <a:schemeClr val="dk1"/>
                </a:solidFill>
              </a:rPr>
              <a:t>, saying, “</a:t>
            </a:r>
            <a:r>
              <a:rPr lang="en" sz="2000" i="1" u="sng" dirty="0">
                <a:solidFill>
                  <a:schemeClr val="dk1"/>
                </a:solidFill>
              </a:rPr>
              <a:t>Truly this was the Son of God</a:t>
            </a:r>
            <a:r>
              <a:rPr lang="en" sz="2000" i="1" dirty="0">
                <a:solidFill>
                  <a:schemeClr val="dk1"/>
                </a:solidFill>
              </a:rPr>
              <a: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Mark 15:39</a:t>
            </a:r>
            <a:r>
              <a:rPr lang="en" sz="2000" dirty="0">
                <a:solidFill>
                  <a:schemeClr val="dk1"/>
                </a:solidFill>
              </a:rPr>
              <a:t> </a:t>
            </a:r>
            <a:r>
              <a:rPr lang="en" sz="2000" i="1" dirty="0">
                <a:solidFill>
                  <a:schemeClr val="dk1"/>
                </a:solidFill>
              </a:rPr>
              <a:t>“So when the centurion, who stood opposite Him, </a:t>
            </a:r>
            <a:r>
              <a:rPr lang="en" sz="2000" i="1" u="sng" dirty="0">
                <a:solidFill>
                  <a:schemeClr val="dk1"/>
                </a:solidFill>
              </a:rPr>
              <a:t>saw that He cried out like this</a:t>
            </a:r>
            <a:r>
              <a:rPr lang="en" sz="2000" i="1" dirty="0">
                <a:solidFill>
                  <a:schemeClr val="dk1"/>
                </a:solidFill>
              </a:rPr>
              <a:t> and breathed His last, he said, “</a:t>
            </a:r>
            <a:r>
              <a:rPr lang="en" sz="2000" i="1" u="sng" dirty="0">
                <a:solidFill>
                  <a:schemeClr val="dk1"/>
                </a:solidFill>
              </a:rPr>
              <a:t>Truly this Man was the Son of God</a:t>
            </a:r>
            <a:r>
              <a:rPr lang="en" sz="2000" i="1" dirty="0">
                <a:solidFill>
                  <a:schemeClr val="dk1"/>
                </a:solidFill>
              </a:rPr>
              <a: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Luke 23:47-49</a:t>
            </a:r>
            <a:r>
              <a:rPr lang="en" sz="2000" dirty="0">
                <a:solidFill>
                  <a:schemeClr val="dk1"/>
                </a:solidFill>
              </a:rPr>
              <a:t> </a:t>
            </a:r>
            <a:r>
              <a:rPr lang="en" sz="2000" i="1" dirty="0">
                <a:solidFill>
                  <a:schemeClr val="dk1"/>
                </a:solidFill>
              </a:rPr>
              <a:t>“So when the centurion </a:t>
            </a:r>
            <a:r>
              <a:rPr lang="en" sz="2000" i="1" u="sng" dirty="0">
                <a:solidFill>
                  <a:schemeClr val="dk1"/>
                </a:solidFill>
              </a:rPr>
              <a:t>saw what had happened</a:t>
            </a:r>
            <a:r>
              <a:rPr lang="en" sz="2000" i="1" dirty="0">
                <a:solidFill>
                  <a:schemeClr val="dk1"/>
                </a:solidFill>
              </a:rPr>
              <a:t>, </a:t>
            </a:r>
            <a:r>
              <a:rPr lang="en" sz="2000" i="1" u="sng" dirty="0">
                <a:solidFill>
                  <a:schemeClr val="dk1"/>
                </a:solidFill>
              </a:rPr>
              <a:t>he glorified God</a:t>
            </a:r>
            <a:r>
              <a:rPr lang="en" sz="2000" i="1" dirty="0">
                <a:solidFill>
                  <a:schemeClr val="dk1"/>
                </a:solidFill>
              </a:rPr>
              <a:t>, saying, “</a:t>
            </a:r>
            <a:r>
              <a:rPr lang="en" sz="2000" i="1" u="sng" dirty="0">
                <a:solidFill>
                  <a:schemeClr val="dk1"/>
                </a:solidFill>
              </a:rPr>
              <a:t>Certainly this was a righteous Man</a:t>
            </a:r>
            <a:r>
              <a:rPr lang="en" sz="2000" i="1" dirty="0">
                <a:solidFill>
                  <a:schemeClr val="dk1"/>
                </a:solidFill>
              </a:rPr>
              <a:t>!” 48 And the whole crowd who came together to that sight, </a:t>
            </a:r>
            <a:r>
              <a:rPr lang="en" sz="2000" i="1" u="sng" dirty="0">
                <a:solidFill>
                  <a:schemeClr val="dk1"/>
                </a:solidFill>
              </a:rPr>
              <a:t>seeing what had been done</a:t>
            </a:r>
            <a:r>
              <a:rPr lang="en" sz="2000" i="1" dirty="0">
                <a:solidFill>
                  <a:schemeClr val="dk1"/>
                </a:solidFill>
              </a:rPr>
              <a:t>, beat their breasts and returned. 49 But all His acquaintances, and the women who followed Him from Galilee, stood at a distance, watching these things.”</a:t>
            </a:r>
            <a:endParaRPr sz="2000" i="1"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These Roman soldiers, trained in killing, complicit in who knows how many other crucifixions, were PROFOUNDLY troubled and affected by one humble Jew’s last moments.  The miracles they witnessed - Jesus’ demeanor in the face of such hateful treatment - and especially what Jesus said, in just 50 words or less, made an impression on them they would never forget.</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76125" y="0"/>
            <a:ext cx="9705000" cy="49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YOUR REACTION?</a:t>
            </a:r>
            <a:endParaRPr sz="5000" b="1">
              <a:solidFill>
                <a:srgbClr val="00FFFF"/>
              </a:solidFill>
            </a:endParaRPr>
          </a:p>
        </p:txBody>
      </p:sp>
      <p:sp>
        <p:nvSpPr>
          <p:cNvPr id="115" name="Google Shape;115;p23"/>
          <p:cNvSpPr txBox="1">
            <a:spLocks noGrp="1"/>
          </p:cNvSpPr>
          <p:nvPr>
            <p:ph type="subTitle" idx="1"/>
          </p:nvPr>
        </p:nvSpPr>
        <p:spPr>
          <a:xfrm>
            <a:off x="-188500" y="372600"/>
            <a:ext cx="9454200" cy="47706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0"/>
              </a:spcBef>
              <a:spcAft>
                <a:spcPts val="0"/>
              </a:spcAft>
              <a:buClr>
                <a:srgbClr val="FFFF00"/>
              </a:buClr>
              <a:buSzPts val="1800"/>
              <a:buChar char="●"/>
            </a:pPr>
            <a:r>
              <a:rPr lang="en" sz="1800" dirty="0">
                <a:solidFill>
                  <a:srgbClr val="FFFF00"/>
                </a:solidFill>
              </a:rPr>
              <a:t>Don’t take this lesson the wrong way.  You CANNOT learn everything you need to know about Jesus just from His last words.  Read ALL of His words!</a:t>
            </a:r>
            <a:endParaRPr sz="1800" dirty="0">
              <a:solidFill>
                <a:srgbClr val="FFFF00"/>
              </a:solidFill>
            </a:endParaRPr>
          </a:p>
          <a:p>
            <a:pPr marL="457200" lvl="0" indent="-342900" algn="l" rtl="0">
              <a:lnSpc>
                <a:spcPct val="90000"/>
              </a:lnSpc>
              <a:spcBef>
                <a:spcPts val="0"/>
              </a:spcBef>
              <a:spcAft>
                <a:spcPts val="0"/>
              </a:spcAft>
              <a:buClr>
                <a:schemeClr val="dk1"/>
              </a:buClr>
              <a:buSzPts val="1800"/>
              <a:buChar char="●"/>
            </a:pPr>
            <a:r>
              <a:rPr lang="en" sz="1800" dirty="0">
                <a:solidFill>
                  <a:schemeClr val="dk1"/>
                </a:solidFill>
              </a:rPr>
              <a:t>But you CAN learn vastly more from HIS last 50 words than from the last words of any other person in history!</a:t>
            </a:r>
            <a:endParaRPr sz="1800" dirty="0">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His desire for divine mercy to be extended to all mankind, even His killers.</a:t>
            </a:r>
            <a:endParaRPr sz="1800" dirty="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dirty="0">
                <a:solidFill>
                  <a:srgbClr val="FFFF00"/>
                </a:solidFill>
              </a:rPr>
              <a:t>His assurance to a nearby dying man that he would be with Jesus that very day, in Paradise, and in Jesus’ kingdom.</a:t>
            </a:r>
            <a:endParaRPr sz="1800" dirty="0">
              <a:solidFill>
                <a:srgbClr val="FFFF00"/>
              </a:solidFill>
            </a:endParaRPr>
          </a:p>
          <a:p>
            <a:pPr marL="457200" lvl="0" indent="-342900" algn="l" rtl="0">
              <a:lnSpc>
                <a:spcPct val="90000"/>
              </a:lnSpc>
              <a:spcBef>
                <a:spcPts val="0"/>
              </a:spcBef>
              <a:spcAft>
                <a:spcPts val="0"/>
              </a:spcAft>
              <a:buClr>
                <a:schemeClr val="dk1"/>
              </a:buClr>
              <a:buSzPts val="1800"/>
              <a:buChar char="●"/>
            </a:pPr>
            <a:r>
              <a:rPr lang="en" sz="1800" dirty="0">
                <a:solidFill>
                  <a:schemeClr val="dk1"/>
                </a:solidFill>
              </a:rPr>
              <a:t>His provision and ongoing care for the humble woman who had given birth to Him, raised Him, taught Him, tended His needs, and now was watching her Son die.</a:t>
            </a:r>
            <a:endParaRPr sz="1800" dirty="0">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His brilliant reminder, from scripture, that this had all been perfectly planned by His Father before this universe was even created, and was now being fulfilled.</a:t>
            </a:r>
            <a:endParaRPr sz="1800" dirty="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dirty="0">
                <a:solidFill>
                  <a:srgbClr val="FFFF00"/>
                </a:solidFill>
              </a:rPr>
              <a:t>His simple but urgent request to have some moisture brought to His parched lips, because, as EVERY human being experiences, He was SO thirsty.</a:t>
            </a:r>
            <a:endParaRPr sz="1800" dirty="0">
              <a:solidFill>
                <a:srgbClr val="FFFF00"/>
              </a:solidFill>
            </a:endParaRPr>
          </a:p>
          <a:p>
            <a:pPr marL="457200" lvl="0" indent="-342900" algn="l" rtl="0">
              <a:lnSpc>
                <a:spcPct val="90000"/>
              </a:lnSpc>
              <a:spcBef>
                <a:spcPts val="0"/>
              </a:spcBef>
              <a:spcAft>
                <a:spcPts val="0"/>
              </a:spcAft>
              <a:buClr>
                <a:schemeClr val="dk1"/>
              </a:buClr>
              <a:buSzPts val="1800"/>
              <a:buChar char="●"/>
            </a:pPr>
            <a:r>
              <a:rPr lang="en" sz="1800" dirty="0">
                <a:solidFill>
                  <a:schemeClr val="dk1"/>
                </a:solidFill>
              </a:rPr>
              <a:t>His unashamed and clear declaration that He had finished EVERYTHING His Father asked of Him, AND that HE was the fulfillment of the Law and the Prophets.</a:t>
            </a:r>
            <a:endParaRPr sz="1800" dirty="0">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His complete trust in His Father’s plan, and giving His very spirit into His care.</a:t>
            </a:r>
            <a:endParaRPr sz="1800" dirty="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dirty="0">
                <a:solidFill>
                  <a:srgbClr val="FFFF00"/>
                </a:solidFill>
              </a:rPr>
              <a:t>And His crying out with a loud voice, as God DIED, and felt the full weight of OUR sins.</a:t>
            </a:r>
            <a:endParaRPr sz="1800" dirty="0">
              <a:solidFill>
                <a:srgbClr val="FFFF00"/>
              </a:solidFill>
            </a:endParaRPr>
          </a:p>
          <a:p>
            <a:pPr marL="457200" lvl="0" indent="-342900" algn="l" rtl="0">
              <a:lnSpc>
                <a:spcPct val="90000"/>
              </a:lnSpc>
              <a:spcBef>
                <a:spcPts val="0"/>
              </a:spcBef>
              <a:spcAft>
                <a:spcPts val="0"/>
              </a:spcAft>
              <a:buClr>
                <a:schemeClr val="dk1"/>
              </a:buClr>
              <a:buSzPts val="1800"/>
              <a:buChar char="●"/>
            </a:pPr>
            <a:r>
              <a:rPr lang="en" sz="1800" dirty="0">
                <a:solidFill>
                  <a:schemeClr val="dk1"/>
                </a:solidFill>
              </a:rPr>
              <a:t>All that … in 50 words or less!  Note this - </a:t>
            </a:r>
            <a:r>
              <a:rPr lang="en" sz="1800" u="sng" dirty="0">
                <a:solidFill>
                  <a:schemeClr val="dk1"/>
                </a:solidFill>
              </a:rPr>
              <a:t>ONLY God could do that</a:t>
            </a:r>
            <a:r>
              <a:rPr lang="en" sz="1800" dirty="0">
                <a:solidFill>
                  <a:schemeClr val="dk1"/>
                </a:solidFill>
              </a:rPr>
              <a:t>!</a:t>
            </a:r>
            <a:endParaRPr sz="1800" dirty="0">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dirty="0">
                <a:solidFill>
                  <a:srgbClr val="00FFFF"/>
                </a:solidFill>
              </a:rPr>
              <a:t>How will YOU react in the face of such insurmountable evidence that He is the “I AM.”?</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FORGIVENESS</a:t>
            </a:r>
            <a:endParaRPr sz="5000" b="1">
              <a:solidFill>
                <a:srgbClr val="00FFFF"/>
              </a:solidFill>
            </a:endParaRPr>
          </a:p>
        </p:txBody>
      </p:sp>
      <p:sp>
        <p:nvSpPr>
          <p:cNvPr id="61" name="Google Shape;61;p14"/>
          <p:cNvSpPr txBox="1">
            <a:spLocks noGrp="1"/>
          </p:cNvSpPr>
          <p:nvPr>
            <p:ph type="subTitle" idx="1"/>
          </p:nvPr>
        </p:nvSpPr>
        <p:spPr>
          <a:xfrm>
            <a:off x="-167850" y="517200"/>
            <a:ext cx="93936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Luke 23:33-34</a:t>
            </a:r>
            <a:r>
              <a:rPr lang="en" sz="2000">
                <a:solidFill>
                  <a:srgbClr val="FFFF00"/>
                </a:solidFill>
              </a:rPr>
              <a:t> </a:t>
            </a:r>
            <a:r>
              <a:rPr lang="en" sz="2000" dirty="0">
                <a:solidFill>
                  <a:srgbClr val="00FFFF"/>
                </a:solidFill>
              </a:rPr>
              <a:t>(NKJV)</a:t>
            </a:r>
            <a:r>
              <a:rPr lang="en" sz="2000" dirty="0">
                <a:solidFill>
                  <a:srgbClr val="FFFF00"/>
                </a:solidFill>
              </a:rPr>
              <a:t> </a:t>
            </a:r>
            <a:r>
              <a:rPr lang="en" sz="2000" i="1" dirty="0">
                <a:solidFill>
                  <a:schemeClr val="dk1"/>
                </a:solidFill>
              </a:rPr>
              <a:t>“And when they had come to the place called Calvary, there they crucified Him, and the criminals, one on the right hand and the other on the left. 34 Then Jesus said, “</a:t>
            </a:r>
            <a:r>
              <a:rPr lang="en" sz="2000" i="1" u="sng" dirty="0">
                <a:solidFill>
                  <a:schemeClr val="dk1"/>
                </a:solidFill>
              </a:rPr>
              <a:t>Father, forgive them, for they do not know what they do</a:t>
            </a:r>
            <a:r>
              <a:rPr lang="en" sz="2000" i="1" dirty="0">
                <a:solidFill>
                  <a:schemeClr val="dk1"/>
                </a:solidFill>
              </a:rPr>
              <a: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This is, it appears, the FIRST thing Jesus spoke at the cross.  And, appropriately, it states so plainly the very purpose that He came to earth.</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Consider WHOM Jesus is asking His Father to show mercy to?!  The High Priest and Sanhedrin Council who have condemned Him to death.  The crowds who shouted for His death, and are mocking Him and spitting on Him.  The guards who mocked Him, blindfolded Him, beat Him, scourged Him, placed a crown of thorns upon His head.  Could YOU ask God to be merciful to your enemies who treated you in this manner?  </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We see here that when Jesus said in </a:t>
            </a:r>
            <a:r>
              <a:rPr lang="en" sz="2000" u="sng" dirty="0">
                <a:solidFill>
                  <a:srgbClr val="FFFF00"/>
                </a:solidFill>
              </a:rPr>
              <a:t>Matthew 5</a:t>
            </a:r>
            <a:r>
              <a:rPr lang="en" sz="2000" dirty="0">
                <a:solidFill>
                  <a:srgbClr val="00FFFF"/>
                </a:solidFill>
              </a:rPr>
              <a:t> to </a:t>
            </a:r>
            <a:r>
              <a:rPr lang="en" sz="2000" i="1" dirty="0">
                <a:solidFill>
                  <a:schemeClr val="tx1"/>
                </a:solidFill>
              </a:rPr>
              <a:t>“Love your enemies”</a:t>
            </a:r>
            <a:r>
              <a:rPr lang="en" sz="2000" i="1" dirty="0">
                <a:solidFill>
                  <a:schemeClr val="accent1">
                    <a:lumMod val="60000"/>
                    <a:lumOff val="40000"/>
                  </a:schemeClr>
                </a:solidFill>
              </a:rPr>
              <a:t>,</a:t>
            </a:r>
            <a:r>
              <a:rPr lang="en" sz="2000" i="1" dirty="0">
                <a:solidFill>
                  <a:schemeClr val="tx1"/>
                </a:solidFill>
              </a:rPr>
              <a:t> </a:t>
            </a:r>
            <a:r>
              <a:rPr lang="en" sz="2000" dirty="0">
                <a:solidFill>
                  <a:srgbClr val="00FFFF"/>
                </a:solidFill>
              </a:rPr>
              <a:t>He definitely practices what He preaches.</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He also understands that this is being done to Him in ignorance.  And in </a:t>
            </a:r>
            <a:r>
              <a:rPr lang="en" sz="2000" u="sng" dirty="0">
                <a:solidFill>
                  <a:srgbClr val="FFFF00"/>
                </a:solidFill>
              </a:rPr>
              <a:t>Acts 2</a:t>
            </a:r>
            <a:r>
              <a:rPr lang="en" sz="2000" dirty="0">
                <a:solidFill>
                  <a:srgbClr val="FFFF00"/>
                </a:solidFill>
              </a:rPr>
              <a:t>, when they ask </a:t>
            </a:r>
            <a:r>
              <a:rPr lang="en" sz="2000" i="1" dirty="0">
                <a:solidFill>
                  <a:schemeClr val="tx1"/>
                </a:solidFill>
              </a:rPr>
              <a:t>“What shall we do?”</a:t>
            </a:r>
            <a:r>
              <a:rPr lang="en" sz="2000" i="1" dirty="0">
                <a:solidFill>
                  <a:srgbClr val="FFFF00"/>
                </a:solidFill>
              </a:rPr>
              <a:t>,</a:t>
            </a:r>
            <a:r>
              <a:rPr lang="en" sz="2000" i="1" dirty="0">
                <a:solidFill>
                  <a:schemeClr val="tx1"/>
                </a:solidFill>
              </a:rPr>
              <a:t> </a:t>
            </a:r>
            <a:r>
              <a:rPr lang="en" sz="2000" dirty="0">
                <a:solidFill>
                  <a:srgbClr val="FFFF00"/>
                </a:solidFill>
              </a:rPr>
              <a:t>God gives them the chance to repent. </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ASSURANCE</a:t>
            </a:r>
            <a:endParaRPr sz="5000" b="1">
              <a:solidFill>
                <a:srgbClr val="00FFFF"/>
              </a:solidFill>
            </a:endParaRPr>
          </a:p>
        </p:txBody>
      </p:sp>
      <p:sp>
        <p:nvSpPr>
          <p:cNvPr id="67" name="Google Shape;67;p15"/>
          <p:cNvSpPr txBox="1">
            <a:spLocks noGrp="1"/>
          </p:cNvSpPr>
          <p:nvPr>
            <p:ph type="subTitle" idx="1"/>
          </p:nvPr>
        </p:nvSpPr>
        <p:spPr>
          <a:xfrm>
            <a:off x="-167850" y="517200"/>
            <a:ext cx="93936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Luke 23:39-43</a:t>
            </a:r>
            <a:r>
              <a:rPr lang="en" sz="2000" i="1">
                <a:solidFill>
                  <a:srgbClr val="FFFF00"/>
                </a:solidFill>
              </a:rPr>
              <a:t> </a:t>
            </a:r>
            <a:r>
              <a:rPr lang="en" sz="2000" i="1">
                <a:solidFill>
                  <a:schemeClr val="dk1"/>
                </a:solidFill>
              </a:rPr>
              <a:t>“Then one of the criminals who were hanged blasphemed Him, saying, “If You are the Christ, save Yourself and us.” 40 But the other, answering, rebuked him, saying, “Do you not even fear God, seeing you are under the same condemnation? 41 And we indeed justly, for we receive the due reward of our deeds; but this Man has done nothing wrong.” 42 Then he said to Jesus, “Lord, remember me when You come into Your kingdom.” 43 And Jesus said to him, “</a:t>
            </a:r>
            <a:r>
              <a:rPr lang="en" sz="2000" i="1" u="sng">
                <a:solidFill>
                  <a:schemeClr val="dk1"/>
                </a:solidFill>
              </a:rPr>
              <a:t>Assuredly, I say to you, today you will be with Me in Paradise</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Jesus COULD HAVE said “No!”, to this thief, and been totally justified.  He could say “No” to US and be justified too.  We don’t deserve salvation.</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We see here that Jesus knew exactly where He Himself was going to.  HE had spoken before “You will not abandon my soul in Hades.”</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So much has been said about this brief interaction between these two, but Jesus leaves no doubt what will happen.  He adds the word </a:t>
            </a:r>
            <a:r>
              <a:rPr lang="en" sz="2000">
                <a:solidFill>
                  <a:schemeClr val="dk1"/>
                </a:solidFill>
              </a:rPr>
              <a:t>“assuredly”</a:t>
            </a:r>
            <a:r>
              <a:rPr lang="en" sz="2000">
                <a:solidFill>
                  <a:srgbClr val="00FFFF"/>
                </a:solidFill>
              </a:rPr>
              <a:t>!  Based on this man’s faith and trust in Jesus, and who He was, he was saved.</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Sadly, this beautiful conversation has been twisted into false teaching today.</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PROVISION</a:t>
            </a:r>
            <a:endParaRPr sz="5000" b="1">
              <a:solidFill>
                <a:srgbClr val="00FFFF"/>
              </a:solidFill>
            </a:endParaRPr>
          </a:p>
        </p:txBody>
      </p:sp>
      <p:sp>
        <p:nvSpPr>
          <p:cNvPr id="73" name="Google Shape;73;p16"/>
          <p:cNvSpPr txBox="1">
            <a:spLocks noGrp="1"/>
          </p:cNvSpPr>
          <p:nvPr>
            <p:ph type="subTitle" idx="1"/>
          </p:nvPr>
        </p:nvSpPr>
        <p:spPr>
          <a:xfrm>
            <a:off x="-188500" y="517200"/>
            <a:ext cx="94395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John 19:25-27</a:t>
            </a:r>
            <a:r>
              <a:rPr lang="en" sz="2000" i="1">
                <a:solidFill>
                  <a:srgbClr val="FFFF00"/>
                </a:solidFill>
              </a:rPr>
              <a:t> </a:t>
            </a:r>
            <a:r>
              <a:rPr lang="en" sz="2000" i="1">
                <a:solidFill>
                  <a:schemeClr val="dk1"/>
                </a:solidFill>
              </a:rPr>
              <a:t>“Now there stood by the cross of Jesus His mother, and His mother’s sister, Mary the wife of Clopas, and Mary Magdalene. 26 When Jesus therefore saw His mother, and the disciple whom He loved standing by, He said to His mother, “</a:t>
            </a:r>
            <a:r>
              <a:rPr lang="en" sz="2000" i="1" u="sng">
                <a:solidFill>
                  <a:schemeClr val="dk1"/>
                </a:solidFill>
              </a:rPr>
              <a:t>Woman, behold your son</a:t>
            </a:r>
            <a:r>
              <a:rPr lang="en" sz="2000" i="1">
                <a:solidFill>
                  <a:schemeClr val="dk1"/>
                </a:solidFill>
              </a:rPr>
              <a:t>!” 27 Then He said to the disciple, “</a:t>
            </a:r>
            <a:r>
              <a:rPr lang="en" sz="2000" i="1" u="sng">
                <a:solidFill>
                  <a:schemeClr val="dk1"/>
                </a:solidFill>
              </a:rPr>
              <a:t>Behold your mother</a:t>
            </a:r>
            <a:r>
              <a:rPr lang="en" sz="2000" i="1">
                <a:solidFill>
                  <a:schemeClr val="dk1"/>
                </a:solidFill>
              </a:rPr>
              <a:t>!” And from that hour that disciple took her to his own home.”</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It is interesting that Jesus did NOT make these arrangements before these events.  He KNEW who would be there at the foot of His cross in this moment!</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Here Jesus is suffering unspeakable pain (remember that He has had no rest and no food this day, and that He was beaten severely before this), it is getting hard to breathe, and yet Jesus wants to make certain that His mother will be taken care of.  The theory is that Joseph has already died at this point.</a:t>
            </a:r>
            <a:endParaRPr sz="2000">
              <a:solidFill>
                <a:srgbClr val="00FFFF"/>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What level of love and resolve must it take to be the one in agony, but be thinking “What about those I am leaving behind?”  He also had a similar concern for His apostles, which is why He was sending them the Holy Spirit.</a:t>
            </a:r>
            <a:endParaRPr sz="200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Notice how John, who already has his own parents, takes Mary into his care.</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FULFILLMENT!</a:t>
            </a:r>
            <a:endParaRPr sz="5000" b="1">
              <a:solidFill>
                <a:srgbClr val="00FFFF"/>
              </a:solidFill>
            </a:endParaRPr>
          </a:p>
        </p:txBody>
      </p:sp>
      <p:sp>
        <p:nvSpPr>
          <p:cNvPr id="79" name="Google Shape;79;p17"/>
          <p:cNvSpPr txBox="1">
            <a:spLocks noGrp="1"/>
          </p:cNvSpPr>
          <p:nvPr>
            <p:ph type="subTitle" idx="1"/>
          </p:nvPr>
        </p:nvSpPr>
        <p:spPr>
          <a:xfrm>
            <a:off x="-167850" y="517200"/>
            <a:ext cx="93936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Mark 15:33-34</a:t>
            </a:r>
            <a:r>
              <a:rPr lang="en" sz="2000">
                <a:solidFill>
                  <a:srgbClr val="FFFF00"/>
                </a:solidFill>
              </a:rPr>
              <a:t> </a:t>
            </a:r>
            <a:r>
              <a:rPr lang="en" sz="2000" i="1">
                <a:solidFill>
                  <a:schemeClr val="dk1"/>
                </a:solidFill>
              </a:rPr>
              <a:t>“Now when the sixth hour had come, there was darkness over the whole land until the ninth hour. 34 And at the ninth hour Jesus cried out with a loud voice, saying, “</a:t>
            </a:r>
            <a:r>
              <a:rPr lang="en" sz="2000" i="1" u="sng">
                <a:solidFill>
                  <a:schemeClr val="dk1"/>
                </a:solidFill>
              </a:rPr>
              <a:t>Eloi, Eloi, lama sabachthani</a:t>
            </a:r>
            <a:r>
              <a:rPr lang="en" sz="2000" i="1">
                <a:solidFill>
                  <a:schemeClr val="dk1"/>
                </a:solidFill>
              </a:rPr>
              <a:t>?” which is translated, “My God, My God, why have You forsaken Me?”</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As I was researching online the list of things Jesus spoke from the cross, one author called the sentiment expressed here by our Lord “Abandonment”.</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That is, unfortunately, a common misunderstanding of WHY Jesus said these words PRECISELY the way that He did.  I did an entire lesson about “Was Jesus forsaken by His Father?”, if you look that up.  WHY forsake Him?</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Jesus quotes, word for word, the opening lines of the 22nd Psalm, the “Psalm of the cross”, as it is commonly called today.  A Messianic prophecy of the horrible way in which Jesus would die, and what that would feel like.</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With THIS statement He is telling His murderers that they are fulfilling prophecy, and that they are killing their own Messiah.  They don’t understand.</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Ps.22:24</a:t>
            </a:r>
            <a:r>
              <a:rPr lang="en" sz="2000">
                <a:solidFill>
                  <a:schemeClr val="dk1"/>
                </a:solidFill>
              </a:rPr>
              <a:t> </a:t>
            </a:r>
            <a:r>
              <a:rPr lang="en" sz="2000" i="1">
                <a:solidFill>
                  <a:schemeClr val="dk1"/>
                </a:solidFill>
              </a:rPr>
              <a:t>“For He </a:t>
            </a:r>
            <a:r>
              <a:rPr lang="en" sz="2000" i="1" u="sng">
                <a:solidFill>
                  <a:schemeClr val="dk1"/>
                </a:solidFill>
              </a:rPr>
              <a:t>has not despised</a:t>
            </a:r>
            <a:r>
              <a:rPr lang="en" sz="2000" i="1">
                <a:solidFill>
                  <a:schemeClr val="dk1"/>
                </a:solidFill>
              </a:rPr>
              <a:t> nor abhorred the affliction of the afflicted; </a:t>
            </a:r>
            <a:r>
              <a:rPr lang="en" sz="2000" i="1" u="sng">
                <a:solidFill>
                  <a:schemeClr val="dk1"/>
                </a:solidFill>
              </a:rPr>
              <a:t>nor has He hidden His face from Him</a:t>
            </a:r>
            <a:r>
              <a:rPr lang="en" sz="2000" i="1">
                <a:solidFill>
                  <a:schemeClr val="dk1"/>
                </a:solidFill>
              </a:rPr>
              <a:t>; but when He cried to Him, </a:t>
            </a:r>
            <a:r>
              <a:rPr lang="en" sz="2000" i="1" u="sng">
                <a:solidFill>
                  <a:schemeClr val="dk1"/>
                </a:solidFill>
              </a:rPr>
              <a:t>He heard</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76125" y="0"/>
            <a:ext cx="9705000" cy="477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HUMANITY</a:t>
            </a:r>
            <a:endParaRPr sz="5000" b="1">
              <a:solidFill>
                <a:srgbClr val="00FFFF"/>
              </a:solidFill>
            </a:endParaRPr>
          </a:p>
        </p:txBody>
      </p:sp>
      <p:sp>
        <p:nvSpPr>
          <p:cNvPr id="85" name="Google Shape;85;p18"/>
          <p:cNvSpPr txBox="1">
            <a:spLocks noGrp="1"/>
          </p:cNvSpPr>
          <p:nvPr>
            <p:ph type="subTitle" idx="1"/>
          </p:nvPr>
        </p:nvSpPr>
        <p:spPr>
          <a:xfrm>
            <a:off x="-167850" y="391600"/>
            <a:ext cx="9393600" cy="47517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John 19:28-29</a:t>
            </a:r>
            <a:r>
              <a:rPr lang="en" sz="2000" i="1" dirty="0">
                <a:solidFill>
                  <a:srgbClr val="FFFF00"/>
                </a:solidFill>
              </a:rPr>
              <a:t> </a:t>
            </a:r>
            <a:r>
              <a:rPr lang="en" sz="2000" i="1" dirty="0">
                <a:solidFill>
                  <a:schemeClr val="dk1"/>
                </a:solidFill>
              </a:rPr>
              <a:t>“After this, Jesus, </a:t>
            </a:r>
            <a:r>
              <a:rPr lang="en" sz="2000" i="1" u="sng" dirty="0">
                <a:solidFill>
                  <a:schemeClr val="dk1"/>
                </a:solidFill>
              </a:rPr>
              <a:t>knowing that all things were now accomplished</a:t>
            </a:r>
            <a:r>
              <a:rPr lang="en" sz="2000" i="1" dirty="0">
                <a:solidFill>
                  <a:schemeClr val="dk1"/>
                </a:solidFill>
              </a:rPr>
              <a:t>, </a:t>
            </a:r>
            <a:r>
              <a:rPr lang="en" sz="2000" i="1" u="sng" dirty="0">
                <a:solidFill>
                  <a:schemeClr val="dk1"/>
                </a:solidFill>
              </a:rPr>
              <a:t>that the Scripture might be fulfilled</a:t>
            </a:r>
            <a:r>
              <a:rPr lang="en" sz="2000" i="1" dirty="0">
                <a:solidFill>
                  <a:schemeClr val="dk1"/>
                </a:solidFill>
              </a:rPr>
              <a:t>, said, “</a:t>
            </a:r>
            <a:r>
              <a:rPr lang="en" sz="2000" i="1" u="sng" dirty="0">
                <a:solidFill>
                  <a:schemeClr val="dk1"/>
                </a:solidFill>
              </a:rPr>
              <a:t>I thirst</a:t>
            </a:r>
            <a:r>
              <a:rPr lang="en" sz="2000" i="1" dirty="0">
                <a:solidFill>
                  <a:schemeClr val="dk1"/>
                </a:solidFill>
              </a:rPr>
              <a:t>!” 29 Now a vessel full of sour wine was sitting there; and they filled a sponge with sour wine, put it on hyssop, and put it to His mouth.”</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Our God, in human form, in His last moments, simply said “I’m thirsty.”  If that does not show you that He was fully human while being fully God, I don’t know what will.  Hunger and thirst were foreign feelings to God before Jesus came to this earth.</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It is interesting that </a:t>
            </a:r>
            <a:r>
              <a:rPr lang="en" sz="2000" u="sng" dirty="0">
                <a:solidFill>
                  <a:srgbClr val="FFFF00"/>
                </a:solidFill>
              </a:rPr>
              <a:t>Matt.27:34</a:t>
            </a:r>
            <a:r>
              <a:rPr lang="en" sz="2000" dirty="0">
                <a:solidFill>
                  <a:schemeClr val="dk1"/>
                </a:solidFill>
              </a:rPr>
              <a:t> shows the guards offering Jesus this wine at the START of His crucifixion, but when they put that sponge to His mouth He would not drink it.  But now, hours into this process, He KNOWS that He is just about to die, and He receives one bitter but satisfying taste before dying.</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THIS is also prophesy fulfilled.  </a:t>
            </a:r>
            <a:r>
              <a:rPr lang="en" sz="2000" u="sng" dirty="0">
                <a:solidFill>
                  <a:srgbClr val="FFFF00"/>
                </a:solidFill>
              </a:rPr>
              <a:t>Ps.69:21</a:t>
            </a:r>
            <a:r>
              <a:rPr lang="en" sz="2000" dirty="0">
                <a:solidFill>
                  <a:schemeClr val="dk1"/>
                </a:solidFill>
              </a:rPr>
              <a:t> </a:t>
            </a:r>
            <a:r>
              <a:rPr lang="en" sz="2000" i="1" dirty="0">
                <a:solidFill>
                  <a:schemeClr val="dk1"/>
                </a:solidFill>
              </a:rPr>
              <a:t>“They also gave me gall for my food, and for my thirst they gave me vinegar to drink.” </a:t>
            </a:r>
            <a:r>
              <a:rPr lang="en" sz="2000" dirty="0">
                <a:solidFill>
                  <a:schemeClr val="accent1">
                    <a:lumMod val="60000"/>
                    <a:lumOff val="40000"/>
                  </a:schemeClr>
                </a:solidFill>
              </a:rPr>
              <a:t>A drink for the King of Kings?</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Heb.2:17</a:t>
            </a:r>
            <a:r>
              <a:rPr lang="en" sz="2000" dirty="0">
                <a:solidFill>
                  <a:schemeClr val="dk1"/>
                </a:solidFill>
              </a:rPr>
              <a:t> </a:t>
            </a:r>
            <a:r>
              <a:rPr lang="en" sz="2000" i="1" dirty="0">
                <a:solidFill>
                  <a:schemeClr val="dk1"/>
                </a:solidFill>
              </a:rPr>
              <a:t>“Therefore, </a:t>
            </a:r>
            <a:r>
              <a:rPr lang="en" sz="2000" i="1" u="sng" dirty="0">
                <a:solidFill>
                  <a:schemeClr val="dk1"/>
                </a:solidFill>
              </a:rPr>
              <a:t>in all things He had to be made like His brethren</a:t>
            </a:r>
            <a:r>
              <a:rPr lang="en" sz="2000" i="1" dirty="0">
                <a:solidFill>
                  <a:schemeClr val="dk1"/>
                </a:solidFill>
              </a:rPr>
              <a:t>, that He might be </a:t>
            </a:r>
            <a:r>
              <a:rPr lang="en" sz="2000" i="1" u="sng" dirty="0">
                <a:solidFill>
                  <a:schemeClr val="dk1"/>
                </a:solidFill>
              </a:rPr>
              <a:t>a merciful and faithful High Priest</a:t>
            </a:r>
            <a:r>
              <a:rPr lang="en" sz="2000" i="1" dirty="0">
                <a:solidFill>
                  <a:schemeClr val="dk1"/>
                </a:solidFill>
              </a:rPr>
              <a:t> in things pertaining to God, to make propitiation for the sins of the people.”</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COMPLETION</a:t>
            </a:r>
            <a:endParaRPr sz="5000" b="1">
              <a:solidFill>
                <a:srgbClr val="00FFFF"/>
              </a:solidFill>
            </a:endParaRPr>
          </a:p>
        </p:txBody>
      </p:sp>
      <p:sp>
        <p:nvSpPr>
          <p:cNvPr id="91" name="Google Shape;91;p19"/>
          <p:cNvSpPr txBox="1">
            <a:spLocks noGrp="1"/>
          </p:cNvSpPr>
          <p:nvPr>
            <p:ph type="subTitle" idx="1"/>
          </p:nvPr>
        </p:nvSpPr>
        <p:spPr>
          <a:xfrm>
            <a:off x="-167850" y="517200"/>
            <a:ext cx="9393600" cy="4626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John 19:30</a:t>
            </a:r>
            <a:r>
              <a:rPr lang="en" sz="2000" i="1" dirty="0">
                <a:solidFill>
                  <a:schemeClr val="dk1"/>
                </a:solidFill>
              </a:rPr>
              <a:t> “So when Jesus had received the sour wine, He said, “</a:t>
            </a:r>
            <a:r>
              <a:rPr lang="en" sz="2000" i="1" u="sng" dirty="0">
                <a:solidFill>
                  <a:schemeClr val="dk1"/>
                </a:solidFill>
              </a:rPr>
              <a:t>It is finished</a:t>
            </a:r>
            <a:r>
              <a:rPr lang="en" sz="2000" i="1" dirty="0">
                <a:solidFill>
                  <a:schemeClr val="dk1"/>
                </a:solidFill>
              </a:rPr>
              <a:t>!” And bowing His head, He gave up His spirit.”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We are now down to the last minute or so that Jesus was alive.</a:t>
            </a:r>
            <a:endParaRPr sz="2000" dirty="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There can be no doubt, from scripture, that Jesus accomplished everything that He set out to do, and that it all went exactly as His Father planned.</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In His prayer to His Father in</a:t>
            </a:r>
            <a:r>
              <a:rPr lang="en" sz="2000" dirty="0">
                <a:solidFill>
                  <a:schemeClr val="dk1"/>
                </a:solidFill>
              </a:rPr>
              <a:t> </a:t>
            </a:r>
            <a:r>
              <a:rPr lang="en" sz="2000" u="sng" dirty="0">
                <a:solidFill>
                  <a:srgbClr val="FFFF00"/>
                </a:solidFill>
              </a:rPr>
              <a:t>John 17:4</a:t>
            </a:r>
            <a:r>
              <a:rPr lang="en" sz="2000" dirty="0">
                <a:solidFill>
                  <a:srgbClr val="FFFF00"/>
                </a:solidFill>
              </a:rPr>
              <a:t>, He told His Father</a:t>
            </a:r>
            <a:r>
              <a:rPr lang="en" sz="2000" dirty="0">
                <a:solidFill>
                  <a:schemeClr val="dk1"/>
                </a:solidFill>
              </a:rPr>
              <a:t> </a:t>
            </a:r>
            <a:r>
              <a:rPr lang="en" sz="2000" i="1" dirty="0">
                <a:solidFill>
                  <a:schemeClr val="dk1"/>
                </a:solidFill>
              </a:rPr>
              <a:t>“I have glorified you on the earth.  </a:t>
            </a:r>
            <a:r>
              <a:rPr lang="en" sz="2000" i="1" u="sng" dirty="0">
                <a:solidFill>
                  <a:schemeClr val="dk1"/>
                </a:solidFill>
              </a:rPr>
              <a:t>I have FINISHED the work</a:t>
            </a:r>
            <a:r>
              <a:rPr lang="en" sz="2000" i="1" dirty="0">
                <a:solidFill>
                  <a:schemeClr val="dk1"/>
                </a:solidFill>
              </a:rPr>
              <a:t> that you have given Me to do.”</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Matt.5:17</a:t>
            </a:r>
            <a:r>
              <a:rPr lang="en" sz="2000" dirty="0">
                <a:solidFill>
                  <a:schemeClr val="dk1"/>
                </a:solidFill>
              </a:rPr>
              <a:t> </a:t>
            </a:r>
            <a:r>
              <a:rPr lang="en" sz="2000" i="1" dirty="0">
                <a:solidFill>
                  <a:schemeClr val="dk1"/>
                </a:solidFill>
              </a:rPr>
              <a:t>“Do not think that I came to destroy the Law or the Prophets. </a:t>
            </a:r>
            <a:r>
              <a:rPr lang="en" sz="2000" i="1" u="sng" dirty="0">
                <a:solidFill>
                  <a:schemeClr val="dk1"/>
                </a:solidFill>
              </a:rPr>
              <a:t>I did not come to destroy but to fulfill</a:t>
            </a:r>
            <a:r>
              <a:rPr lang="en" sz="2000" i="1" dirty="0">
                <a:solidFill>
                  <a:schemeClr val="dk1"/>
                </a:solidFill>
              </a:rPr>
              <a:t>.”</a:t>
            </a:r>
            <a:endParaRPr sz="2000" i="1" dirty="0">
              <a:solidFill>
                <a:schemeClr val="dk1"/>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accent1">
                    <a:lumMod val="60000"/>
                    <a:lumOff val="40000"/>
                  </a:schemeClr>
                </a:solidFill>
              </a:rPr>
              <a:t>THIS is why the veil in that temple, symbolically separating man from the holiness of God, was ripped wide open!  That temple and animal sacrifices were no longer needed to draw near to God - the PERFECT sacrifice had finally been made.</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It is such a shame that many “Christians” today have brought forward elements of the Law of Moses into serving Christ.  Jesus said “That’s DONE!”</a:t>
            </a:r>
            <a:endParaRPr sz="2000" dirty="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Live YOUR life in such a way that you can complete God’s will for you here!</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76125" y="0"/>
            <a:ext cx="9705000" cy="477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TRUST</a:t>
            </a:r>
            <a:endParaRPr sz="5000" b="1">
              <a:solidFill>
                <a:srgbClr val="00FFFF"/>
              </a:solidFill>
            </a:endParaRPr>
          </a:p>
        </p:txBody>
      </p:sp>
      <p:sp>
        <p:nvSpPr>
          <p:cNvPr id="97" name="Google Shape;97;p20"/>
          <p:cNvSpPr txBox="1">
            <a:spLocks noGrp="1"/>
          </p:cNvSpPr>
          <p:nvPr>
            <p:ph type="subTitle" idx="1"/>
          </p:nvPr>
        </p:nvSpPr>
        <p:spPr>
          <a:xfrm>
            <a:off x="-167850" y="360925"/>
            <a:ext cx="9393600" cy="47823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Luke 23:46</a:t>
            </a:r>
            <a:r>
              <a:rPr lang="en" sz="1900" i="1">
                <a:solidFill>
                  <a:schemeClr val="dk1"/>
                </a:solidFill>
              </a:rPr>
              <a:t> “And when Jesus had cried out with a loud voice, He said, “</a:t>
            </a:r>
            <a:r>
              <a:rPr lang="en" sz="1900" i="1" u="sng">
                <a:solidFill>
                  <a:schemeClr val="dk1"/>
                </a:solidFill>
              </a:rPr>
              <a:t>Father, ‘into Your hands I commit My spirit</a:t>
            </a:r>
            <a:r>
              <a:rPr lang="en" sz="1900" i="1">
                <a:solidFill>
                  <a:schemeClr val="dk1"/>
                </a:solidFill>
              </a:rPr>
              <a:t>.’” Having said this, He breathed His last.”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It is important that we just read, in John, </a:t>
            </a:r>
            <a:r>
              <a:rPr lang="en" sz="1900" i="1">
                <a:solidFill>
                  <a:schemeClr val="dk1"/>
                </a:solidFill>
              </a:rPr>
              <a:t>“He </a:t>
            </a:r>
            <a:r>
              <a:rPr lang="en" sz="1900" i="1" u="sng">
                <a:solidFill>
                  <a:schemeClr val="dk1"/>
                </a:solidFill>
              </a:rPr>
              <a:t>GAVE UP</a:t>
            </a:r>
            <a:r>
              <a:rPr lang="en" sz="1900" i="1">
                <a:solidFill>
                  <a:schemeClr val="dk1"/>
                </a:solidFill>
              </a:rPr>
              <a:t> His spirit.”</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Jesus wasn’t suddenly surprised by that last breath.  He died at precisely the moment He intended to.  That’s why none of these words were an incomplete statement.  Even then - Jesus was in control.  Yes, His body was physically depleted of any more strength.  But His spirit was not haphazardly taken from Him - He willingly gave it up into His Father’s care.</a:t>
            </a:r>
            <a:endParaRPr sz="190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John 10:18</a:t>
            </a:r>
            <a:r>
              <a:rPr lang="en" sz="1900">
                <a:solidFill>
                  <a:schemeClr val="dk1"/>
                </a:solidFill>
              </a:rPr>
              <a:t> </a:t>
            </a:r>
            <a:r>
              <a:rPr lang="en" sz="1900" i="1">
                <a:solidFill>
                  <a:schemeClr val="dk1"/>
                </a:solidFill>
              </a:rPr>
              <a:t>“No one takes it </a:t>
            </a:r>
            <a:r>
              <a:rPr lang="en" sz="1900">
                <a:solidFill>
                  <a:srgbClr val="FFFF00"/>
                </a:solidFill>
              </a:rPr>
              <a:t>(His life)</a:t>
            </a:r>
            <a:r>
              <a:rPr lang="en" sz="1900" i="1">
                <a:solidFill>
                  <a:schemeClr val="dk1"/>
                </a:solidFill>
              </a:rPr>
              <a:t> from Me, but I lay it down of Myself. </a:t>
            </a:r>
            <a:r>
              <a:rPr lang="en" sz="1900" i="1" u="sng">
                <a:solidFill>
                  <a:schemeClr val="dk1"/>
                </a:solidFill>
              </a:rPr>
              <a:t>I have power to lay it down, and I have power to take it again</a:t>
            </a:r>
            <a:r>
              <a:rPr lang="en" sz="1900" i="1">
                <a:solidFill>
                  <a:schemeClr val="dk1"/>
                </a:solidFill>
              </a:rPr>
              <a:t>. </a:t>
            </a:r>
            <a:r>
              <a:rPr lang="en" sz="1900" i="1" u="sng">
                <a:solidFill>
                  <a:schemeClr val="dk1"/>
                </a:solidFill>
              </a:rPr>
              <a:t>This command</a:t>
            </a:r>
            <a:r>
              <a:rPr lang="en" sz="1900" i="1">
                <a:solidFill>
                  <a:schemeClr val="dk1"/>
                </a:solidFill>
              </a:rPr>
              <a:t> I have received from My Father.”</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1 Pet.2:23</a:t>
            </a:r>
            <a:r>
              <a:rPr lang="en" sz="1900">
                <a:solidFill>
                  <a:schemeClr val="dk1"/>
                </a:solidFill>
              </a:rPr>
              <a:t> </a:t>
            </a:r>
            <a:r>
              <a:rPr lang="en" sz="1900" i="1">
                <a:solidFill>
                  <a:schemeClr val="dk1"/>
                </a:solidFill>
              </a:rPr>
              <a:t>“who, when He was reviled, did not revile in return; when He suffered, He did not threaten, </a:t>
            </a:r>
            <a:r>
              <a:rPr lang="en" sz="1900" i="1" u="sng">
                <a:solidFill>
                  <a:schemeClr val="dk1"/>
                </a:solidFill>
              </a:rPr>
              <a:t>but committed Himself to Him who judges righteously</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Jesus implicitly trusted that His Father knew exactly what He was doing!  Do we?</a:t>
            </a:r>
            <a:endParaRPr sz="190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2 Tim.1:12</a:t>
            </a:r>
            <a:r>
              <a:rPr lang="en" sz="1900">
                <a:solidFill>
                  <a:schemeClr val="dk1"/>
                </a:solidFill>
              </a:rPr>
              <a:t> </a:t>
            </a:r>
            <a:r>
              <a:rPr lang="en" sz="1900">
                <a:solidFill>
                  <a:srgbClr val="FFFF00"/>
                </a:solidFill>
              </a:rPr>
              <a:t>(Paul)</a:t>
            </a:r>
            <a:r>
              <a:rPr lang="en" sz="1900">
                <a:solidFill>
                  <a:schemeClr val="dk1"/>
                </a:solidFill>
              </a:rPr>
              <a:t> </a:t>
            </a:r>
            <a:r>
              <a:rPr lang="en" sz="1900" i="1">
                <a:solidFill>
                  <a:schemeClr val="dk1"/>
                </a:solidFill>
              </a:rPr>
              <a:t>“...I KNOW whom I have believed </a:t>
            </a:r>
            <a:r>
              <a:rPr lang="en" sz="1900" i="1" u="sng">
                <a:solidFill>
                  <a:schemeClr val="dk1"/>
                </a:solidFill>
              </a:rPr>
              <a:t>and am persuaded that He is able</a:t>
            </a:r>
            <a:r>
              <a:rPr lang="en" sz="1900" i="1">
                <a:solidFill>
                  <a:schemeClr val="dk1"/>
                </a:solidFill>
              </a:rPr>
              <a:t> to keep what I have committed to Him until that Day.”</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1 Pet.4:19</a:t>
            </a:r>
            <a:r>
              <a:rPr lang="en" sz="1900">
                <a:solidFill>
                  <a:schemeClr val="dk1"/>
                </a:solidFill>
              </a:rPr>
              <a:t> “</a:t>
            </a:r>
            <a:r>
              <a:rPr lang="en" sz="1900" i="1">
                <a:solidFill>
                  <a:schemeClr val="dk1"/>
                </a:solidFill>
              </a:rPr>
              <a:t>Therefore let those who suffer according to the will of God </a:t>
            </a:r>
            <a:r>
              <a:rPr lang="en" sz="1900" i="1" u="sng">
                <a:solidFill>
                  <a:schemeClr val="dk1"/>
                </a:solidFill>
              </a:rPr>
              <a:t>commit their souls to Him</a:t>
            </a:r>
            <a:r>
              <a:rPr lang="en" sz="1900" i="1">
                <a:solidFill>
                  <a:schemeClr val="dk1"/>
                </a:solidFill>
              </a:rPr>
              <a:t> in doing good, as to </a:t>
            </a:r>
            <a:r>
              <a:rPr lang="en" sz="1900" i="1" u="sng">
                <a:solidFill>
                  <a:schemeClr val="dk1"/>
                </a:solidFill>
              </a:rPr>
              <a:t>a faithful Creator</a:t>
            </a:r>
            <a:r>
              <a:rPr lang="en" sz="1900" i="1">
                <a:solidFill>
                  <a:schemeClr val="dk1"/>
                </a:solidFill>
              </a:rPr>
              <a:t>.”</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76125" y="0"/>
            <a:ext cx="9705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THAT PIERCING CRY?</a:t>
            </a:r>
            <a:endParaRPr sz="5000" b="1">
              <a:solidFill>
                <a:srgbClr val="00FFFF"/>
              </a:solidFill>
            </a:endParaRPr>
          </a:p>
        </p:txBody>
      </p:sp>
      <p:sp>
        <p:nvSpPr>
          <p:cNvPr id="103" name="Google Shape;103;p21"/>
          <p:cNvSpPr txBox="1">
            <a:spLocks noGrp="1"/>
          </p:cNvSpPr>
          <p:nvPr>
            <p:ph type="subTitle" idx="1"/>
          </p:nvPr>
        </p:nvSpPr>
        <p:spPr>
          <a:xfrm>
            <a:off x="-195800" y="365300"/>
            <a:ext cx="9421500" cy="4777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Matthew 27:50</a:t>
            </a:r>
            <a:r>
              <a:rPr lang="en" sz="2000" i="1" dirty="0">
                <a:solidFill>
                  <a:srgbClr val="FFFF00"/>
                </a:solidFill>
              </a:rPr>
              <a:t> </a:t>
            </a:r>
            <a:r>
              <a:rPr lang="en" sz="2000" i="1" dirty="0">
                <a:solidFill>
                  <a:schemeClr val="dk1"/>
                </a:solidFill>
              </a:rPr>
              <a:t>“And </a:t>
            </a:r>
            <a:r>
              <a:rPr lang="en" sz="2000" i="1" u="sng" dirty="0">
                <a:solidFill>
                  <a:schemeClr val="dk1"/>
                </a:solidFill>
              </a:rPr>
              <a:t>Jesus cried out again with a loud voice</a:t>
            </a:r>
            <a:r>
              <a:rPr lang="en" sz="2000" i="1" dirty="0">
                <a:solidFill>
                  <a:schemeClr val="dk1"/>
                </a:solidFill>
              </a:rPr>
              <a:t>, and yielded up His spirit.”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Mark 15:37</a:t>
            </a:r>
            <a:r>
              <a:rPr lang="en" sz="2000" dirty="0">
                <a:solidFill>
                  <a:srgbClr val="FFFF00"/>
                </a:solidFill>
              </a:rPr>
              <a:t> </a:t>
            </a:r>
            <a:r>
              <a:rPr lang="en" sz="2000" i="1" dirty="0">
                <a:solidFill>
                  <a:schemeClr val="dk1"/>
                </a:solidFill>
              </a:rPr>
              <a:t>“And Jesus </a:t>
            </a:r>
            <a:r>
              <a:rPr lang="en" sz="2000" i="1" u="sng" dirty="0">
                <a:solidFill>
                  <a:schemeClr val="dk1"/>
                </a:solidFill>
              </a:rPr>
              <a:t>cried out with a loud voice</a:t>
            </a:r>
            <a:r>
              <a:rPr lang="en" sz="2000" i="1" dirty="0">
                <a:solidFill>
                  <a:schemeClr val="dk1"/>
                </a:solidFill>
              </a:rPr>
              <a:t>, and breathed His last.”</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Luke 23:46</a:t>
            </a:r>
            <a:r>
              <a:rPr lang="en" sz="2000" dirty="0">
                <a:solidFill>
                  <a:schemeClr val="dk1"/>
                </a:solidFill>
              </a:rPr>
              <a:t> </a:t>
            </a:r>
            <a:r>
              <a:rPr lang="en" sz="2000" i="1" dirty="0">
                <a:solidFill>
                  <a:schemeClr val="dk1"/>
                </a:solidFill>
              </a:rPr>
              <a:t>“And </a:t>
            </a:r>
            <a:r>
              <a:rPr lang="en" sz="2000" i="1" u="sng" dirty="0">
                <a:solidFill>
                  <a:schemeClr val="dk1"/>
                </a:solidFill>
              </a:rPr>
              <a:t>when Jesus had cried out with a loud voice</a:t>
            </a:r>
            <a:r>
              <a:rPr lang="en" sz="2000" i="1" dirty="0">
                <a:solidFill>
                  <a:schemeClr val="dk1"/>
                </a:solidFill>
              </a:rPr>
              <a:t>, ...”</a:t>
            </a:r>
            <a:endParaRPr sz="2000" i="1"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Traditionally, it has been taught that Jesus spoke just these seven “sayings” from the cross, that we have looked at in this lesson.  But I saw this too.</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Some would say that this is just Jesus saying some of these words we already looked at, at a higher volume.  Maybe. But what if it’s more than that?</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The “medical experts” do not believe Jesus died of suffocation, which was the normal means of death in crucifixion.  He died much quicker than “normal”.  He more likely died from heart failure, from stress and blood loss.</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 can’t possibly imagine what DEATH feels like to an eternal being, but Jesus felt that, for us.  He created death, He saw so much death - but now HE felt it.</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But more than that, what must paying the price of, carrying the weight of, ALL the sins of mankind feel like to a perfectly GOOD and SINLESS God?</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And I also wonder, based on the reaction of others who heard this cry, this “scream” of pain, if this was the “divine” voice of God Almighty, as at Mt. Sinai.</a:t>
            </a:r>
            <a:endParaRPr sz="2000" dirty="0">
              <a:solidFill>
                <a:srgbClr val="00FFFF"/>
              </a:solidFill>
            </a:endParaRPr>
          </a:p>
          <a:p>
            <a:pPr marL="457200" lvl="0" indent="0" algn="l" rtl="0">
              <a:lnSpc>
                <a:spcPct val="90000"/>
              </a:lnSpc>
              <a:spcBef>
                <a:spcPts val="0"/>
              </a:spcBef>
              <a:spcAft>
                <a:spcPts val="0"/>
              </a:spcAft>
              <a:buNone/>
            </a:pP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2777</Words>
  <Application>Microsoft Office PowerPoint</Application>
  <PresentationFormat>On-screen Show (16:9)</PresentationFormat>
  <Paragraphs>85</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IN 50 WORDS OR LESS…</vt:lpstr>
      <vt:lpstr>FORGIVENESS</vt:lpstr>
      <vt:lpstr>ASSURANCE</vt:lpstr>
      <vt:lpstr>PROVISION</vt:lpstr>
      <vt:lpstr>FULFILLMENT!</vt:lpstr>
      <vt:lpstr>HUMANITY</vt:lpstr>
      <vt:lpstr>COMPLETION</vt:lpstr>
      <vt:lpstr>TRUST</vt:lpstr>
      <vt:lpstr>THAT PIERCING CRY?</vt:lpstr>
      <vt:lpstr>IMMEDIATE REACTIONS</vt:lpstr>
      <vt:lpstr>YOUR REACTION?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2025-11-30T03:34:44Z</dcterms:modified>
</cp:coreProperties>
</file>