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9f2d697585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9f2d697585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9f2d69758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9f2d69758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9f2d697585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9f2d69758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9f2d697585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9f2d69758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9f2d697585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9f2d697585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9f2d697585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9f2d697585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9f2d697585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9f2d69758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9f2d697585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9f2d697585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9f2d697585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9f2d697585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1532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GOD BLESS THE HELPERS!</a:t>
            </a:r>
            <a:endParaRPr sz="6000" b="1">
              <a:solidFill>
                <a:srgbClr val="00FFFF"/>
              </a:solidFill>
            </a:endParaRPr>
          </a:p>
        </p:txBody>
      </p:sp>
      <p:sp>
        <p:nvSpPr>
          <p:cNvPr id="55" name="Google Shape;55;p13"/>
          <p:cNvSpPr txBox="1">
            <a:spLocks noGrp="1"/>
          </p:cNvSpPr>
          <p:nvPr>
            <p:ph type="subTitle" idx="1"/>
          </p:nvPr>
        </p:nvSpPr>
        <p:spPr>
          <a:xfrm>
            <a:off x="-66325" y="1532100"/>
            <a:ext cx="9271800" cy="3611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sz="2500" u="sng">
                <a:solidFill>
                  <a:srgbClr val="FFFF00"/>
                </a:solidFill>
              </a:rPr>
              <a:t>Rom.16:1-7</a:t>
            </a:r>
            <a:r>
              <a:rPr lang="en" sz="2500">
                <a:solidFill>
                  <a:schemeClr val="dk1"/>
                </a:solidFill>
              </a:rPr>
              <a:t> </a:t>
            </a:r>
            <a:r>
              <a:rPr lang="en" sz="2500">
                <a:solidFill>
                  <a:srgbClr val="00FFFF"/>
                </a:solidFill>
              </a:rPr>
              <a:t>(NASB95)</a:t>
            </a:r>
            <a:r>
              <a:rPr lang="en" sz="2500">
                <a:solidFill>
                  <a:schemeClr val="dk1"/>
                </a:solidFill>
              </a:rPr>
              <a:t> </a:t>
            </a:r>
            <a:r>
              <a:rPr lang="en" sz="2500" i="1">
                <a:solidFill>
                  <a:schemeClr val="dk1"/>
                </a:solidFill>
              </a:rPr>
              <a:t>“I commend to you our sister </a:t>
            </a:r>
            <a:r>
              <a:rPr lang="en" sz="2500" i="1">
                <a:solidFill>
                  <a:srgbClr val="FFFF00"/>
                </a:solidFill>
              </a:rPr>
              <a:t>Phoebe</a:t>
            </a:r>
            <a:r>
              <a:rPr lang="en" sz="2500" i="1">
                <a:solidFill>
                  <a:schemeClr val="dk1"/>
                </a:solidFill>
              </a:rPr>
              <a:t>, who is </a:t>
            </a:r>
            <a:r>
              <a:rPr lang="en" sz="2500" i="1" u="sng">
                <a:solidFill>
                  <a:schemeClr val="dk1"/>
                </a:solidFill>
              </a:rPr>
              <a:t>a servant of the church which is at Cenchrea</a:t>
            </a:r>
            <a:r>
              <a:rPr lang="en" sz="2500" i="1">
                <a:solidFill>
                  <a:schemeClr val="dk1"/>
                </a:solidFill>
              </a:rPr>
              <a:t>; 2 that you receive her in the Lord in a manner worthy of the saints, </a:t>
            </a:r>
            <a:r>
              <a:rPr lang="en" sz="2500" i="1" u="sng">
                <a:solidFill>
                  <a:schemeClr val="dk1"/>
                </a:solidFill>
              </a:rPr>
              <a:t>and that you help her in whatever matter she may have need of you</a:t>
            </a:r>
            <a:r>
              <a:rPr lang="en" sz="2500" i="1">
                <a:solidFill>
                  <a:schemeClr val="dk1"/>
                </a:solidFill>
              </a:rPr>
              <a:t>; for </a:t>
            </a:r>
            <a:r>
              <a:rPr lang="en" sz="2500" i="1" u="sng">
                <a:solidFill>
                  <a:srgbClr val="00FFFF"/>
                </a:solidFill>
              </a:rPr>
              <a:t>she herself has also been a helper of many, and of myself as well</a:t>
            </a:r>
            <a:r>
              <a:rPr lang="en" sz="2500" i="1">
                <a:solidFill>
                  <a:schemeClr val="dk1"/>
                </a:solidFill>
              </a:rPr>
              <a:t>. 3 Greet </a:t>
            </a:r>
            <a:r>
              <a:rPr lang="en" sz="2500" i="1">
                <a:solidFill>
                  <a:srgbClr val="FFFF00"/>
                </a:solidFill>
              </a:rPr>
              <a:t>Prisca</a:t>
            </a:r>
            <a:r>
              <a:rPr lang="en" sz="2500" i="1">
                <a:solidFill>
                  <a:schemeClr val="dk1"/>
                </a:solidFill>
              </a:rPr>
              <a:t> and </a:t>
            </a:r>
            <a:r>
              <a:rPr lang="en" sz="2500" i="1">
                <a:solidFill>
                  <a:srgbClr val="FFFF00"/>
                </a:solidFill>
              </a:rPr>
              <a:t>Aquila</a:t>
            </a:r>
            <a:r>
              <a:rPr lang="en" sz="2500" i="1">
                <a:solidFill>
                  <a:schemeClr val="dk1"/>
                </a:solidFill>
              </a:rPr>
              <a:t>, </a:t>
            </a:r>
            <a:r>
              <a:rPr lang="en" sz="2500" i="1" u="sng">
                <a:solidFill>
                  <a:schemeClr val="dk1"/>
                </a:solidFill>
              </a:rPr>
              <a:t>my fellow workers</a:t>
            </a:r>
            <a:r>
              <a:rPr lang="en" sz="2500" i="1">
                <a:solidFill>
                  <a:schemeClr val="dk1"/>
                </a:solidFill>
              </a:rPr>
              <a:t> in Christ Jesus, 4 </a:t>
            </a:r>
            <a:r>
              <a:rPr lang="en" sz="2500" i="1" u="sng">
                <a:solidFill>
                  <a:schemeClr val="dk1"/>
                </a:solidFill>
              </a:rPr>
              <a:t>who for my life risked their own necks</a:t>
            </a:r>
            <a:r>
              <a:rPr lang="en" sz="2500" i="1">
                <a:solidFill>
                  <a:schemeClr val="dk1"/>
                </a:solidFill>
              </a:rPr>
              <a:t>, to whom not only do I give thanks, but also all the churches of the Gentiles; 5 also greet the church that is in their house. Greet </a:t>
            </a:r>
            <a:r>
              <a:rPr lang="en" sz="2500" i="1">
                <a:solidFill>
                  <a:srgbClr val="FFFF00"/>
                </a:solidFill>
              </a:rPr>
              <a:t>Epaenetus</a:t>
            </a:r>
            <a:r>
              <a:rPr lang="en" sz="2500" i="1">
                <a:solidFill>
                  <a:schemeClr val="dk1"/>
                </a:solidFill>
              </a:rPr>
              <a:t>, my beloved, who is the first convert to Christ from Asia. 6 Greet </a:t>
            </a:r>
            <a:r>
              <a:rPr lang="en" sz="2500" i="1">
                <a:solidFill>
                  <a:srgbClr val="FFFF00"/>
                </a:solidFill>
              </a:rPr>
              <a:t>Mary</a:t>
            </a:r>
            <a:r>
              <a:rPr lang="en" sz="2500" i="1">
                <a:solidFill>
                  <a:schemeClr val="dk1"/>
                </a:solidFill>
              </a:rPr>
              <a:t>, </a:t>
            </a:r>
            <a:r>
              <a:rPr lang="en" sz="2500" i="1" u="sng">
                <a:solidFill>
                  <a:schemeClr val="dk1"/>
                </a:solidFill>
              </a:rPr>
              <a:t>who has worked hard for you</a:t>
            </a:r>
            <a:r>
              <a:rPr lang="en" sz="2500" i="1">
                <a:solidFill>
                  <a:schemeClr val="dk1"/>
                </a:solidFill>
              </a:rPr>
              <a:t>. 7 Greet </a:t>
            </a:r>
            <a:r>
              <a:rPr lang="en" sz="2500" i="1">
                <a:solidFill>
                  <a:srgbClr val="FFFF00"/>
                </a:solidFill>
              </a:rPr>
              <a:t>Andronicus</a:t>
            </a:r>
            <a:r>
              <a:rPr lang="en" sz="2500" i="1">
                <a:solidFill>
                  <a:schemeClr val="dk1"/>
                </a:solidFill>
              </a:rPr>
              <a:t> and </a:t>
            </a:r>
            <a:r>
              <a:rPr lang="en" sz="2500" i="1">
                <a:solidFill>
                  <a:srgbClr val="FFFF00"/>
                </a:solidFill>
              </a:rPr>
              <a:t>Junias</a:t>
            </a:r>
            <a:r>
              <a:rPr lang="en" sz="2500" i="1">
                <a:solidFill>
                  <a:schemeClr val="dk1"/>
                </a:solidFill>
              </a:rPr>
              <a:t>, my kinsmen and </a:t>
            </a:r>
            <a:r>
              <a:rPr lang="en" sz="2500" i="1" u="sng">
                <a:solidFill>
                  <a:schemeClr val="dk1"/>
                </a:solidFill>
              </a:rPr>
              <a:t>my fellow prisoners</a:t>
            </a:r>
            <a:r>
              <a:rPr lang="en" sz="2500" i="1">
                <a:solidFill>
                  <a:schemeClr val="dk1"/>
                </a:solidFill>
              </a:rPr>
              <a:t>, who are outstanding among the apostles, who also were in Christ before me.”</a:t>
            </a:r>
            <a:endParaRPr sz="25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404700" y="0"/>
            <a:ext cx="100029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WHY GIVE THIS LESSON?</a:t>
            </a:r>
            <a:endParaRPr sz="5000" b="1">
              <a:solidFill>
                <a:srgbClr val="00FFFF"/>
              </a:solidFill>
            </a:endParaRPr>
          </a:p>
        </p:txBody>
      </p:sp>
      <p:sp>
        <p:nvSpPr>
          <p:cNvPr id="109" name="Google Shape;109;p22"/>
          <p:cNvSpPr txBox="1">
            <a:spLocks noGrp="1"/>
          </p:cNvSpPr>
          <p:nvPr>
            <p:ph type="subTitle" idx="1"/>
          </p:nvPr>
        </p:nvSpPr>
        <p:spPr>
          <a:xfrm>
            <a:off x="-205861" y="476400"/>
            <a:ext cx="9388159" cy="4667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Since the human helpers in our lives are not doing it to be noticed, why even have a lesson where we remember them and thank them?</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BECAUSE GOD TELLS US TO!</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Cor.16:15-18</a:t>
            </a:r>
            <a:r>
              <a:rPr lang="en" sz="2000" dirty="0">
                <a:solidFill>
                  <a:srgbClr val="FFFF00"/>
                </a:solidFill>
              </a:rPr>
              <a:t> </a:t>
            </a:r>
            <a:r>
              <a:rPr lang="en" sz="2000" i="1" dirty="0">
                <a:solidFill>
                  <a:schemeClr val="dk1"/>
                </a:solidFill>
              </a:rPr>
              <a:t>“Now I urge you, brethren (you know the household of Stephanas, that they were the first fruits of Achaia, and that they have devoted themselves for ministry to the saints), 16 </a:t>
            </a:r>
            <a:r>
              <a:rPr lang="en" sz="2000" i="1" u="sng" dirty="0">
                <a:solidFill>
                  <a:schemeClr val="dk1"/>
                </a:solidFill>
              </a:rPr>
              <a:t>that you also be in subjection to such men and to everyone who helps in the work and labors</a:t>
            </a:r>
            <a:r>
              <a:rPr lang="en" sz="2000" i="1" dirty="0">
                <a:solidFill>
                  <a:schemeClr val="dk1"/>
                </a:solidFill>
              </a:rPr>
              <a:t>. 17 I rejoice over the coming of Stephanas and Fortunatus and Achaicus, because they have supplied what was lacking on your part. 18 For they have refreshed my spirit and yours. </a:t>
            </a:r>
            <a:r>
              <a:rPr lang="en" sz="2000" i="1" u="sng" dirty="0">
                <a:solidFill>
                  <a:srgbClr val="FFFF00"/>
                </a:solidFill>
              </a:rPr>
              <a:t>Therefore acknowledge such men</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Thess.5:12-13</a:t>
            </a:r>
            <a:r>
              <a:rPr lang="en" sz="2000" dirty="0">
                <a:solidFill>
                  <a:srgbClr val="FFFF00"/>
                </a:solidFill>
              </a:rPr>
              <a:t> </a:t>
            </a:r>
            <a:r>
              <a:rPr lang="en" sz="2000" i="1" dirty="0">
                <a:solidFill>
                  <a:schemeClr val="dk1"/>
                </a:solidFill>
              </a:rPr>
              <a:t>“But we request of you, brethren, </a:t>
            </a:r>
            <a:r>
              <a:rPr lang="en" sz="2000" i="1" u="sng" dirty="0">
                <a:solidFill>
                  <a:srgbClr val="FFFF00"/>
                </a:solidFill>
              </a:rPr>
              <a:t>that you appreciate those who diligently labor among you</a:t>
            </a:r>
            <a:r>
              <a:rPr lang="en" sz="2000" i="1" dirty="0">
                <a:solidFill>
                  <a:schemeClr val="dk1"/>
                </a:solidFill>
              </a:rPr>
              <a:t>, and have charge over you in the Lord and give you instruction, 13 and </a:t>
            </a:r>
            <a:r>
              <a:rPr lang="en" sz="2000" i="1" u="sng" dirty="0">
                <a:solidFill>
                  <a:srgbClr val="FFFF00"/>
                </a:solidFill>
              </a:rPr>
              <a:t>that you esteem them very highly in love because of their work</a:t>
            </a:r>
            <a:r>
              <a:rPr lang="en" sz="2000" i="1" dirty="0">
                <a:solidFill>
                  <a:schemeClr val="dk1"/>
                </a:solidFill>
              </a:rPr>
              <a:t>. Live in peace with one another.”</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Can you be content with just being a “helper”?  It is NOT a “less important” role at all.  Continue to find ways that you can help - always.  And may God richly bless all of our helpers.</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If you are not yet forgiven of your sins, LET US HELP YOU with that, </a:t>
            </a:r>
            <a:r>
              <a:rPr lang="en" sz="2000" u="sng" dirty="0">
                <a:solidFill>
                  <a:srgbClr val="FFFF00"/>
                </a:solidFill>
              </a:rPr>
              <a:t>TODAY</a:t>
            </a:r>
            <a:r>
              <a:rPr lang="en" sz="2000" dirty="0">
                <a:solidFill>
                  <a:srgbClr val="FFFF00"/>
                </a:solidFill>
              </a:rPr>
              <a:t>.</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ROMANS 16:8-16</a:t>
            </a:r>
            <a:endParaRPr sz="5000" b="1">
              <a:solidFill>
                <a:srgbClr val="00FFFF"/>
              </a:solidFill>
            </a:endParaRPr>
          </a:p>
        </p:txBody>
      </p:sp>
      <p:sp>
        <p:nvSpPr>
          <p:cNvPr id="61" name="Google Shape;61;p14"/>
          <p:cNvSpPr txBox="1">
            <a:spLocks noGrp="1"/>
          </p:cNvSpPr>
          <p:nvPr>
            <p:ph type="subTitle" idx="1"/>
          </p:nvPr>
        </p:nvSpPr>
        <p:spPr>
          <a:xfrm>
            <a:off x="-66325" y="422300"/>
            <a:ext cx="9210300" cy="4721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i="1" dirty="0">
                <a:solidFill>
                  <a:schemeClr val="dk1"/>
                </a:solidFill>
              </a:rPr>
              <a:t>“Greet </a:t>
            </a:r>
            <a:r>
              <a:rPr lang="en" sz="2000" i="1" dirty="0">
                <a:solidFill>
                  <a:srgbClr val="FFFF00"/>
                </a:solidFill>
              </a:rPr>
              <a:t>Ampliatus</a:t>
            </a:r>
            <a:r>
              <a:rPr lang="en" sz="2000" i="1" dirty="0">
                <a:solidFill>
                  <a:schemeClr val="dk1"/>
                </a:solidFill>
              </a:rPr>
              <a:t>, my beloved in the Lord. 9 Greet </a:t>
            </a:r>
            <a:r>
              <a:rPr lang="en" sz="2000" i="1" dirty="0">
                <a:solidFill>
                  <a:srgbClr val="FFFF00"/>
                </a:solidFill>
              </a:rPr>
              <a:t>Urbanus</a:t>
            </a:r>
            <a:r>
              <a:rPr lang="en" sz="2000" i="1" dirty="0">
                <a:solidFill>
                  <a:schemeClr val="dk1"/>
                </a:solidFill>
              </a:rPr>
              <a:t>, </a:t>
            </a:r>
            <a:r>
              <a:rPr lang="en" sz="2000" i="1" u="sng" dirty="0">
                <a:solidFill>
                  <a:schemeClr val="dk1"/>
                </a:solidFill>
              </a:rPr>
              <a:t>our fellow worker in Christ</a:t>
            </a:r>
            <a:r>
              <a:rPr lang="en" sz="2000" i="1" dirty="0">
                <a:solidFill>
                  <a:schemeClr val="dk1"/>
                </a:solidFill>
              </a:rPr>
              <a:t>, and </a:t>
            </a:r>
            <a:r>
              <a:rPr lang="en" sz="2000" i="1" dirty="0">
                <a:solidFill>
                  <a:srgbClr val="FFFF00"/>
                </a:solidFill>
              </a:rPr>
              <a:t>Stachys</a:t>
            </a:r>
            <a:r>
              <a:rPr lang="en" sz="2000" i="1" dirty="0">
                <a:solidFill>
                  <a:schemeClr val="dk1"/>
                </a:solidFill>
              </a:rPr>
              <a:t> my beloved. 10 Greet </a:t>
            </a:r>
            <a:r>
              <a:rPr lang="en" sz="2000" i="1" dirty="0">
                <a:solidFill>
                  <a:srgbClr val="FFFF00"/>
                </a:solidFill>
              </a:rPr>
              <a:t>Apelles</a:t>
            </a:r>
            <a:r>
              <a:rPr lang="en" sz="2000" i="1" dirty="0">
                <a:solidFill>
                  <a:schemeClr val="dk1"/>
                </a:solidFill>
              </a:rPr>
              <a:t>, the approved in Christ. Greet those who are of the household of </a:t>
            </a:r>
            <a:r>
              <a:rPr lang="en" sz="2000" i="1" dirty="0">
                <a:solidFill>
                  <a:srgbClr val="FFFF00"/>
                </a:solidFill>
              </a:rPr>
              <a:t>Aristobulus</a:t>
            </a:r>
            <a:r>
              <a:rPr lang="en" sz="2000" i="1" dirty="0">
                <a:solidFill>
                  <a:schemeClr val="dk1"/>
                </a:solidFill>
              </a:rPr>
              <a:t>. 11 Greet </a:t>
            </a:r>
            <a:r>
              <a:rPr lang="en" sz="2000" i="1" dirty="0">
                <a:solidFill>
                  <a:srgbClr val="FFFF00"/>
                </a:solidFill>
              </a:rPr>
              <a:t>Herodion</a:t>
            </a:r>
            <a:r>
              <a:rPr lang="en" sz="2000" i="1" dirty="0">
                <a:solidFill>
                  <a:schemeClr val="dk1"/>
                </a:solidFill>
              </a:rPr>
              <a:t>, my kinsman. Greet those of the household of </a:t>
            </a:r>
            <a:r>
              <a:rPr lang="en" sz="2000" i="1" dirty="0">
                <a:solidFill>
                  <a:srgbClr val="FFFF00"/>
                </a:solidFill>
              </a:rPr>
              <a:t>Narcissus</a:t>
            </a:r>
            <a:r>
              <a:rPr lang="en" sz="2000" i="1" dirty="0">
                <a:solidFill>
                  <a:schemeClr val="dk1"/>
                </a:solidFill>
              </a:rPr>
              <a:t>, who are in the Lord. 12 Greet </a:t>
            </a:r>
            <a:r>
              <a:rPr lang="en" sz="2000" i="1" dirty="0">
                <a:solidFill>
                  <a:srgbClr val="FFFF00"/>
                </a:solidFill>
              </a:rPr>
              <a:t>Tryphaena</a:t>
            </a:r>
            <a:r>
              <a:rPr lang="en" sz="2000" i="1" dirty="0">
                <a:solidFill>
                  <a:schemeClr val="dk1"/>
                </a:solidFill>
              </a:rPr>
              <a:t> and </a:t>
            </a:r>
            <a:r>
              <a:rPr lang="en" sz="2000" i="1" dirty="0">
                <a:solidFill>
                  <a:srgbClr val="FFFF00"/>
                </a:solidFill>
              </a:rPr>
              <a:t>Tryphosa</a:t>
            </a:r>
            <a:r>
              <a:rPr lang="en" sz="2000" i="1" dirty="0">
                <a:solidFill>
                  <a:schemeClr val="dk1"/>
                </a:solidFill>
              </a:rPr>
              <a:t>, </a:t>
            </a:r>
            <a:r>
              <a:rPr lang="en" sz="2000" i="1" u="sng" dirty="0">
                <a:solidFill>
                  <a:schemeClr val="dk1"/>
                </a:solidFill>
              </a:rPr>
              <a:t>workers in the Lord</a:t>
            </a:r>
            <a:r>
              <a:rPr lang="en" sz="2000" i="1" dirty="0">
                <a:solidFill>
                  <a:schemeClr val="dk1"/>
                </a:solidFill>
              </a:rPr>
              <a:t>. Greet </a:t>
            </a:r>
            <a:r>
              <a:rPr lang="en" sz="2000" i="1" dirty="0">
                <a:solidFill>
                  <a:srgbClr val="FFFF00"/>
                </a:solidFill>
              </a:rPr>
              <a:t>Persis</a:t>
            </a:r>
            <a:r>
              <a:rPr lang="en" sz="2000" i="1" dirty="0">
                <a:solidFill>
                  <a:schemeClr val="dk1"/>
                </a:solidFill>
              </a:rPr>
              <a:t> the beloved, </a:t>
            </a:r>
            <a:r>
              <a:rPr lang="en" sz="2000" i="1" u="sng" dirty="0">
                <a:solidFill>
                  <a:schemeClr val="dk1"/>
                </a:solidFill>
              </a:rPr>
              <a:t>who has worked hard in the Lord</a:t>
            </a:r>
            <a:r>
              <a:rPr lang="en" sz="2000" i="1" dirty="0">
                <a:solidFill>
                  <a:schemeClr val="dk1"/>
                </a:solidFill>
              </a:rPr>
              <a:t>. 13 Greet </a:t>
            </a:r>
            <a:r>
              <a:rPr lang="en" sz="2000" i="1" dirty="0">
                <a:solidFill>
                  <a:srgbClr val="FFFF00"/>
                </a:solidFill>
              </a:rPr>
              <a:t>Rufus</a:t>
            </a:r>
            <a:r>
              <a:rPr lang="en" sz="2000" i="1" dirty="0">
                <a:solidFill>
                  <a:schemeClr val="dk1"/>
                </a:solidFill>
              </a:rPr>
              <a:t>, a choice man in the Lord, </a:t>
            </a:r>
            <a:r>
              <a:rPr lang="en" sz="2000" i="1" dirty="0">
                <a:solidFill>
                  <a:srgbClr val="FFFF00"/>
                </a:solidFill>
              </a:rPr>
              <a:t>also his mother</a:t>
            </a:r>
            <a:r>
              <a:rPr lang="en" sz="2000" i="1" dirty="0">
                <a:solidFill>
                  <a:schemeClr val="dk1"/>
                </a:solidFill>
              </a:rPr>
              <a:t> and mine. 14 Greet </a:t>
            </a:r>
            <a:r>
              <a:rPr lang="en" sz="2000" i="1" dirty="0">
                <a:solidFill>
                  <a:srgbClr val="FFFF00"/>
                </a:solidFill>
              </a:rPr>
              <a:t>Asyncritus</a:t>
            </a:r>
            <a:r>
              <a:rPr lang="en" sz="2000" i="1" dirty="0">
                <a:solidFill>
                  <a:schemeClr val="dk1"/>
                </a:solidFill>
              </a:rPr>
              <a:t>, </a:t>
            </a:r>
            <a:r>
              <a:rPr lang="en" sz="2000" i="1" dirty="0">
                <a:solidFill>
                  <a:srgbClr val="FFFF00"/>
                </a:solidFill>
              </a:rPr>
              <a:t>Phlegon</a:t>
            </a:r>
            <a:r>
              <a:rPr lang="en" sz="2000" i="1" dirty="0">
                <a:solidFill>
                  <a:schemeClr val="dk1"/>
                </a:solidFill>
              </a:rPr>
              <a:t>, </a:t>
            </a:r>
            <a:r>
              <a:rPr lang="en" sz="2000" i="1" dirty="0">
                <a:solidFill>
                  <a:srgbClr val="FFFF00"/>
                </a:solidFill>
              </a:rPr>
              <a:t>Hermes</a:t>
            </a:r>
            <a:r>
              <a:rPr lang="en" sz="2000" i="1" dirty="0">
                <a:solidFill>
                  <a:schemeClr val="dk1"/>
                </a:solidFill>
              </a:rPr>
              <a:t>, </a:t>
            </a:r>
            <a:r>
              <a:rPr lang="en" sz="2000" i="1" dirty="0">
                <a:solidFill>
                  <a:srgbClr val="FFFF00"/>
                </a:solidFill>
              </a:rPr>
              <a:t>Patrobas</a:t>
            </a:r>
            <a:r>
              <a:rPr lang="en" sz="2000" i="1" dirty="0">
                <a:solidFill>
                  <a:schemeClr val="dk1"/>
                </a:solidFill>
              </a:rPr>
              <a:t>, </a:t>
            </a:r>
            <a:r>
              <a:rPr lang="en" sz="2000" i="1" dirty="0">
                <a:solidFill>
                  <a:srgbClr val="FFFF00"/>
                </a:solidFill>
              </a:rPr>
              <a:t>Hermas</a:t>
            </a:r>
            <a:r>
              <a:rPr lang="en" sz="2000" i="1" dirty="0">
                <a:solidFill>
                  <a:schemeClr val="dk1"/>
                </a:solidFill>
              </a:rPr>
              <a:t> and the brethren with them. 15 Greet </a:t>
            </a:r>
            <a:r>
              <a:rPr lang="en" sz="2000" i="1" dirty="0">
                <a:solidFill>
                  <a:srgbClr val="FFFF00"/>
                </a:solidFill>
              </a:rPr>
              <a:t>Philologus</a:t>
            </a:r>
            <a:r>
              <a:rPr lang="en" sz="2000" i="1" dirty="0">
                <a:solidFill>
                  <a:schemeClr val="dk1"/>
                </a:solidFill>
              </a:rPr>
              <a:t> and </a:t>
            </a:r>
            <a:r>
              <a:rPr lang="en" sz="2000" i="1" dirty="0">
                <a:solidFill>
                  <a:srgbClr val="FFFF00"/>
                </a:solidFill>
              </a:rPr>
              <a:t>Julia</a:t>
            </a:r>
            <a:r>
              <a:rPr lang="en" sz="2000" i="1" dirty="0">
                <a:solidFill>
                  <a:schemeClr val="dk1"/>
                </a:solidFill>
              </a:rPr>
              <a:t>, </a:t>
            </a:r>
            <a:r>
              <a:rPr lang="en" sz="2000" i="1" dirty="0">
                <a:solidFill>
                  <a:srgbClr val="FFFF00"/>
                </a:solidFill>
              </a:rPr>
              <a:t>Nereus and his sister</a:t>
            </a:r>
            <a:r>
              <a:rPr lang="en" sz="2000" i="1" dirty="0">
                <a:solidFill>
                  <a:schemeClr val="dk1"/>
                </a:solidFill>
              </a:rPr>
              <a:t>, and </a:t>
            </a:r>
            <a:r>
              <a:rPr lang="en" sz="2000" i="1" dirty="0">
                <a:solidFill>
                  <a:srgbClr val="FFFF00"/>
                </a:solidFill>
              </a:rPr>
              <a:t>Olympas</a:t>
            </a:r>
            <a:r>
              <a:rPr lang="en" sz="2000" i="1" dirty="0">
                <a:solidFill>
                  <a:schemeClr val="dk1"/>
                </a:solidFill>
              </a:rPr>
              <a:t>, and all the saints who are with them. 16 </a:t>
            </a:r>
            <a:r>
              <a:rPr lang="en" sz="2000" i="1" u="sng" dirty="0">
                <a:solidFill>
                  <a:schemeClr val="dk1"/>
                </a:solidFill>
              </a:rPr>
              <a:t>Greet one another with a holy kiss. All the churches of Christ greet you</a:t>
            </a:r>
            <a:r>
              <a:rPr lang="en" sz="2000" i="1" dirty="0">
                <a:solidFill>
                  <a:schemeClr val="dk1"/>
                </a:solidFill>
              </a:rPr>
              <a:t>.”</a:t>
            </a:r>
            <a:endParaRPr sz="2000" i="1" dirty="0">
              <a:solidFill>
                <a:schemeClr val="dk1"/>
              </a:solidFill>
            </a:endParaRPr>
          </a:p>
          <a:p>
            <a:pPr marL="457200" lvl="0" indent="-367347" algn="l" rtl="0">
              <a:spcBef>
                <a:spcPts val="0"/>
              </a:spcBef>
              <a:spcAft>
                <a:spcPts val="0"/>
              </a:spcAft>
              <a:buClr>
                <a:srgbClr val="00FFFF"/>
              </a:buClr>
              <a:buSzPct val="100000"/>
              <a:buChar char="●"/>
            </a:pPr>
            <a:r>
              <a:rPr lang="en" sz="2000" dirty="0">
                <a:solidFill>
                  <a:srgbClr val="00FFFF"/>
                </a:solidFill>
              </a:rPr>
              <a:t>At the end of this important letter about what Christians in Rome were struggling with, the apostle Paul personally lists TWENTY-EIGHT specific people who have been of great help to him and to the work of the Lord!  The Holy Spirit wanted us to know this!</a:t>
            </a:r>
            <a:endParaRPr sz="2000" dirty="0">
              <a:solidFill>
                <a:srgbClr val="00FFFF"/>
              </a:solidFill>
            </a:endParaRPr>
          </a:p>
          <a:p>
            <a:pPr marL="457200" lvl="0" indent="-367347" algn="l" rtl="0">
              <a:spcBef>
                <a:spcPts val="0"/>
              </a:spcBef>
              <a:spcAft>
                <a:spcPts val="0"/>
              </a:spcAft>
              <a:buClr>
                <a:srgbClr val="FFFF00"/>
              </a:buClr>
              <a:buSzPct val="100000"/>
              <a:buChar char="●"/>
            </a:pPr>
            <a:r>
              <a:rPr lang="en" sz="2000" dirty="0">
                <a:solidFill>
                  <a:srgbClr val="FFFF00"/>
                </a:solidFill>
              </a:rPr>
              <a:t>This lesson is to remind US to be thankful for OUR “helpers”, just as God is.</a:t>
            </a:r>
            <a:endParaRPr sz="2000" u="sng"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THOSE BEHIND THE SCENES</a:t>
            </a:r>
            <a:endParaRPr sz="5000" b="1">
              <a:solidFill>
                <a:srgbClr val="00FFFF"/>
              </a:solidFill>
            </a:endParaRPr>
          </a:p>
        </p:txBody>
      </p:sp>
      <p:sp>
        <p:nvSpPr>
          <p:cNvPr id="67" name="Google Shape;67;p15"/>
          <p:cNvSpPr txBox="1">
            <a:spLocks noGrp="1"/>
          </p:cNvSpPr>
          <p:nvPr>
            <p:ph type="subTitle" idx="1"/>
          </p:nvPr>
        </p:nvSpPr>
        <p:spPr>
          <a:xfrm>
            <a:off x="-174600" y="503400"/>
            <a:ext cx="9387000" cy="4640400"/>
          </a:xfrm>
          <a:prstGeom prst="rect">
            <a:avLst/>
          </a:prstGeom>
        </p:spPr>
        <p:txBody>
          <a:bodyPr spcFirstLastPara="1" wrap="square" lIns="91425" tIns="91425" rIns="91425" bIns="91425" anchor="t" anchorCtr="0">
            <a:noAutofit/>
          </a:bodyPr>
          <a:lstStyle/>
          <a:p>
            <a:pPr marL="457200" lvl="0" indent="-358775" algn="l" rtl="0">
              <a:lnSpc>
                <a:spcPct val="80000"/>
              </a:lnSpc>
              <a:spcBef>
                <a:spcPts val="0"/>
              </a:spcBef>
              <a:spcAft>
                <a:spcPts val="0"/>
              </a:spcAft>
              <a:buClr>
                <a:srgbClr val="FFFF00"/>
              </a:buClr>
              <a:buSzPts val="2050"/>
              <a:buChar char="●"/>
            </a:pPr>
            <a:r>
              <a:rPr lang="en" sz="2050" dirty="0">
                <a:solidFill>
                  <a:srgbClr val="FFFF00"/>
                </a:solidFill>
              </a:rPr>
              <a:t>The Greek words translated as helper in our New Testaments are either 1) Parakletos, meaning “advocate, comforter, or counselor”, or 2) Boethos, meaning “aid or assistant”.</a:t>
            </a:r>
            <a:endParaRPr sz="2050" dirty="0">
              <a:solidFill>
                <a:srgbClr val="FFFF00"/>
              </a:solidFill>
            </a:endParaRPr>
          </a:p>
          <a:p>
            <a:pPr marL="457200" lvl="0" indent="-358775" algn="l" rtl="0">
              <a:lnSpc>
                <a:spcPct val="80000"/>
              </a:lnSpc>
              <a:spcBef>
                <a:spcPts val="0"/>
              </a:spcBef>
              <a:spcAft>
                <a:spcPts val="0"/>
              </a:spcAft>
              <a:buClr>
                <a:schemeClr val="dk1"/>
              </a:buClr>
              <a:buSzPts val="2050"/>
              <a:buChar char="●"/>
            </a:pPr>
            <a:r>
              <a:rPr lang="en" sz="2050" dirty="0">
                <a:solidFill>
                  <a:schemeClr val="dk1"/>
                </a:solidFill>
              </a:rPr>
              <a:t>The Old Testament (Hebrew) word frequently translated as helper is Ezer, meaning “helper, strength, rescuer, protector”.</a:t>
            </a:r>
            <a:endParaRPr sz="2050" dirty="0">
              <a:solidFill>
                <a:schemeClr val="dk1"/>
              </a:solidFill>
            </a:endParaRPr>
          </a:p>
          <a:p>
            <a:pPr marL="457200" lvl="0" indent="-358775" algn="l" rtl="0">
              <a:lnSpc>
                <a:spcPct val="80000"/>
              </a:lnSpc>
              <a:spcBef>
                <a:spcPts val="0"/>
              </a:spcBef>
              <a:spcAft>
                <a:spcPts val="0"/>
              </a:spcAft>
              <a:buClr>
                <a:srgbClr val="00FFFF"/>
              </a:buClr>
              <a:buSzPts val="2050"/>
              <a:buChar char="●"/>
            </a:pPr>
            <a:r>
              <a:rPr lang="en" sz="2050" dirty="0">
                <a:solidFill>
                  <a:srgbClr val="00FFFF"/>
                </a:solidFill>
              </a:rPr>
              <a:t>We will be referring to these meanings later in this lesson as well.</a:t>
            </a:r>
            <a:endParaRPr sz="2050" dirty="0">
              <a:solidFill>
                <a:srgbClr val="00FFFF"/>
              </a:solidFill>
            </a:endParaRPr>
          </a:p>
          <a:p>
            <a:pPr marL="457200" lvl="0" indent="-358775" algn="l" rtl="0">
              <a:lnSpc>
                <a:spcPct val="80000"/>
              </a:lnSpc>
              <a:spcBef>
                <a:spcPts val="0"/>
              </a:spcBef>
              <a:spcAft>
                <a:spcPts val="0"/>
              </a:spcAft>
              <a:buClr>
                <a:srgbClr val="FFFF00"/>
              </a:buClr>
              <a:buSzPts val="2050"/>
              <a:buChar char="●"/>
            </a:pPr>
            <a:r>
              <a:rPr lang="en" sz="2050" dirty="0">
                <a:solidFill>
                  <a:srgbClr val="FFFF00"/>
                </a:solidFill>
              </a:rPr>
              <a:t>Have you noticed that in our society, including our families and our churches, the HELPERS are so rarely mentioned?  They are not doing it for the glory or the recognition – not for the praise of men.</a:t>
            </a:r>
            <a:endParaRPr sz="2050" dirty="0">
              <a:solidFill>
                <a:srgbClr val="FFFF00"/>
              </a:solidFill>
            </a:endParaRPr>
          </a:p>
          <a:p>
            <a:pPr marL="457200" lvl="0" indent="-358775" algn="l" rtl="0">
              <a:lnSpc>
                <a:spcPct val="80000"/>
              </a:lnSpc>
              <a:spcBef>
                <a:spcPts val="0"/>
              </a:spcBef>
              <a:spcAft>
                <a:spcPts val="0"/>
              </a:spcAft>
              <a:buClr>
                <a:schemeClr val="dk1"/>
              </a:buClr>
              <a:buSzPts val="2050"/>
              <a:buChar char="●"/>
            </a:pPr>
            <a:r>
              <a:rPr lang="en" sz="2050" dirty="0">
                <a:solidFill>
                  <a:schemeClr val="dk1"/>
                </a:solidFill>
              </a:rPr>
              <a:t>I appreciate how we have brothers in this congregation who, in their public prayers, pray not only for our leaders, not only for myself and other evangelists, but also for the “caretakers” and “first responders” in this world!</a:t>
            </a:r>
            <a:endParaRPr sz="2050" dirty="0">
              <a:solidFill>
                <a:schemeClr val="dk1"/>
              </a:solidFill>
            </a:endParaRPr>
          </a:p>
          <a:p>
            <a:pPr marL="457200" lvl="0" indent="-358775" algn="l" rtl="0">
              <a:lnSpc>
                <a:spcPct val="80000"/>
              </a:lnSpc>
              <a:spcBef>
                <a:spcPts val="0"/>
              </a:spcBef>
              <a:spcAft>
                <a:spcPts val="0"/>
              </a:spcAft>
              <a:buClr>
                <a:srgbClr val="00FFFF"/>
              </a:buClr>
              <a:buSzPts val="2050"/>
              <a:buChar char="●"/>
            </a:pPr>
            <a:r>
              <a:rPr lang="en" sz="2050" dirty="0">
                <a:solidFill>
                  <a:srgbClr val="00FFFF"/>
                </a:solidFill>
              </a:rPr>
              <a:t>The apostle Paul had a great gift of remembering the names of SO MANY brethren who helped him.  The apostles get so much credit, rightly so, for bravely carrying the gospel of Jesus Christ to the lost.  But they had SO MUCH help from other Christians along the way, many of whom we may never know their names.  But GOD knows His sheep!  </a:t>
            </a:r>
            <a:r>
              <a:rPr lang="en" sz="2050" dirty="0">
                <a:solidFill>
                  <a:srgbClr val="FFFF00"/>
                </a:solidFill>
              </a:rPr>
              <a:t>(</a:t>
            </a:r>
            <a:r>
              <a:rPr lang="en" sz="2050" u="sng" dirty="0">
                <a:solidFill>
                  <a:srgbClr val="FFFF00"/>
                </a:solidFill>
              </a:rPr>
              <a:t>Jn.10:27</a:t>
            </a:r>
            <a:r>
              <a:rPr lang="en" sz="2050" dirty="0">
                <a:solidFill>
                  <a:srgbClr val="FFFF00"/>
                </a:solidFill>
              </a:rPr>
              <a:t>)</a:t>
            </a:r>
            <a:endParaRPr sz="2050" u="sng"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NEED IS GREAT</a:t>
            </a:r>
            <a:endParaRPr sz="5000" b="1">
              <a:solidFill>
                <a:srgbClr val="00FFFF"/>
              </a:solidFill>
            </a:endParaRPr>
          </a:p>
        </p:txBody>
      </p:sp>
      <p:sp>
        <p:nvSpPr>
          <p:cNvPr id="73" name="Google Shape;73;p16"/>
          <p:cNvSpPr txBox="1">
            <a:spLocks noGrp="1"/>
          </p:cNvSpPr>
          <p:nvPr>
            <p:ph type="subTitle" idx="1"/>
          </p:nvPr>
        </p:nvSpPr>
        <p:spPr>
          <a:xfrm>
            <a:off x="-174600" y="503400"/>
            <a:ext cx="9387000" cy="46404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Helping in evangelism.  There IS a reason that Jesus sent out His disciples “two by two” (</a:t>
            </a:r>
            <a:r>
              <a:rPr lang="en" sz="2200" u="sng">
                <a:solidFill>
                  <a:srgbClr val="FFFF00"/>
                </a:solidFill>
              </a:rPr>
              <a:t>Eccl.4:9-12</a:t>
            </a:r>
            <a:r>
              <a:rPr lang="en" sz="2200">
                <a:solidFill>
                  <a:srgbClr val="FFFF00"/>
                </a:solidFill>
              </a:rPr>
              <a:t>).  </a:t>
            </a:r>
            <a:r>
              <a:rPr lang="en" sz="2200" u="sng">
                <a:solidFill>
                  <a:srgbClr val="FFFF00"/>
                </a:solidFill>
              </a:rPr>
              <a:t>Acts 13:5</a:t>
            </a:r>
            <a:r>
              <a:rPr lang="en" sz="2200">
                <a:solidFill>
                  <a:srgbClr val="FFFF00"/>
                </a:solidFill>
              </a:rPr>
              <a:t> </a:t>
            </a:r>
            <a:r>
              <a:rPr lang="en" sz="2200" i="1">
                <a:solidFill>
                  <a:schemeClr val="dk1"/>
                </a:solidFill>
              </a:rPr>
              <a:t>“When they reached Salamis, they began to proclaim the word of God in the synagogues of the Jews; </a:t>
            </a:r>
            <a:r>
              <a:rPr lang="en" sz="2200" i="1" u="sng">
                <a:solidFill>
                  <a:schemeClr val="dk1"/>
                </a:solidFill>
              </a:rPr>
              <a:t>and they also had John as their helper</a:t>
            </a:r>
            <a:r>
              <a:rPr lang="en" sz="2200" i="1">
                <a:solidFill>
                  <a:schemeClr val="dk1"/>
                </a:solidFill>
              </a:rPr>
              <a:t>.”</a:t>
            </a:r>
            <a:r>
              <a:rPr lang="en" sz="2200">
                <a:solidFill>
                  <a:srgbClr val="FFFF00"/>
                </a:solidFill>
              </a:rPr>
              <a:t>  </a:t>
            </a:r>
            <a:r>
              <a:rPr lang="en" sz="2200" u="sng">
                <a:solidFill>
                  <a:srgbClr val="FFFF00"/>
                </a:solidFill>
              </a:rPr>
              <a:t>Acts 16:9</a:t>
            </a:r>
            <a:r>
              <a:rPr lang="en" sz="2200">
                <a:solidFill>
                  <a:srgbClr val="FFFF00"/>
                </a:solidFill>
              </a:rPr>
              <a:t> </a:t>
            </a:r>
            <a:r>
              <a:rPr lang="en" sz="2200" i="1">
                <a:solidFill>
                  <a:schemeClr val="dk1"/>
                </a:solidFill>
              </a:rPr>
              <a:t>“A vision appeared to Paul in the night: a man of Macedonia was standing and appealing to him, and saying, “</a:t>
            </a:r>
            <a:r>
              <a:rPr lang="en" sz="2200" i="1" u="sng">
                <a:solidFill>
                  <a:schemeClr val="dk1"/>
                </a:solidFill>
              </a:rPr>
              <a:t>Come over to Macedonia and help us</a:t>
            </a:r>
            <a:r>
              <a:rPr lang="en" sz="2200" i="1">
                <a:solidFill>
                  <a:schemeClr val="dk1"/>
                </a:solidFill>
              </a:rPr>
              <a:t>.”</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Helping in encouraging the struggling and fainthearted.  </a:t>
            </a:r>
            <a:r>
              <a:rPr lang="en" sz="2200" u="sng">
                <a:solidFill>
                  <a:srgbClr val="FFFF00"/>
                </a:solidFill>
              </a:rPr>
              <a:t>Acts 20:35</a:t>
            </a:r>
            <a:r>
              <a:rPr lang="en" sz="2200">
                <a:solidFill>
                  <a:schemeClr val="dk1"/>
                </a:solidFill>
              </a:rPr>
              <a:t> </a:t>
            </a:r>
            <a:r>
              <a:rPr lang="en" sz="2200" i="1">
                <a:solidFill>
                  <a:schemeClr val="dk1"/>
                </a:solidFill>
              </a:rPr>
              <a:t>“In everything I showed you that by working hard in this manner </a:t>
            </a:r>
            <a:r>
              <a:rPr lang="en" sz="2200" i="1" u="sng">
                <a:solidFill>
                  <a:schemeClr val="dk1"/>
                </a:solidFill>
              </a:rPr>
              <a:t>you must help the weak</a:t>
            </a:r>
            <a:r>
              <a:rPr lang="en" sz="2200" i="1">
                <a:solidFill>
                  <a:schemeClr val="dk1"/>
                </a:solidFill>
              </a:rPr>
              <a:t> and remember the words of the Lord Jesus, that He Himself said, ‘It is more blessed to give than to receive.’”</a:t>
            </a:r>
            <a:r>
              <a:rPr lang="en" sz="2200">
                <a:solidFill>
                  <a:schemeClr val="dk1"/>
                </a:solidFill>
              </a:rPr>
              <a:t>  </a:t>
            </a:r>
            <a:r>
              <a:rPr lang="en" sz="2200" u="sng">
                <a:solidFill>
                  <a:srgbClr val="FFFF00"/>
                </a:solidFill>
              </a:rPr>
              <a:t>1 Thess.5:14</a:t>
            </a:r>
            <a:r>
              <a:rPr lang="en" sz="2200">
                <a:solidFill>
                  <a:schemeClr val="dk1"/>
                </a:solidFill>
              </a:rPr>
              <a:t> </a:t>
            </a:r>
            <a:r>
              <a:rPr lang="en" sz="2200" i="1">
                <a:solidFill>
                  <a:schemeClr val="dk1"/>
                </a:solidFill>
              </a:rPr>
              <a:t>“We urge you, brethren, admonish the unruly, encourage the fainthearted, </a:t>
            </a:r>
            <a:r>
              <a:rPr lang="en" sz="2200" i="1" u="sng">
                <a:solidFill>
                  <a:schemeClr val="dk1"/>
                </a:solidFill>
              </a:rPr>
              <a:t>help the weak</a:t>
            </a:r>
            <a:r>
              <a:rPr lang="en" sz="2200" i="1">
                <a:solidFill>
                  <a:schemeClr val="dk1"/>
                </a:solidFill>
              </a:rPr>
              <a:t>, be patient with everyone.”</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Helping in resolving conflicts.  </a:t>
            </a:r>
            <a:r>
              <a:rPr lang="en" sz="2200" u="sng">
                <a:solidFill>
                  <a:srgbClr val="FFFF00"/>
                </a:solidFill>
              </a:rPr>
              <a:t>Phil.4:2-3</a:t>
            </a:r>
            <a:r>
              <a:rPr lang="en" sz="2200">
                <a:solidFill>
                  <a:srgbClr val="FFFF00"/>
                </a:solidFill>
              </a:rPr>
              <a:t> </a:t>
            </a:r>
            <a:r>
              <a:rPr lang="en" sz="2200" i="1">
                <a:solidFill>
                  <a:schemeClr val="dk1"/>
                </a:solidFill>
              </a:rPr>
              <a:t>“I urge Euodia and I urge Syntyche </a:t>
            </a:r>
            <a:r>
              <a:rPr lang="en" sz="2200" i="1" u="sng">
                <a:solidFill>
                  <a:schemeClr val="dk1"/>
                </a:solidFill>
              </a:rPr>
              <a:t>to live in harmony in the Lord</a:t>
            </a:r>
            <a:r>
              <a:rPr lang="en" sz="2200" i="1">
                <a:solidFill>
                  <a:schemeClr val="dk1"/>
                </a:solidFill>
              </a:rPr>
              <a:t>. 3 Indeed, true companion, </a:t>
            </a:r>
            <a:r>
              <a:rPr lang="en" sz="2200" i="1" u="sng">
                <a:solidFill>
                  <a:schemeClr val="dk1"/>
                </a:solidFill>
              </a:rPr>
              <a:t>I ask YOU also</a:t>
            </a:r>
            <a:r>
              <a:rPr lang="en" sz="2200" i="1">
                <a:solidFill>
                  <a:schemeClr val="dk1"/>
                </a:solidFill>
              </a:rPr>
              <a:t> to </a:t>
            </a:r>
            <a:r>
              <a:rPr lang="en" sz="2200" i="1" u="sng">
                <a:solidFill>
                  <a:schemeClr val="dk1"/>
                </a:solidFill>
              </a:rPr>
              <a:t>help these women</a:t>
            </a:r>
            <a:r>
              <a:rPr lang="en" sz="2200" i="1">
                <a:solidFill>
                  <a:schemeClr val="dk1"/>
                </a:solidFill>
              </a:rPr>
              <a:t> who have shared my struggle in the cause of the gospel, together with Clement also and the rest of my fellow workers, whose names are in the book of life.”</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NEED IS GREAT - 2</a:t>
            </a:r>
            <a:endParaRPr sz="5000" b="1">
              <a:solidFill>
                <a:srgbClr val="00FFFF"/>
              </a:solidFill>
            </a:endParaRPr>
          </a:p>
        </p:txBody>
      </p:sp>
      <p:sp>
        <p:nvSpPr>
          <p:cNvPr id="79" name="Google Shape;79;p17"/>
          <p:cNvSpPr txBox="1">
            <a:spLocks noGrp="1"/>
          </p:cNvSpPr>
          <p:nvPr>
            <p:ph type="subTitle" idx="1"/>
          </p:nvPr>
        </p:nvSpPr>
        <p:spPr>
          <a:xfrm>
            <a:off x="-174600" y="503400"/>
            <a:ext cx="9387000" cy="46404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Helping by prayer.  </a:t>
            </a:r>
            <a:r>
              <a:rPr lang="en" sz="2000" u="sng">
                <a:solidFill>
                  <a:srgbClr val="FFFF00"/>
                </a:solidFill>
              </a:rPr>
              <a:t>2 Cor.1:11</a:t>
            </a:r>
            <a:r>
              <a:rPr lang="en" sz="2000">
                <a:solidFill>
                  <a:srgbClr val="FFFF00"/>
                </a:solidFill>
              </a:rPr>
              <a:t> </a:t>
            </a:r>
            <a:r>
              <a:rPr lang="en" sz="2000" i="1">
                <a:solidFill>
                  <a:schemeClr val="dk1"/>
                </a:solidFill>
              </a:rPr>
              <a:t>“you also </a:t>
            </a:r>
            <a:r>
              <a:rPr lang="en" sz="2000" i="1" u="sng">
                <a:solidFill>
                  <a:schemeClr val="dk1"/>
                </a:solidFill>
              </a:rPr>
              <a:t>joining in helping us through your prayers</a:t>
            </a:r>
            <a:r>
              <a:rPr lang="en" sz="2000" i="1">
                <a:solidFill>
                  <a:schemeClr val="dk1"/>
                </a:solidFill>
              </a:rPr>
              <a:t>, so that thanks may be given by many persons on our behalf for the favor bestowed on us through the prayers of many.”</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Helping materially, both of those who teach the gospel and especially all those with material needs.</a:t>
            </a:r>
            <a:r>
              <a:rPr lang="en" sz="2000">
                <a:solidFill>
                  <a:schemeClr val="dk1"/>
                </a:solidFill>
              </a:rPr>
              <a:t>  </a:t>
            </a:r>
            <a:r>
              <a:rPr lang="en" sz="2000" u="sng">
                <a:solidFill>
                  <a:srgbClr val="FFFF00"/>
                </a:solidFill>
              </a:rPr>
              <a:t>2 Cor.1:16</a:t>
            </a:r>
            <a:r>
              <a:rPr lang="en" sz="2000">
                <a:solidFill>
                  <a:schemeClr val="dk1"/>
                </a:solidFill>
              </a:rPr>
              <a:t> </a:t>
            </a:r>
            <a:r>
              <a:rPr lang="en" sz="2000" i="1">
                <a:solidFill>
                  <a:schemeClr val="dk1"/>
                </a:solidFill>
              </a:rPr>
              <a:t>“that is, to pass your way into Macedonia, and again from Macedonia to come to you, </a:t>
            </a:r>
            <a:r>
              <a:rPr lang="en" sz="2000" i="1" u="sng">
                <a:solidFill>
                  <a:schemeClr val="dk1"/>
                </a:solidFill>
              </a:rPr>
              <a:t>and by you to be helped on my</a:t>
            </a:r>
            <a:r>
              <a:rPr lang="en" sz="2000" i="1">
                <a:solidFill>
                  <a:schemeClr val="dk1"/>
                </a:solidFill>
              </a:rPr>
              <a:t> </a:t>
            </a:r>
            <a:r>
              <a:rPr lang="en" sz="2000">
                <a:solidFill>
                  <a:srgbClr val="FFFF00"/>
                </a:solidFill>
              </a:rPr>
              <a:t>(Paul’s)</a:t>
            </a:r>
            <a:r>
              <a:rPr lang="en" sz="2000" i="1">
                <a:solidFill>
                  <a:schemeClr val="dk1"/>
                </a:solidFill>
              </a:rPr>
              <a:t> </a:t>
            </a:r>
            <a:r>
              <a:rPr lang="en" sz="2000" i="1" u="sng">
                <a:solidFill>
                  <a:schemeClr val="dk1"/>
                </a:solidFill>
              </a:rPr>
              <a:t>journey to Judea</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Hospitality -</a:t>
            </a:r>
            <a:r>
              <a:rPr lang="en" sz="2000">
                <a:solidFill>
                  <a:schemeClr val="dk1"/>
                </a:solidFill>
              </a:rPr>
              <a:t> </a:t>
            </a:r>
            <a:r>
              <a:rPr lang="en" sz="2000">
                <a:solidFill>
                  <a:srgbClr val="00FFFF"/>
                </a:solidFill>
              </a:rPr>
              <a:t>Providing lodging and meals.  Where has this gone today?</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Knowledge of this world -</a:t>
            </a:r>
            <a:r>
              <a:rPr lang="en" sz="2000">
                <a:solidFill>
                  <a:schemeClr val="dk1"/>
                </a:solidFill>
              </a:rPr>
              <a:t> </a:t>
            </a:r>
            <a:r>
              <a:rPr lang="en" sz="2000">
                <a:solidFill>
                  <a:srgbClr val="00FFFF"/>
                </a:solidFill>
              </a:rPr>
              <a:t>You know SOMETHING about something that no one else here does!  It could be medical knowledge, or cooking, or music, or construction/plumbling/electrical, or automobile repair, or social services, or “finding the best deals”, or financial advice, or computer/internet, etc.</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Labor -</a:t>
            </a:r>
            <a:r>
              <a:rPr lang="en" sz="2000">
                <a:solidFill>
                  <a:schemeClr val="dk1"/>
                </a:solidFill>
              </a:rPr>
              <a:t> </a:t>
            </a:r>
            <a:r>
              <a:rPr lang="en" sz="2000">
                <a:solidFill>
                  <a:srgbClr val="00FFFF"/>
                </a:solidFill>
              </a:rPr>
              <a:t>You can just lend a helping hand, to reduce the time and physical exertion needed.  (Even you tall guys/gals who change the clocks!)</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Transportation -</a:t>
            </a:r>
            <a:r>
              <a:rPr lang="en" sz="2000">
                <a:solidFill>
                  <a:schemeClr val="dk1"/>
                </a:solidFill>
              </a:rPr>
              <a:t> </a:t>
            </a:r>
            <a:r>
              <a:rPr lang="en" sz="2000">
                <a:solidFill>
                  <a:srgbClr val="00FFFF"/>
                </a:solidFill>
              </a:rPr>
              <a:t>If blessed with a car, are you using it to help others?</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Childcare/Companionship -</a:t>
            </a:r>
            <a:r>
              <a:rPr lang="en" sz="2000">
                <a:solidFill>
                  <a:schemeClr val="dk1"/>
                </a:solidFill>
              </a:rPr>
              <a:t> </a:t>
            </a:r>
            <a:r>
              <a:rPr lang="en" sz="2000">
                <a:solidFill>
                  <a:srgbClr val="00FFFF"/>
                </a:solidFill>
              </a:rPr>
              <a:t>Your willingness to sit with, clean, feed and protect another person’s children or loved ones.  This means more to them than you can possibly know!</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EXAMPLES IN THE WORD</a:t>
            </a:r>
            <a:endParaRPr sz="5000" b="1">
              <a:solidFill>
                <a:srgbClr val="00FFFF"/>
              </a:solidFill>
            </a:endParaRPr>
          </a:p>
        </p:txBody>
      </p:sp>
      <p:sp>
        <p:nvSpPr>
          <p:cNvPr id="85" name="Google Shape;85;p18"/>
          <p:cNvSpPr txBox="1">
            <a:spLocks noGrp="1"/>
          </p:cNvSpPr>
          <p:nvPr>
            <p:ph type="subTitle" idx="1"/>
          </p:nvPr>
        </p:nvSpPr>
        <p:spPr>
          <a:xfrm>
            <a:off x="-174600" y="411475"/>
            <a:ext cx="9387000" cy="47322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Aristarchus</a:t>
            </a:r>
            <a:r>
              <a:rPr lang="en" sz="1900" dirty="0">
                <a:solidFill>
                  <a:srgbClr val="00FFFF"/>
                </a:solidFill>
              </a:rPr>
              <a:t> -</a:t>
            </a:r>
            <a:r>
              <a:rPr lang="en" sz="1900" dirty="0">
                <a:solidFill>
                  <a:srgbClr val="FFFF00"/>
                </a:solidFill>
              </a:rPr>
              <a:t> Accompanied Paul in Acts 19, 20 and 27; In prison with Paul when he wrote </a:t>
            </a:r>
            <a:r>
              <a:rPr lang="en" sz="1900" u="sng" dirty="0">
                <a:solidFill>
                  <a:srgbClr val="FFFF00"/>
                </a:solidFill>
              </a:rPr>
              <a:t>Col.4:10</a:t>
            </a:r>
            <a:endParaRPr sz="1900" u="sng"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Epaphras</a:t>
            </a:r>
            <a:r>
              <a:rPr lang="en" sz="1900" dirty="0">
                <a:solidFill>
                  <a:srgbClr val="00FFFF"/>
                </a:solidFill>
              </a:rPr>
              <a:t> -</a:t>
            </a:r>
            <a:r>
              <a:rPr lang="en" sz="1900" dirty="0">
                <a:solidFill>
                  <a:srgbClr val="FFFF00"/>
                </a:solidFill>
              </a:rPr>
              <a:t> A hard worker with Paul, originally from Colossae; Imprisoned with Paul in </a:t>
            </a:r>
            <a:r>
              <a:rPr lang="en" sz="1900" u="sng" dirty="0">
                <a:solidFill>
                  <a:srgbClr val="FFFF00"/>
                </a:solidFill>
              </a:rPr>
              <a:t>Plm.1:23</a:t>
            </a:r>
            <a:endParaRPr sz="1900" u="sng"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Epaphroditus</a:t>
            </a:r>
            <a:r>
              <a:rPr lang="en" sz="1900" dirty="0">
                <a:solidFill>
                  <a:srgbClr val="00FFFF"/>
                </a:solidFill>
              </a:rPr>
              <a:t> -</a:t>
            </a:r>
            <a:r>
              <a:rPr lang="en" sz="1900" dirty="0">
                <a:solidFill>
                  <a:srgbClr val="FFFF00"/>
                </a:solidFill>
              </a:rPr>
              <a:t> From the city of Phillipi, and their messenger to attend to Paul’s needs; Came close to death in his illness while trying to reach Paul (</a:t>
            </a:r>
            <a:r>
              <a:rPr lang="en" sz="1900" u="sng" dirty="0">
                <a:solidFill>
                  <a:srgbClr val="FFFF00"/>
                </a:solidFill>
              </a:rPr>
              <a:t>Phil 2-4</a:t>
            </a:r>
            <a:r>
              <a:rPr lang="en" sz="1900" dirty="0">
                <a:solidFill>
                  <a:srgbClr val="FFFF00"/>
                </a:solidFill>
              </a:rPr>
              <a:t>)</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Gaius</a:t>
            </a:r>
            <a:r>
              <a:rPr lang="en" sz="1900" dirty="0">
                <a:solidFill>
                  <a:srgbClr val="00FFFF"/>
                </a:solidFill>
              </a:rPr>
              <a:t> -</a:t>
            </a:r>
            <a:r>
              <a:rPr lang="en" sz="1900" dirty="0">
                <a:solidFill>
                  <a:srgbClr val="FFFF00"/>
                </a:solidFill>
              </a:rPr>
              <a:t> From Derbe and baptized by Paul; Hosted an entire congregation in his home (</a:t>
            </a:r>
            <a:r>
              <a:rPr lang="en" sz="1900" u="sng" dirty="0">
                <a:solidFill>
                  <a:srgbClr val="FFFF00"/>
                </a:solidFill>
              </a:rPr>
              <a:t>Rom.16:23</a:t>
            </a:r>
            <a:r>
              <a:rPr lang="en" sz="1900" dirty="0">
                <a:solidFill>
                  <a:srgbClr val="FFFF00"/>
                </a:solidFill>
              </a:rPr>
              <a:t>); Possibly also the same one written to in 3rd John.</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Jason</a:t>
            </a:r>
            <a:r>
              <a:rPr lang="en" sz="1900" dirty="0">
                <a:solidFill>
                  <a:srgbClr val="00FFFF"/>
                </a:solidFill>
              </a:rPr>
              <a:t> -</a:t>
            </a:r>
            <a:r>
              <a:rPr lang="en" sz="1900" dirty="0">
                <a:solidFill>
                  <a:srgbClr val="FFFF00"/>
                </a:solidFill>
              </a:rPr>
              <a:t> Housed Paul and his companions in Thessalonica (Acts 17); Dragged into the city square and fined; Was also with Paul when he wrote </a:t>
            </a:r>
            <a:r>
              <a:rPr lang="en" sz="1900" u="sng" dirty="0">
                <a:solidFill>
                  <a:srgbClr val="FFFF00"/>
                </a:solidFill>
              </a:rPr>
              <a:t>Romans 16:21</a:t>
            </a:r>
            <a:r>
              <a:rPr lang="en" sz="1900" dirty="0">
                <a:solidFill>
                  <a:srgbClr val="FFFF00"/>
                </a:solidFill>
              </a:rPr>
              <a:t>.</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Sopater</a:t>
            </a:r>
            <a:r>
              <a:rPr lang="en" sz="1900" dirty="0">
                <a:solidFill>
                  <a:srgbClr val="00FFFF"/>
                </a:solidFill>
              </a:rPr>
              <a:t> -</a:t>
            </a:r>
            <a:r>
              <a:rPr lang="en" sz="1900" dirty="0">
                <a:solidFill>
                  <a:srgbClr val="FFFF00"/>
                </a:solidFill>
              </a:rPr>
              <a:t> From Berea; Traveled with Paul in </a:t>
            </a:r>
            <a:r>
              <a:rPr lang="en" sz="1900" u="sng" dirty="0">
                <a:solidFill>
                  <a:srgbClr val="FFFF00"/>
                </a:solidFill>
              </a:rPr>
              <a:t>Acts 20:4</a:t>
            </a:r>
            <a:r>
              <a:rPr lang="en" sz="1900" dirty="0">
                <a:solidFill>
                  <a:srgbClr val="FFFF00"/>
                </a:solidFill>
              </a:rPr>
              <a:t>.</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Trophimus</a:t>
            </a:r>
            <a:r>
              <a:rPr lang="en" sz="1900" dirty="0">
                <a:solidFill>
                  <a:srgbClr val="00FFFF"/>
                </a:solidFill>
              </a:rPr>
              <a:t> -</a:t>
            </a:r>
            <a:r>
              <a:rPr lang="en" sz="1900" dirty="0">
                <a:solidFill>
                  <a:srgbClr val="FFFF00"/>
                </a:solidFill>
              </a:rPr>
              <a:t> Traveled with Paul in Acts 20 and 2 Tim.4.</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Tychicus</a:t>
            </a:r>
            <a:r>
              <a:rPr lang="en" sz="1900" dirty="0">
                <a:solidFill>
                  <a:srgbClr val="00FFFF"/>
                </a:solidFill>
              </a:rPr>
              <a:t> -</a:t>
            </a:r>
            <a:r>
              <a:rPr lang="en" sz="1900" dirty="0">
                <a:solidFill>
                  <a:srgbClr val="FFFF00"/>
                </a:solidFill>
              </a:rPr>
              <a:t> From Asia; Used many times by Paul as a messenger, </a:t>
            </a:r>
            <a:r>
              <a:rPr lang="en" sz="1900" u="sng" dirty="0">
                <a:solidFill>
                  <a:srgbClr val="FFFF00"/>
                </a:solidFill>
              </a:rPr>
              <a:t>Eph.6:21</a:t>
            </a:r>
            <a:r>
              <a:rPr lang="en" sz="1900" dirty="0">
                <a:solidFill>
                  <a:srgbClr val="FFFF00"/>
                </a:solidFill>
              </a:rPr>
              <a:t>, </a:t>
            </a:r>
            <a:r>
              <a:rPr lang="en" sz="1900" u="sng" dirty="0">
                <a:solidFill>
                  <a:srgbClr val="FFFF00"/>
                </a:solidFill>
              </a:rPr>
              <a:t>Col.4:7</a:t>
            </a:r>
            <a:r>
              <a:rPr lang="en" sz="1900" dirty="0">
                <a:solidFill>
                  <a:srgbClr val="FFFF00"/>
                </a:solidFill>
              </a:rPr>
              <a:t>, </a:t>
            </a:r>
            <a:r>
              <a:rPr lang="en" sz="1900" u="sng" dirty="0">
                <a:solidFill>
                  <a:srgbClr val="FFFF00"/>
                </a:solidFill>
              </a:rPr>
              <a:t>2 Tim.4:12</a:t>
            </a:r>
            <a:r>
              <a:rPr lang="en" sz="1900" dirty="0">
                <a:solidFill>
                  <a:srgbClr val="FFFF00"/>
                </a:solidFill>
              </a:rPr>
              <a:t>, </a:t>
            </a:r>
            <a:r>
              <a:rPr lang="en" sz="1900" u="sng" dirty="0">
                <a:solidFill>
                  <a:srgbClr val="FFFF00"/>
                </a:solidFill>
              </a:rPr>
              <a:t>Tt.3:12</a:t>
            </a:r>
            <a:endParaRPr sz="1900" u="sng"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Phoebe</a:t>
            </a:r>
            <a:r>
              <a:rPr lang="en" sz="1900" dirty="0">
                <a:solidFill>
                  <a:srgbClr val="00FFFF"/>
                </a:solidFill>
              </a:rPr>
              <a:t> -</a:t>
            </a:r>
            <a:r>
              <a:rPr lang="en" sz="1900" dirty="0">
                <a:solidFill>
                  <a:srgbClr val="FFFF00"/>
                </a:solidFill>
              </a:rPr>
              <a:t> A servant of the church at Cenchrea; A helper of Paul and many others.</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u="sng" dirty="0">
                <a:solidFill>
                  <a:srgbClr val="00FFFF"/>
                </a:solidFill>
              </a:rPr>
              <a:t>Aquila and Priscilla</a:t>
            </a:r>
            <a:r>
              <a:rPr lang="en" sz="1900" dirty="0">
                <a:solidFill>
                  <a:srgbClr val="00FFFF"/>
                </a:solidFill>
              </a:rPr>
              <a:t> -</a:t>
            </a:r>
            <a:r>
              <a:rPr lang="en" sz="1900" dirty="0">
                <a:solidFill>
                  <a:srgbClr val="FFFF00"/>
                </a:solidFill>
              </a:rPr>
              <a:t> Worked with Paul in Acts 18 at Corinth, having been exiled from Rome; Helped Apollos understand the complete plan of salvation and taught him more about Jesus; Had a church meeting in their house in Corinth; Risked their lives to protect Paul.</a:t>
            </a:r>
            <a:endParaRPr sz="190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And yet we only remember the “BIG” names.  Don’t forget about these helpers!</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ANOTHER “UNSUNG” HERO</a:t>
            </a:r>
            <a:endParaRPr sz="5000" b="1">
              <a:solidFill>
                <a:srgbClr val="00FFFF"/>
              </a:solidFill>
            </a:endParaRPr>
          </a:p>
        </p:txBody>
      </p:sp>
      <p:sp>
        <p:nvSpPr>
          <p:cNvPr id="91" name="Google Shape;91;p19"/>
          <p:cNvSpPr txBox="1">
            <a:spLocks noGrp="1"/>
          </p:cNvSpPr>
          <p:nvPr>
            <p:ph type="subTitle" idx="1"/>
          </p:nvPr>
        </p:nvSpPr>
        <p:spPr>
          <a:xfrm>
            <a:off x="-194900" y="411475"/>
            <a:ext cx="9407400" cy="4732200"/>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00FFFF"/>
              </a:buClr>
              <a:buSzPts val="1800"/>
              <a:buChar char="●"/>
            </a:pPr>
            <a:r>
              <a:rPr lang="en" sz="1800" dirty="0">
                <a:solidFill>
                  <a:srgbClr val="FFFF00"/>
                </a:solidFill>
              </a:rPr>
              <a:t>There is another VITAL helper, all over this world, whose role in the last 75 years (in this nation at least), has been dramatically mocked, ESPECIALLY by their own peers!</a:t>
            </a:r>
            <a:endParaRPr sz="1800" dirty="0">
              <a:solidFill>
                <a:srgbClr val="FFFF00"/>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Gen.2:18</a:t>
            </a:r>
            <a:r>
              <a:rPr lang="en" sz="1800" dirty="0">
                <a:solidFill>
                  <a:srgbClr val="00FFFF"/>
                </a:solidFill>
              </a:rPr>
              <a:t> </a:t>
            </a:r>
            <a:r>
              <a:rPr lang="en" sz="1800" i="1" dirty="0">
                <a:solidFill>
                  <a:schemeClr val="dk1"/>
                </a:solidFill>
              </a:rPr>
              <a:t>“Then the Lord God said, “It is not good for the man to be alone; </a:t>
            </a:r>
            <a:r>
              <a:rPr lang="en" sz="1800" i="1" u="sng" dirty="0">
                <a:solidFill>
                  <a:schemeClr val="dk1"/>
                </a:solidFill>
              </a:rPr>
              <a:t>I will make him a helper suitable for him</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Gen.2:20</a:t>
            </a:r>
            <a:r>
              <a:rPr lang="en" sz="1800" i="1" dirty="0">
                <a:solidFill>
                  <a:schemeClr val="dk1"/>
                </a:solidFill>
              </a:rPr>
              <a:t> “The man gave names to all the cattle, and to the birds of the sky, and to every beast of the field, </a:t>
            </a:r>
            <a:r>
              <a:rPr lang="en" sz="1800" i="1" u="sng" dirty="0">
                <a:solidFill>
                  <a:schemeClr val="dk1"/>
                </a:solidFill>
              </a:rPr>
              <a:t>but for Adam there was not found a helper suitable for him</a:t>
            </a:r>
            <a:r>
              <a:rPr lang="en" sz="1800" i="1" dirty="0">
                <a:solidFill>
                  <a:schemeClr val="dk1"/>
                </a:solidFill>
              </a:rPr>
              <a:t>.”  </a:t>
            </a:r>
            <a:r>
              <a:rPr lang="en" sz="1800" dirty="0">
                <a:solidFill>
                  <a:srgbClr val="00FFFF"/>
                </a:solidFill>
              </a:rPr>
              <a:t>God already knew this would happen, so why bring them before Adam?  So that the MAN would know that there is nothing and no one in this world like his wife!</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God didn’t make another man so that Adam could have a cool fishing buddy or someone to watch the game with.  Even when the birds and cats and dogs, which make great pets and companions, came before Adam, NONE of them were A SUITABLE HELPER for him.</a:t>
            </a:r>
            <a:endParaRPr sz="1800" dirty="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dirty="0">
                <a:solidFill>
                  <a:schemeClr val="dk1"/>
                </a:solidFill>
              </a:rPr>
              <a:t>It makes me so sad, and angry, that so many women in this world read a passage like this and think that God gave them a DEMEANING role in the home, or that God somehow considers them LESS important.</a:t>
            </a:r>
            <a:endParaRPr sz="1800" dirty="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Do you remember that Hebrew word “Ezer”?  THAT is the word used here in Genesis 2 for Eve.  Helper?  Indeed.  But remember that is ALSO means “STRENGTH and RESCUER and PROTECTOR”.  Husbands, as “normally” more intimidating and stronger physically, make good physical protectors for their families.</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But how many Christian husbands today appreciate that their godly wives have RESCUED and PROTECTED them from the clutches of SIN, through their examples?!</a:t>
            </a:r>
            <a:r>
              <a:rPr lang="en" sz="1800" dirty="0">
                <a:solidFill>
                  <a:schemeClr val="dk1"/>
                </a:solidFill>
              </a:rPr>
              <a:t> </a:t>
            </a:r>
            <a:endParaRPr sz="18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“LESSER” RESCUER?!</a:t>
            </a:r>
            <a:endParaRPr sz="5000" b="1">
              <a:solidFill>
                <a:srgbClr val="00FFFF"/>
              </a:solidFill>
            </a:endParaRPr>
          </a:p>
        </p:txBody>
      </p:sp>
      <p:sp>
        <p:nvSpPr>
          <p:cNvPr id="97" name="Google Shape;97;p20"/>
          <p:cNvSpPr txBox="1">
            <a:spLocks noGrp="1"/>
          </p:cNvSpPr>
          <p:nvPr>
            <p:ph type="subTitle" idx="1"/>
          </p:nvPr>
        </p:nvSpPr>
        <p:spPr>
          <a:xfrm>
            <a:off x="-147525" y="411475"/>
            <a:ext cx="9360000" cy="4732200"/>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a:solidFill>
                  <a:srgbClr val="FFFF00"/>
                </a:solidFill>
              </a:rPr>
              <a:t>For those women who believe that being called the “suitable helper” in the marriage makes them of lesser value, please carefully consider WHO ELSE in scripture is called “Ezer”!</a:t>
            </a:r>
            <a:endParaRPr sz="2300">
              <a:solidFill>
                <a:srgbClr val="FFFF00"/>
              </a:solidFill>
            </a:endParaRPr>
          </a:p>
          <a:p>
            <a:pPr marL="457200" lvl="0" indent="-374650" algn="l" rtl="0">
              <a:lnSpc>
                <a:spcPct val="80000"/>
              </a:lnSpc>
              <a:spcBef>
                <a:spcPts val="0"/>
              </a:spcBef>
              <a:spcAft>
                <a:spcPts val="0"/>
              </a:spcAft>
              <a:buClr>
                <a:srgbClr val="FFFF00"/>
              </a:buClr>
              <a:buSzPts val="2300"/>
              <a:buChar char="●"/>
            </a:pPr>
            <a:r>
              <a:rPr lang="en" sz="2300" u="sng">
                <a:solidFill>
                  <a:srgbClr val="FFFF00"/>
                </a:solidFill>
              </a:rPr>
              <a:t>Ps.33:20</a:t>
            </a:r>
            <a:r>
              <a:rPr lang="en" sz="2300">
                <a:solidFill>
                  <a:schemeClr val="dk1"/>
                </a:solidFill>
              </a:rPr>
              <a:t> </a:t>
            </a:r>
            <a:r>
              <a:rPr lang="en" sz="2300" i="1">
                <a:solidFill>
                  <a:schemeClr val="dk1"/>
                </a:solidFill>
              </a:rPr>
              <a:t>“Our soul waits for </a:t>
            </a:r>
            <a:r>
              <a:rPr lang="en" sz="2300" i="1" u="sng">
                <a:solidFill>
                  <a:schemeClr val="dk1"/>
                </a:solidFill>
              </a:rPr>
              <a:t>the LORD</a:t>
            </a:r>
            <a:r>
              <a:rPr lang="en" sz="2300">
                <a:solidFill>
                  <a:schemeClr val="dk1"/>
                </a:solidFill>
              </a:rPr>
              <a:t> </a:t>
            </a:r>
            <a:r>
              <a:rPr lang="en" sz="2300">
                <a:solidFill>
                  <a:srgbClr val="FFFF00"/>
                </a:solidFill>
              </a:rPr>
              <a:t>(The “I AM”)</a:t>
            </a:r>
            <a:r>
              <a:rPr lang="en" sz="2300" i="1">
                <a:solidFill>
                  <a:schemeClr val="dk1"/>
                </a:solidFill>
              </a:rPr>
              <a:t>; He is our </a:t>
            </a:r>
            <a:r>
              <a:rPr lang="en" sz="2300" i="1" u="sng">
                <a:solidFill>
                  <a:schemeClr val="dk1"/>
                </a:solidFill>
              </a:rPr>
              <a:t>help</a:t>
            </a:r>
            <a:r>
              <a:rPr lang="en" sz="2300">
                <a:solidFill>
                  <a:schemeClr val="dk1"/>
                </a:solidFill>
              </a:rPr>
              <a:t> </a:t>
            </a:r>
            <a:r>
              <a:rPr lang="en" sz="2300">
                <a:solidFill>
                  <a:srgbClr val="FFFF00"/>
                </a:solidFill>
              </a:rPr>
              <a:t>(Ezer)</a:t>
            </a:r>
            <a:r>
              <a:rPr lang="en" sz="2300">
                <a:solidFill>
                  <a:schemeClr val="dk1"/>
                </a:solidFill>
              </a:rPr>
              <a:t> </a:t>
            </a:r>
            <a:r>
              <a:rPr lang="en" sz="2300" i="1">
                <a:solidFill>
                  <a:schemeClr val="dk1"/>
                </a:solidFill>
              </a:rPr>
              <a:t>and our shield.”</a:t>
            </a:r>
            <a:endParaRPr sz="2300" i="1">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Is the writer saying here that God is LESS important than he is?  Of course not!  Notice how the same word used for Eve in Genesis 2 is used for GOD throughout the Psalms!  God is certainly not LESSER!</a:t>
            </a:r>
            <a:endParaRPr sz="230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u="sng">
                <a:solidFill>
                  <a:srgbClr val="FFFF00"/>
                </a:solidFill>
              </a:rPr>
              <a:t>Ps.70:5</a:t>
            </a:r>
            <a:r>
              <a:rPr lang="en" sz="2300">
                <a:solidFill>
                  <a:schemeClr val="dk1"/>
                </a:solidFill>
              </a:rPr>
              <a:t> </a:t>
            </a:r>
            <a:r>
              <a:rPr lang="en" sz="2300" i="1">
                <a:solidFill>
                  <a:schemeClr val="dk1"/>
                </a:solidFill>
              </a:rPr>
              <a:t>“But I am afflicted and needy; Hasten to me, O God! </a:t>
            </a:r>
            <a:r>
              <a:rPr lang="en" sz="2300" i="1" u="sng">
                <a:solidFill>
                  <a:schemeClr val="dk1"/>
                </a:solidFill>
              </a:rPr>
              <a:t>You are my help</a:t>
            </a:r>
            <a:r>
              <a:rPr lang="en" sz="2300" i="1">
                <a:solidFill>
                  <a:schemeClr val="dk1"/>
                </a:solidFill>
              </a:rPr>
              <a:t> and my deliverer; O Lord, do not delay.”</a:t>
            </a:r>
            <a:endParaRPr sz="2300" i="1">
              <a:solidFill>
                <a:schemeClr val="dk1"/>
              </a:solidFill>
            </a:endParaRPr>
          </a:p>
          <a:p>
            <a:pPr marL="457200" lvl="0" indent="-374650" algn="l" rtl="0">
              <a:lnSpc>
                <a:spcPct val="80000"/>
              </a:lnSpc>
              <a:spcBef>
                <a:spcPts val="0"/>
              </a:spcBef>
              <a:spcAft>
                <a:spcPts val="0"/>
              </a:spcAft>
              <a:buClr>
                <a:srgbClr val="FFFF00"/>
              </a:buClr>
              <a:buSzPts val="2300"/>
              <a:buChar char="●"/>
            </a:pPr>
            <a:r>
              <a:rPr lang="en" sz="2300" u="sng">
                <a:solidFill>
                  <a:srgbClr val="FFFF00"/>
                </a:solidFill>
              </a:rPr>
              <a:t>Ps.121:1-2</a:t>
            </a:r>
            <a:r>
              <a:rPr lang="en" sz="2300">
                <a:solidFill>
                  <a:schemeClr val="dk1"/>
                </a:solidFill>
              </a:rPr>
              <a:t> </a:t>
            </a:r>
            <a:r>
              <a:rPr lang="en" sz="2300" i="1">
                <a:solidFill>
                  <a:schemeClr val="dk1"/>
                </a:solidFill>
              </a:rPr>
              <a:t>“I will lift up my eyes to the mountains; </a:t>
            </a:r>
            <a:r>
              <a:rPr lang="en" sz="2300" i="1" u="sng">
                <a:solidFill>
                  <a:schemeClr val="dk1"/>
                </a:solidFill>
              </a:rPr>
              <a:t>From where shall my help come</a:t>
            </a:r>
            <a:r>
              <a:rPr lang="en" sz="2300" i="1">
                <a:solidFill>
                  <a:schemeClr val="dk1"/>
                </a:solidFill>
              </a:rPr>
              <a:t>? 2 </a:t>
            </a:r>
            <a:r>
              <a:rPr lang="en" sz="2300" i="1" u="sng">
                <a:solidFill>
                  <a:schemeClr val="dk1"/>
                </a:solidFill>
              </a:rPr>
              <a:t>My help comes from the Lord</a:t>
            </a:r>
            <a:r>
              <a:rPr lang="en" sz="2300" i="1">
                <a:solidFill>
                  <a:schemeClr val="dk1"/>
                </a:solidFill>
              </a:rPr>
              <a:t>, Who made heaven and earth.”</a:t>
            </a:r>
            <a:endParaRPr sz="2300" i="1">
              <a:solidFill>
                <a:schemeClr val="dk1"/>
              </a:solidFill>
            </a:endParaRPr>
          </a:p>
          <a:p>
            <a:pPr marL="457200" lvl="0" indent="-374650" algn="l" rtl="0">
              <a:lnSpc>
                <a:spcPct val="80000"/>
              </a:lnSpc>
              <a:spcBef>
                <a:spcPts val="0"/>
              </a:spcBef>
              <a:spcAft>
                <a:spcPts val="0"/>
              </a:spcAft>
              <a:buClr>
                <a:srgbClr val="FFFF00"/>
              </a:buClr>
              <a:buSzPts val="2300"/>
              <a:buChar char="●"/>
            </a:pPr>
            <a:r>
              <a:rPr lang="en" sz="2300" u="sng">
                <a:solidFill>
                  <a:srgbClr val="FFFF00"/>
                </a:solidFill>
              </a:rPr>
              <a:t>Ps.146:5</a:t>
            </a:r>
            <a:r>
              <a:rPr lang="en" sz="2300">
                <a:solidFill>
                  <a:schemeClr val="dk1"/>
                </a:solidFill>
              </a:rPr>
              <a:t> </a:t>
            </a:r>
            <a:r>
              <a:rPr lang="en" sz="2300" i="1">
                <a:solidFill>
                  <a:schemeClr val="dk1"/>
                </a:solidFill>
              </a:rPr>
              <a:t>“How blessed is </a:t>
            </a:r>
            <a:r>
              <a:rPr lang="en" sz="2300" i="1" u="sng">
                <a:solidFill>
                  <a:schemeClr val="dk1"/>
                </a:solidFill>
              </a:rPr>
              <a:t>he whose help is the God of Jacob</a:t>
            </a:r>
            <a:r>
              <a:rPr lang="en" sz="2300" i="1">
                <a:solidFill>
                  <a:schemeClr val="dk1"/>
                </a:solidFill>
              </a:rPr>
              <a:t>, Whose hope is in the Lord his God,”</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404700" y="0"/>
            <a:ext cx="100029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OUR GREATEST “HELPER”</a:t>
            </a:r>
            <a:endParaRPr sz="5000" b="1">
              <a:solidFill>
                <a:srgbClr val="00FFFF"/>
              </a:solidFill>
            </a:endParaRPr>
          </a:p>
        </p:txBody>
      </p:sp>
      <p:sp>
        <p:nvSpPr>
          <p:cNvPr id="103" name="Google Shape;103;p21"/>
          <p:cNvSpPr txBox="1">
            <a:spLocks noGrp="1"/>
          </p:cNvSpPr>
          <p:nvPr>
            <p:ph type="subTitle" idx="1"/>
          </p:nvPr>
        </p:nvSpPr>
        <p:spPr>
          <a:xfrm>
            <a:off x="-147525" y="411475"/>
            <a:ext cx="9360000" cy="47322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When we come to the New Testament, we find the same language being used.</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The Holy Spirit helped the apostles, and helps us as well - </a:t>
            </a:r>
            <a:r>
              <a:rPr lang="en" sz="2000" u="sng">
                <a:solidFill>
                  <a:srgbClr val="FFFF00"/>
                </a:solidFill>
              </a:rPr>
              <a:t>Jn.14:16</a:t>
            </a:r>
            <a:r>
              <a:rPr lang="en" sz="2000">
                <a:solidFill>
                  <a:srgbClr val="FFFF00"/>
                </a:solidFill>
              </a:rPr>
              <a:t> </a:t>
            </a:r>
            <a:r>
              <a:rPr lang="en" sz="2000" i="1">
                <a:solidFill>
                  <a:schemeClr val="dk1"/>
                </a:solidFill>
              </a:rPr>
              <a:t>“I will ask the Father, and He will give you </a:t>
            </a:r>
            <a:r>
              <a:rPr lang="en" sz="2000" i="1" u="sng">
                <a:solidFill>
                  <a:schemeClr val="dk1"/>
                </a:solidFill>
              </a:rPr>
              <a:t>another Helper</a:t>
            </a:r>
            <a:r>
              <a:rPr lang="en" sz="2000" i="1">
                <a:solidFill>
                  <a:schemeClr val="dk1"/>
                </a:solidFill>
              </a:rPr>
              <a:t>, that He may be with you forever;”</a:t>
            </a:r>
            <a:r>
              <a:rPr lang="en" sz="2000">
                <a:solidFill>
                  <a:srgbClr val="FFFF00"/>
                </a:solidFill>
              </a:rPr>
              <a:t>  </a:t>
            </a:r>
            <a:r>
              <a:rPr lang="en" sz="2000" u="sng">
                <a:solidFill>
                  <a:srgbClr val="FFFF00"/>
                </a:solidFill>
              </a:rPr>
              <a:t>Jn.14:26</a:t>
            </a:r>
            <a:r>
              <a:rPr lang="en" sz="2000">
                <a:solidFill>
                  <a:srgbClr val="FFFF00"/>
                </a:solidFill>
              </a:rPr>
              <a:t> </a:t>
            </a:r>
            <a:r>
              <a:rPr lang="en" sz="2000" i="1">
                <a:solidFill>
                  <a:schemeClr val="dk1"/>
                </a:solidFill>
              </a:rPr>
              <a:t>“But </a:t>
            </a:r>
            <a:r>
              <a:rPr lang="en" sz="2000" i="1" u="sng">
                <a:solidFill>
                  <a:schemeClr val="dk1"/>
                </a:solidFill>
              </a:rPr>
              <a:t>the Helper</a:t>
            </a:r>
            <a:r>
              <a:rPr lang="en" sz="2000" i="1">
                <a:solidFill>
                  <a:schemeClr val="dk1"/>
                </a:solidFill>
              </a:rPr>
              <a:t>, the Holy Spirit, whom the Father will send in My name, He will teach you all things, and bring to your remembrance all that I said to you.”</a:t>
            </a:r>
            <a:r>
              <a:rPr lang="en" sz="2000">
                <a:solidFill>
                  <a:srgbClr val="FFFF00"/>
                </a:solidFill>
              </a:rPr>
              <a:t>  </a:t>
            </a:r>
            <a:r>
              <a:rPr lang="en" sz="2000" u="sng">
                <a:solidFill>
                  <a:srgbClr val="FFFF00"/>
                </a:solidFill>
              </a:rPr>
              <a:t>Rom.8:26</a:t>
            </a:r>
            <a:r>
              <a:rPr lang="en" sz="2000">
                <a:solidFill>
                  <a:srgbClr val="FFFF00"/>
                </a:solidFill>
              </a:rPr>
              <a:t> </a:t>
            </a:r>
            <a:r>
              <a:rPr lang="en" sz="2000" i="1">
                <a:solidFill>
                  <a:schemeClr val="dk1"/>
                </a:solidFill>
              </a:rPr>
              <a:t>“In the same way </a:t>
            </a:r>
            <a:r>
              <a:rPr lang="en" sz="2000" i="1" u="sng">
                <a:solidFill>
                  <a:schemeClr val="dk1"/>
                </a:solidFill>
              </a:rPr>
              <a:t>the Spirit also helps our weakness</a:t>
            </a:r>
            <a:r>
              <a:rPr lang="en" sz="2000" i="1">
                <a:solidFill>
                  <a:schemeClr val="dk1"/>
                </a:solidFill>
              </a:rPr>
              <a:t>; for we do not know how to pray as we should, but the Spirit Himself intercedes for us with groanings too deep for words;”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God - </a:t>
            </a:r>
            <a:r>
              <a:rPr lang="en" sz="2000" u="sng">
                <a:solidFill>
                  <a:srgbClr val="FFFF00"/>
                </a:solidFill>
              </a:rPr>
              <a:t>Acts 26:22</a:t>
            </a:r>
            <a:r>
              <a:rPr lang="en" sz="2000">
                <a:solidFill>
                  <a:srgbClr val="FFFF00"/>
                </a:solidFill>
              </a:rPr>
              <a:t> </a:t>
            </a:r>
            <a:r>
              <a:rPr lang="en" sz="2000" i="1">
                <a:solidFill>
                  <a:schemeClr val="dk1"/>
                </a:solidFill>
              </a:rPr>
              <a:t>“So, </a:t>
            </a:r>
            <a:r>
              <a:rPr lang="en" sz="2000" i="1" u="sng">
                <a:solidFill>
                  <a:schemeClr val="dk1"/>
                </a:solidFill>
              </a:rPr>
              <a:t>having obtained help from God</a:t>
            </a:r>
            <a:r>
              <a:rPr lang="en" sz="2000" i="1">
                <a:solidFill>
                  <a:schemeClr val="dk1"/>
                </a:solidFill>
              </a:rPr>
              <a:t>, I stand to this day testifying both to small and great, stating nothing but what the Prophets and Moses said was going to take place;”</a:t>
            </a:r>
            <a:r>
              <a:rPr lang="en" sz="2000">
                <a:solidFill>
                  <a:srgbClr val="FFFF00"/>
                </a:solidFill>
              </a:rPr>
              <a:t>  </a:t>
            </a:r>
            <a:r>
              <a:rPr lang="en" sz="2000" u="sng">
                <a:solidFill>
                  <a:srgbClr val="FFFF00"/>
                </a:solidFill>
              </a:rPr>
              <a:t>Heb.4:16</a:t>
            </a:r>
            <a:r>
              <a:rPr lang="en" sz="2000">
                <a:solidFill>
                  <a:srgbClr val="FFFF00"/>
                </a:solidFill>
              </a:rPr>
              <a:t> </a:t>
            </a:r>
            <a:r>
              <a:rPr lang="en" sz="2000" i="1">
                <a:solidFill>
                  <a:schemeClr val="dk1"/>
                </a:solidFill>
              </a:rPr>
              <a:t>“Therefore let us draw near with confidence to the throne of grace, so that we may receive mercy and find </a:t>
            </a:r>
            <a:r>
              <a:rPr lang="en" sz="2000" i="1" u="sng">
                <a:solidFill>
                  <a:schemeClr val="dk1"/>
                </a:solidFill>
              </a:rPr>
              <a:t>grace to help in time of need</a:t>
            </a:r>
            <a:r>
              <a:rPr lang="en" sz="2000" i="1">
                <a:solidFill>
                  <a:schemeClr val="dk1"/>
                </a:solidFill>
              </a:rPr>
              <a:t>.”</a:t>
            </a:r>
            <a:r>
              <a:rPr lang="en" sz="2000">
                <a:solidFill>
                  <a:srgbClr val="FFFF00"/>
                </a:solidFill>
              </a:rPr>
              <a:t>  </a:t>
            </a:r>
            <a:r>
              <a:rPr lang="en" sz="2000" u="sng">
                <a:solidFill>
                  <a:srgbClr val="FFFF00"/>
                </a:solidFill>
              </a:rPr>
              <a:t>Heb.13:6</a:t>
            </a:r>
            <a:r>
              <a:rPr lang="en" sz="2000">
                <a:solidFill>
                  <a:srgbClr val="FFFF00"/>
                </a:solidFill>
              </a:rPr>
              <a:t> </a:t>
            </a:r>
            <a:r>
              <a:rPr lang="en" sz="2000" i="1">
                <a:solidFill>
                  <a:schemeClr val="dk1"/>
                </a:solidFill>
              </a:rPr>
              <a:t>“so that we confidently say, “</a:t>
            </a:r>
            <a:r>
              <a:rPr lang="en" sz="2000" i="1" u="sng">
                <a:solidFill>
                  <a:schemeClr val="dk1"/>
                </a:solidFill>
              </a:rPr>
              <a:t>The Lord is my helper</a:t>
            </a:r>
            <a:r>
              <a:rPr lang="en" sz="2000" i="1">
                <a:solidFill>
                  <a:schemeClr val="dk1"/>
                </a:solidFill>
              </a:rPr>
              <a:t>, I will not be afraid. What will man do to me?”</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Jesus, our Savior, who died for us - </a:t>
            </a:r>
            <a:r>
              <a:rPr lang="en" sz="2000" u="sng">
                <a:solidFill>
                  <a:srgbClr val="FFFF00"/>
                </a:solidFill>
              </a:rPr>
              <a:t>Rom.5:6</a:t>
            </a:r>
            <a:r>
              <a:rPr lang="en" sz="2000">
                <a:solidFill>
                  <a:srgbClr val="FFFF00"/>
                </a:solidFill>
              </a:rPr>
              <a:t> </a:t>
            </a:r>
            <a:r>
              <a:rPr lang="en" sz="2000" i="1">
                <a:solidFill>
                  <a:schemeClr val="dk1"/>
                </a:solidFill>
              </a:rPr>
              <a:t>“For </a:t>
            </a:r>
            <a:r>
              <a:rPr lang="en" sz="2000" i="1" u="sng">
                <a:solidFill>
                  <a:schemeClr val="dk1"/>
                </a:solidFill>
              </a:rPr>
              <a:t>while we were still helpless</a:t>
            </a:r>
            <a:r>
              <a:rPr lang="en" sz="2000" i="1">
                <a:solidFill>
                  <a:schemeClr val="dk1"/>
                </a:solidFill>
              </a:rPr>
              <a:t>, at the right time Christ died for the ungodly.”</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If you want to learn HOW to help, examine all the ways that God helps us!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2536</Words>
  <Application>Microsoft Office PowerPoint</Application>
  <PresentationFormat>On-screen Show (16:9)</PresentationFormat>
  <Paragraphs>65</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GOD BLESS THE HELPERS!</vt:lpstr>
      <vt:lpstr>ROMANS 16:8-16</vt:lpstr>
      <vt:lpstr>THOSE BEHIND THE SCENES</vt:lpstr>
      <vt:lpstr>THE NEED IS GREAT</vt:lpstr>
      <vt:lpstr>THE NEED IS GREAT - 2</vt:lpstr>
      <vt:lpstr>EXAMPLES IN THE WORD</vt:lpstr>
      <vt:lpstr>ANOTHER “UNSUNG” HERO</vt:lpstr>
      <vt:lpstr>A “LESSER” RESCUER?!</vt:lpstr>
      <vt:lpstr>OUR GREATEST “HELPER”</vt:lpstr>
      <vt:lpstr>WHY GIVE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2025-11-02T05:42:23Z</dcterms:modified>
</cp:coreProperties>
</file>