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1186" y="293"/>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8df6a93099_0_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8df6a93099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8df6a93099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8df6a93099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8df6a93099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8df6a93099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8df6a93099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8df6a93099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8df6a93099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8df6a93099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8df6a93099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8df6a93099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8df6a93099_0_7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8df6a93099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8df6a93099_0_7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8df6a93099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8df6a93099_0_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8df6a93099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232525" y="0"/>
            <a:ext cx="9582300" cy="500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The OTHER Ethiopian eunuch</a:t>
            </a:r>
            <a:endParaRPr sz="5000" b="1">
              <a:solidFill>
                <a:srgbClr val="00FFFF"/>
              </a:solidFill>
            </a:endParaRPr>
          </a:p>
        </p:txBody>
      </p:sp>
      <p:sp>
        <p:nvSpPr>
          <p:cNvPr id="55" name="Google Shape;55;p13"/>
          <p:cNvSpPr txBox="1">
            <a:spLocks noGrp="1"/>
          </p:cNvSpPr>
          <p:nvPr>
            <p:ph type="subTitle" idx="1"/>
          </p:nvPr>
        </p:nvSpPr>
        <p:spPr>
          <a:xfrm>
            <a:off x="-68100" y="676400"/>
            <a:ext cx="9212100" cy="4467300"/>
          </a:xfrm>
          <a:prstGeom prst="rect">
            <a:avLst/>
          </a:prstGeom>
        </p:spPr>
        <p:txBody>
          <a:bodyPr spcFirstLastPara="1" wrap="square" lIns="91425" tIns="91425" rIns="91425" bIns="91425" anchor="t" anchorCtr="0">
            <a:noAutofit/>
          </a:bodyPr>
          <a:lstStyle/>
          <a:p>
            <a:pPr marL="0" lvl="0" indent="0" algn="l" rtl="0">
              <a:lnSpc>
                <a:spcPct val="80000"/>
              </a:lnSpc>
              <a:spcBef>
                <a:spcPts val="0"/>
              </a:spcBef>
              <a:spcAft>
                <a:spcPts val="0"/>
              </a:spcAft>
              <a:buSzPts val="852"/>
              <a:buNone/>
            </a:pPr>
            <a:r>
              <a:rPr lang="en" sz="2037" u="sng">
                <a:solidFill>
                  <a:srgbClr val="FFFF00"/>
                </a:solidFill>
              </a:rPr>
              <a:t>Jer.38:1-7</a:t>
            </a:r>
            <a:r>
              <a:rPr lang="en" sz="2037"/>
              <a:t> </a:t>
            </a:r>
            <a:r>
              <a:rPr lang="en" sz="2037">
                <a:solidFill>
                  <a:srgbClr val="00FFFF"/>
                </a:solidFill>
              </a:rPr>
              <a:t>(NKJV)  </a:t>
            </a:r>
            <a:r>
              <a:rPr lang="en" sz="2037" i="1">
                <a:solidFill>
                  <a:schemeClr val="dk1"/>
                </a:solidFill>
              </a:rPr>
              <a:t>“Now Shephatiah the son of Mattan, Gedaliah the son of Pashhur, Jucal the son of Shelemiah, and Pashhur the son of Malchiah heard the words that Jeremiah had spoken to all the people, saying, 2 “Thus says the Lord: ‘He who remains in this city shall die by the sword, by famine, and by pestilence; but he who goes over to the Chaldeans shall live; his life shall be as a prize to him, and he shall live.’ 3 Thus says the Lord: ‘This city shall surely be given into the hand of the king of Babylon’s army, which shall take it.’ ”4 Therefore the princes said to the king, “Please, let this man be put to death, for thus he weakens the hands of the men of war who remain in this city, and the hands of all the people, by speaking such words to them. For this man does not seek the welfare of this people, but their harm.” 5 Then Zedekiah the king said, “Look, he is in your hand. For the king can do nothing against you.” 6 So they took Jeremiah and cast him into the dungeon of Malchiah the king’s son, which was in the court of the prison, and they let Jeremiah down with ropes. And in the dungeon there was no water, but mire. So Jeremiah sank in the mire.7 Now </a:t>
            </a:r>
            <a:r>
              <a:rPr lang="en" sz="2037" i="1" u="sng">
                <a:solidFill>
                  <a:schemeClr val="dk1"/>
                </a:solidFill>
              </a:rPr>
              <a:t>Ebed-Melech the Ethiopian, one of the eunuchs</a:t>
            </a:r>
            <a:r>
              <a:rPr lang="en" sz="2037" i="1">
                <a:solidFill>
                  <a:schemeClr val="dk1"/>
                </a:solidFill>
              </a:rPr>
              <a:t>, who was in the king’s house, heard that they had put Jeremiah in the dungeon….”</a:t>
            </a:r>
            <a:endParaRPr sz="2037"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232525" y="0"/>
            <a:ext cx="9582300" cy="50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650 YEARS LATER …</a:t>
            </a:r>
            <a:endParaRPr sz="5000" b="1">
              <a:solidFill>
                <a:srgbClr val="00FFFF"/>
              </a:solidFill>
            </a:endParaRPr>
          </a:p>
        </p:txBody>
      </p:sp>
      <p:sp>
        <p:nvSpPr>
          <p:cNvPr id="109" name="Google Shape;109;p22"/>
          <p:cNvSpPr txBox="1">
            <a:spLocks noGrp="1"/>
          </p:cNvSpPr>
          <p:nvPr>
            <p:ph type="subTitle" idx="1"/>
          </p:nvPr>
        </p:nvSpPr>
        <p:spPr>
          <a:xfrm>
            <a:off x="-111775" y="501000"/>
            <a:ext cx="9376500" cy="4642800"/>
          </a:xfrm>
          <a:prstGeom prst="rect">
            <a:avLst/>
          </a:prstGeom>
        </p:spPr>
        <p:txBody>
          <a:bodyPr spcFirstLastPara="1" wrap="square" lIns="91425" tIns="91425" rIns="91425" bIns="91425" anchor="t" anchorCtr="0">
            <a:noAutofit/>
          </a:bodyPr>
          <a:lstStyle/>
          <a:p>
            <a:pPr marL="457200" lvl="0" indent="-357981" algn="l" rtl="0">
              <a:lnSpc>
                <a:spcPct val="80000"/>
              </a:lnSpc>
              <a:spcBef>
                <a:spcPts val="0"/>
              </a:spcBef>
              <a:spcAft>
                <a:spcPts val="0"/>
              </a:spcAft>
              <a:buClr>
                <a:srgbClr val="FFFF00"/>
              </a:buClr>
              <a:buSzPts val="2038"/>
              <a:buChar char="●"/>
            </a:pPr>
            <a:r>
              <a:rPr lang="en" sz="2037">
                <a:solidFill>
                  <a:srgbClr val="FFFF00"/>
                </a:solidFill>
              </a:rPr>
              <a:t>Jesus has come, given Himself on the cross, risen from the dead, and ascended to the right hand of His Father.  The “good news” is preached.</a:t>
            </a:r>
            <a:endParaRPr sz="2037">
              <a:solidFill>
                <a:srgbClr val="FFFF00"/>
              </a:solidFill>
            </a:endParaRPr>
          </a:p>
          <a:p>
            <a:pPr marL="457200" lvl="0" indent="-357981" algn="l" rtl="0">
              <a:lnSpc>
                <a:spcPct val="80000"/>
              </a:lnSpc>
              <a:spcBef>
                <a:spcPts val="0"/>
              </a:spcBef>
              <a:spcAft>
                <a:spcPts val="0"/>
              </a:spcAft>
              <a:buClr>
                <a:schemeClr val="dk1"/>
              </a:buClr>
              <a:buSzPts val="2038"/>
              <a:buChar char="●"/>
            </a:pPr>
            <a:r>
              <a:rPr lang="en" sz="2037">
                <a:solidFill>
                  <a:schemeClr val="dk1"/>
                </a:solidFill>
              </a:rPr>
              <a:t>In </a:t>
            </a:r>
            <a:r>
              <a:rPr lang="en" sz="2037" u="sng">
                <a:solidFill>
                  <a:schemeClr val="dk1"/>
                </a:solidFill>
              </a:rPr>
              <a:t>Acts 8</a:t>
            </a:r>
            <a:r>
              <a:rPr lang="en" sz="2037">
                <a:solidFill>
                  <a:schemeClr val="dk1"/>
                </a:solidFill>
              </a:rPr>
              <a:t>, ANOTHER Ethiopian eunuch, unnamed, has been worshipping the God of the Jews in Jerusalem, and is on his way home.</a:t>
            </a:r>
            <a:endParaRPr sz="2037">
              <a:solidFill>
                <a:schemeClr val="dk1"/>
              </a:solidFill>
            </a:endParaRPr>
          </a:p>
          <a:p>
            <a:pPr marL="457200" lvl="0" indent="-357981" algn="l" rtl="0">
              <a:lnSpc>
                <a:spcPct val="80000"/>
              </a:lnSpc>
              <a:spcBef>
                <a:spcPts val="0"/>
              </a:spcBef>
              <a:spcAft>
                <a:spcPts val="0"/>
              </a:spcAft>
              <a:buClr>
                <a:srgbClr val="00FFFF"/>
              </a:buClr>
              <a:buSzPts val="2038"/>
              <a:buChar char="●"/>
            </a:pPr>
            <a:r>
              <a:rPr lang="en" sz="2037">
                <a:solidFill>
                  <a:srgbClr val="00FFFF"/>
                </a:solidFill>
              </a:rPr>
              <a:t>I wonder what that eunuch thought when he read in the scroll of Jeremiah about Ebed-Melech.  In </a:t>
            </a:r>
            <a:r>
              <a:rPr lang="en" sz="2037" u="sng">
                <a:solidFill>
                  <a:srgbClr val="00FFFF"/>
                </a:solidFill>
              </a:rPr>
              <a:t>Jeremiah 38</a:t>
            </a:r>
            <a:r>
              <a:rPr lang="en" sz="2037">
                <a:solidFill>
                  <a:srgbClr val="00FFFF"/>
                </a:solidFill>
              </a:rPr>
              <a:t>, an Ethiopian eunuch saw what God’s prophet most needed, and saved his life. </a:t>
            </a:r>
            <a:r>
              <a:rPr lang="en" sz="2037">
                <a:solidFill>
                  <a:srgbClr val="FFFF00"/>
                </a:solidFill>
              </a:rPr>
              <a:t> </a:t>
            </a:r>
            <a:endParaRPr sz="2037">
              <a:solidFill>
                <a:srgbClr val="FFFF00"/>
              </a:solidFill>
            </a:endParaRPr>
          </a:p>
          <a:p>
            <a:pPr marL="457200" lvl="0" indent="-357981" algn="l" rtl="0">
              <a:lnSpc>
                <a:spcPct val="80000"/>
              </a:lnSpc>
              <a:spcBef>
                <a:spcPts val="0"/>
              </a:spcBef>
              <a:spcAft>
                <a:spcPts val="0"/>
              </a:spcAft>
              <a:buClr>
                <a:srgbClr val="FFFF00"/>
              </a:buClr>
              <a:buSzPts val="2038"/>
              <a:buChar char="●"/>
            </a:pPr>
            <a:r>
              <a:rPr lang="en" sz="2037">
                <a:solidFill>
                  <a:srgbClr val="FFFF00"/>
                </a:solidFill>
              </a:rPr>
              <a:t>In </a:t>
            </a:r>
            <a:r>
              <a:rPr lang="en" sz="2037" u="sng">
                <a:solidFill>
                  <a:srgbClr val="FFFF00"/>
                </a:solidFill>
              </a:rPr>
              <a:t>Acts 8</a:t>
            </a:r>
            <a:r>
              <a:rPr lang="en" sz="2037">
                <a:solidFill>
                  <a:srgbClr val="FFFF00"/>
                </a:solidFill>
              </a:rPr>
              <a:t>, God’s prophet saw what an Ethiopian eunuch most needed, and saved his soul.</a:t>
            </a:r>
            <a:endParaRPr sz="2037">
              <a:solidFill>
                <a:srgbClr val="FFFF00"/>
              </a:solidFill>
            </a:endParaRPr>
          </a:p>
          <a:p>
            <a:pPr marL="457200" lvl="0" indent="-357981" algn="l" rtl="0">
              <a:lnSpc>
                <a:spcPct val="80000"/>
              </a:lnSpc>
              <a:spcBef>
                <a:spcPts val="0"/>
              </a:spcBef>
              <a:spcAft>
                <a:spcPts val="0"/>
              </a:spcAft>
              <a:buClr>
                <a:srgbClr val="FFFF00"/>
              </a:buClr>
              <a:buSzPts val="2038"/>
              <a:buChar char="●"/>
            </a:pPr>
            <a:r>
              <a:rPr lang="en" sz="2037" u="sng">
                <a:solidFill>
                  <a:srgbClr val="FFFF00"/>
                </a:solidFill>
              </a:rPr>
              <a:t>Acts 8:36-39</a:t>
            </a:r>
            <a:r>
              <a:rPr lang="en" sz="2037">
                <a:solidFill>
                  <a:srgbClr val="FFFF00"/>
                </a:solidFill>
              </a:rPr>
              <a:t> </a:t>
            </a:r>
            <a:r>
              <a:rPr lang="en" sz="2037" i="1">
                <a:solidFill>
                  <a:schemeClr val="dk1"/>
                </a:solidFill>
              </a:rPr>
              <a:t>“Now as they went down the road, they came to some water. And the eunuch said, “</a:t>
            </a:r>
            <a:r>
              <a:rPr lang="en" sz="2037" i="1" u="sng">
                <a:solidFill>
                  <a:schemeClr val="dk1"/>
                </a:solidFill>
              </a:rPr>
              <a:t>See, here is water. What hinders me from being baptized?” 37 Then Philip said, “If you believe with all your heart, you may.” And he answered and said, “I believe that Jesus Christ is the Son of God</a:t>
            </a:r>
            <a:r>
              <a:rPr lang="en" sz="2037" i="1">
                <a:solidFill>
                  <a:schemeClr val="dk1"/>
                </a:solidFill>
              </a:rPr>
              <a:t>.” 38 So he commanded the chariot to stand still. And both Philip and the eunuch went down into the water, and he baptized him. 39 Now when they came up out of the water, the Spirit of the Lord caught Philip away, so that the eunuch saw him no more; </a:t>
            </a:r>
            <a:r>
              <a:rPr lang="en" sz="2037" i="1" u="sng">
                <a:solidFill>
                  <a:schemeClr val="dk1"/>
                </a:solidFill>
              </a:rPr>
              <a:t>and he went on his way rejoicing</a:t>
            </a:r>
            <a:r>
              <a:rPr lang="en" sz="2037" i="1">
                <a:solidFill>
                  <a:schemeClr val="dk1"/>
                </a:solidFill>
              </a:rPr>
              <a:t>.”</a:t>
            </a:r>
            <a:endParaRPr sz="2037" i="1">
              <a:solidFill>
                <a:schemeClr val="dk1"/>
              </a:solidFill>
            </a:endParaRPr>
          </a:p>
          <a:p>
            <a:pPr marL="457200" lvl="0" indent="-357981" algn="l" rtl="0">
              <a:lnSpc>
                <a:spcPct val="80000"/>
              </a:lnSpc>
              <a:spcBef>
                <a:spcPts val="0"/>
              </a:spcBef>
              <a:spcAft>
                <a:spcPts val="0"/>
              </a:spcAft>
              <a:buClr>
                <a:srgbClr val="00FFFF"/>
              </a:buClr>
              <a:buSzPts val="2038"/>
              <a:buChar char="●"/>
            </a:pPr>
            <a:r>
              <a:rPr lang="en" sz="2037">
                <a:solidFill>
                  <a:srgbClr val="00FFFF"/>
                </a:solidFill>
              </a:rPr>
              <a:t>Have YOU made this choice?  If not, why not?  You can do this TODAY.</a:t>
            </a:r>
            <a:endParaRPr sz="2037">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232525" y="0"/>
            <a:ext cx="9582300" cy="580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BACKGROUND</a:t>
            </a:r>
            <a:endParaRPr sz="5000" b="1">
              <a:solidFill>
                <a:srgbClr val="00FFFF"/>
              </a:solidFill>
            </a:endParaRPr>
          </a:p>
        </p:txBody>
      </p:sp>
      <p:sp>
        <p:nvSpPr>
          <p:cNvPr id="61" name="Google Shape;61;p14"/>
          <p:cNvSpPr txBox="1">
            <a:spLocks noGrp="1"/>
          </p:cNvSpPr>
          <p:nvPr>
            <p:ph type="subTitle" idx="1"/>
          </p:nvPr>
        </p:nvSpPr>
        <p:spPr>
          <a:xfrm>
            <a:off x="-138575" y="580200"/>
            <a:ext cx="9282600" cy="4563300"/>
          </a:xfrm>
          <a:prstGeom prst="rect">
            <a:avLst/>
          </a:prstGeom>
        </p:spPr>
        <p:txBody>
          <a:bodyPr spcFirstLastPara="1" wrap="square" lIns="91425" tIns="91425" rIns="91425" bIns="91425" anchor="t" anchorCtr="0">
            <a:noAutofit/>
          </a:bodyPr>
          <a:lstStyle/>
          <a:p>
            <a:pPr marL="457200" lvl="0" indent="-357981" algn="l" rtl="0">
              <a:lnSpc>
                <a:spcPct val="80000"/>
              </a:lnSpc>
              <a:spcBef>
                <a:spcPts val="0"/>
              </a:spcBef>
              <a:spcAft>
                <a:spcPts val="0"/>
              </a:spcAft>
              <a:buClr>
                <a:srgbClr val="FFFF00"/>
              </a:buClr>
              <a:buSzPts val="2038"/>
              <a:buChar char="●"/>
            </a:pPr>
            <a:r>
              <a:rPr lang="en" sz="2037">
                <a:solidFill>
                  <a:srgbClr val="FFFF00"/>
                </a:solidFill>
              </a:rPr>
              <a:t>These events take place around 590 B.C.</a:t>
            </a:r>
            <a:endParaRPr sz="2037">
              <a:solidFill>
                <a:srgbClr val="FFFF00"/>
              </a:solidFill>
            </a:endParaRPr>
          </a:p>
          <a:p>
            <a:pPr marL="457200" lvl="0" indent="-357981" algn="l" rtl="0">
              <a:lnSpc>
                <a:spcPct val="80000"/>
              </a:lnSpc>
              <a:spcBef>
                <a:spcPts val="0"/>
              </a:spcBef>
              <a:spcAft>
                <a:spcPts val="0"/>
              </a:spcAft>
              <a:buClr>
                <a:schemeClr val="dk1"/>
              </a:buClr>
              <a:buSzPts val="2038"/>
              <a:buChar char="●"/>
            </a:pPr>
            <a:r>
              <a:rPr lang="en" sz="2037">
                <a:solidFill>
                  <a:schemeClr val="dk1"/>
                </a:solidFill>
              </a:rPr>
              <a:t>Judah and Jerusalem, the Jews, have been besieged already 2 times by the Babylonian empire (also called the “Chaldeans”) of Nebuchadnezzar.</a:t>
            </a:r>
            <a:endParaRPr sz="2037">
              <a:solidFill>
                <a:schemeClr val="dk1"/>
              </a:solidFill>
            </a:endParaRPr>
          </a:p>
          <a:p>
            <a:pPr marL="457200" lvl="0" indent="-357981" algn="l" rtl="0">
              <a:lnSpc>
                <a:spcPct val="80000"/>
              </a:lnSpc>
              <a:spcBef>
                <a:spcPts val="0"/>
              </a:spcBef>
              <a:spcAft>
                <a:spcPts val="0"/>
              </a:spcAft>
              <a:buClr>
                <a:srgbClr val="00FFFF"/>
              </a:buClr>
              <a:buSzPts val="2038"/>
              <a:buChar char="●"/>
            </a:pPr>
            <a:r>
              <a:rPr lang="en" sz="2037">
                <a:solidFill>
                  <a:srgbClr val="00FFFF"/>
                </a:solidFill>
              </a:rPr>
              <a:t>God is using the Babylonian empire to punish His people for their sins.</a:t>
            </a:r>
            <a:endParaRPr sz="2037">
              <a:solidFill>
                <a:srgbClr val="00FFFF"/>
              </a:solidFill>
            </a:endParaRPr>
          </a:p>
          <a:p>
            <a:pPr marL="457200" lvl="0" indent="-357981" algn="l" rtl="0">
              <a:lnSpc>
                <a:spcPct val="80000"/>
              </a:lnSpc>
              <a:spcBef>
                <a:spcPts val="0"/>
              </a:spcBef>
              <a:spcAft>
                <a:spcPts val="0"/>
              </a:spcAft>
              <a:buClr>
                <a:srgbClr val="FFFF00"/>
              </a:buClr>
              <a:buSzPts val="2038"/>
              <a:buChar char="●"/>
            </a:pPr>
            <a:r>
              <a:rPr lang="en" sz="2037">
                <a:solidFill>
                  <a:srgbClr val="FFFF00"/>
                </a:solidFill>
              </a:rPr>
              <a:t>King Zedekiah, who will be Judah’s LAST king (until Jesus), believes that he can still win against Babylon.</a:t>
            </a:r>
            <a:endParaRPr sz="2037">
              <a:solidFill>
                <a:srgbClr val="FFFF00"/>
              </a:solidFill>
            </a:endParaRPr>
          </a:p>
          <a:p>
            <a:pPr marL="457200" lvl="0" indent="-357981" algn="l" rtl="0">
              <a:lnSpc>
                <a:spcPct val="80000"/>
              </a:lnSpc>
              <a:spcBef>
                <a:spcPts val="0"/>
              </a:spcBef>
              <a:spcAft>
                <a:spcPts val="0"/>
              </a:spcAft>
              <a:buClr>
                <a:schemeClr val="dk1"/>
              </a:buClr>
              <a:buSzPts val="2038"/>
              <a:buChar char="●"/>
            </a:pPr>
            <a:r>
              <a:rPr lang="en" sz="2037">
                <a:solidFill>
                  <a:schemeClr val="dk1"/>
                </a:solidFill>
              </a:rPr>
              <a:t>God’s prophets, like Jeremiah, are telling Judah’s people and leaders that if they will actually turn themselves over to Babylon, they will be treated fairly in Babylon and God will protect them there (as with Daniel, Ezekiel).</a:t>
            </a:r>
            <a:endParaRPr sz="2037">
              <a:solidFill>
                <a:schemeClr val="dk1"/>
              </a:solidFill>
            </a:endParaRPr>
          </a:p>
          <a:p>
            <a:pPr marL="457200" lvl="0" indent="-357981" algn="l" rtl="0">
              <a:lnSpc>
                <a:spcPct val="80000"/>
              </a:lnSpc>
              <a:spcBef>
                <a:spcPts val="0"/>
              </a:spcBef>
              <a:spcAft>
                <a:spcPts val="0"/>
              </a:spcAft>
              <a:buClr>
                <a:srgbClr val="00FFFF"/>
              </a:buClr>
              <a:buSzPts val="2038"/>
              <a:buChar char="●"/>
            </a:pPr>
            <a:r>
              <a:rPr lang="en" sz="2037">
                <a:solidFill>
                  <a:srgbClr val="00FFFF"/>
                </a:solidFill>
              </a:rPr>
              <a:t>But instead this is viewed as treason, and Jeremiah is thrown into prison.</a:t>
            </a:r>
            <a:endParaRPr sz="2037">
              <a:solidFill>
                <a:srgbClr val="00FFFF"/>
              </a:solidFill>
            </a:endParaRPr>
          </a:p>
          <a:p>
            <a:pPr marL="457200" lvl="0" indent="-357981" algn="l" rtl="0">
              <a:lnSpc>
                <a:spcPct val="80000"/>
              </a:lnSpc>
              <a:spcBef>
                <a:spcPts val="0"/>
              </a:spcBef>
              <a:spcAft>
                <a:spcPts val="0"/>
              </a:spcAft>
              <a:buClr>
                <a:srgbClr val="FFFF00"/>
              </a:buClr>
              <a:buSzPts val="2038"/>
              <a:buChar char="●"/>
            </a:pPr>
            <a:r>
              <a:rPr lang="en" sz="2037">
                <a:solidFill>
                  <a:srgbClr val="FFFF00"/>
                </a:solidFill>
              </a:rPr>
              <a:t>In chapter 38, some of the princes of the kingdom approach Zedekiah and demand that he execute Jeremiah.</a:t>
            </a:r>
            <a:endParaRPr sz="2037">
              <a:solidFill>
                <a:srgbClr val="FFFF00"/>
              </a:solidFill>
            </a:endParaRPr>
          </a:p>
          <a:p>
            <a:pPr marL="457200" lvl="0" indent="-357981" algn="l" rtl="0">
              <a:lnSpc>
                <a:spcPct val="80000"/>
              </a:lnSpc>
              <a:spcBef>
                <a:spcPts val="0"/>
              </a:spcBef>
              <a:spcAft>
                <a:spcPts val="0"/>
              </a:spcAft>
              <a:buClr>
                <a:schemeClr val="dk1"/>
              </a:buClr>
              <a:buSzPts val="2038"/>
              <a:buChar char="●"/>
            </a:pPr>
            <a:r>
              <a:rPr lang="en" sz="2037">
                <a:solidFill>
                  <a:schemeClr val="dk1"/>
                </a:solidFill>
              </a:rPr>
              <a:t>The king is a coward and bows to their whims and surrenders Jeremiah to them.</a:t>
            </a:r>
            <a:endParaRPr sz="2037">
              <a:solidFill>
                <a:schemeClr val="dk1"/>
              </a:solidFill>
            </a:endParaRPr>
          </a:p>
          <a:p>
            <a:pPr marL="457200" lvl="0" indent="-357981" algn="l" rtl="0">
              <a:lnSpc>
                <a:spcPct val="80000"/>
              </a:lnSpc>
              <a:spcBef>
                <a:spcPts val="0"/>
              </a:spcBef>
              <a:spcAft>
                <a:spcPts val="0"/>
              </a:spcAft>
              <a:buClr>
                <a:srgbClr val="00FFFF"/>
              </a:buClr>
              <a:buSzPts val="2038"/>
              <a:buChar char="●"/>
            </a:pPr>
            <a:r>
              <a:rPr lang="en" sz="2037">
                <a:solidFill>
                  <a:srgbClr val="00FFFF"/>
                </a:solidFill>
              </a:rPr>
              <a:t>Rather than outright kill Jeremiah, they lower him with ropes into a deep dungeon filled with mud, and he sinks down into the mud.  He has no food and no water.</a:t>
            </a:r>
            <a:endParaRPr sz="2037">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232525" y="0"/>
            <a:ext cx="9582300" cy="580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WHO IS EBED-MELECH?</a:t>
            </a:r>
            <a:endParaRPr sz="5000" b="1">
              <a:solidFill>
                <a:srgbClr val="00FFFF"/>
              </a:solidFill>
            </a:endParaRPr>
          </a:p>
        </p:txBody>
      </p:sp>
      <p:sp>
        <p:nvSpPr>
          <p:cNvPr id="67" name="Google Shape;67;p15"/>
          <p:cNvSpPr txBox="1">
            <a:spLocks noGrp="1"/>
          </p:cNvSpPr>
          <p:nvPr>
            <p:ph type="subTitle" idx="1"/>
          </p:nvPr>
        </p:nvSpPr>
        <p:spPr>
          <a:xfrm>
            <a:off x="-138575" y="469850"/>
            <a:ext cx="9282600" cy="4673700"/>
          </a:xfrm>
          <a:prstGeom prst="rect">
            <a:avLst/>
          </a:prstGeom>
        </p:spPr>
        <p:txBody>
          <a:bodyPr spcFirstLastPara="1" wrap="square" lIns="91425" tIns="91425" rIns="91425" bIns="91425" anchor="t" anchorCtr="0">
            <a:noAutofit/>
          </a:bodyPr>
          <a:lstStyle/>
          <a:p>
            <a:pPr marL="457200" lvl="0" indent="-357981" algn="l" rtl="0">
              <a:lnSpc>
                <a:spcPct val="80000"/>
              </a:lnSpc>
              <a:spcBef>
                <a:spcPts val="0"/>
              </a:spcBef>
              <a:spcAft>
                <a:spcPts val="0"/>
              </a:spcAft>
              <a:buClr>
                <a:srgbClr val="FFFF00"/>
              </a:buClr>
              <a:buSzPts val="2038"/>
              <a:buChar char="●"/>
            </a:pPr>
            <a:r>
              <a:rPr lang="en" sz="2037">
                <a:solidFill>
                  <a:srgbClr val="FFFF00"/>
                </a:solidFill>
              </a:rPr>
              <a:t>Ebed-Melech literally means “servants of the king”, so it might be that we don’t even know his name, and this is just his title/position.</a:t>
            </a:r>
            <a:endParaRPr sz="2037">
              <a:solidFill>
                <a:srgbClr val="FFFF00"/>
              </a:solidFill>
            </a:endParaRPr>
          </a:p>
          <a:p>
            <a:pPr marL="457200" lvl="0" indent="-357981" algn="l" rtl="0">
              <a:lnSpc>
                <a:spcPct val="80000"/>
              </a:lnSpc>
              <a:spcBef>
                <a:spcPts val="0"/>
              </a:spcBef>
              <a:spcAft>
                <a:spcPts val="0"/>
              </a:spcAft>
              <a:buClr>
                <a:srgbClr val="00FFFF"/>
              </a:buClr>
              <a:buSzPts val="2038"/>
              <a:buChar char="●"/>
            </a:pPr>
            <a:r>
              <a:rPr lang="en" sz="2037">
                <a:solidFill>
                  <a:srgbClr val="00FFFF"/>
                </a:solidFill>
              </a:rPr>
              <a:t>He is a eunuch serving the king.  Eunuchs, emasculated men who could not experience sexual temptation nor bear children, served in many royal houses in history as high ranking officials, bodyguards, servants, etc.</a:t>
            </a:r>
            <a:endParaRPr sz="2037">
              <a:solidFill>
                <a:srgbClr val="00FFFF"/>
              </a:solidFill>
            </a:endParaRPr>
          </a:p>
          <a:p>
            <a:pPr marL="457200" lvl="0" indent="-357981" algn="l" rtl="0">
              <a:lnSpc>
                <a:spcPct val="80000"/>
              </a:lnSpc>
              <a:spcBef>
                <a:spcPts val="0"/>
              </a:spcBef>
              <a:spcAft>
                <a:spcPts val="0"/>
              </a:spcAft>
              <a:buClr>
                <a:srgbClr val="FFFF00"/>
              </a:buClr>
              <a:buSzPts val="2038"/>
              <a:buChar char="●"/>
            </a:pPr>
            <a:r>
              <a:rPr lang="en" sz="2037">
                <a:solidFill>
                  <a:srgbClr val="FFFF00"/>
                </a:solidFill>
              </a:rPr>
              <a:t>Jesus said in </a:t>
            </a:r>
            <a:r>
              <a:rPr lang="en" sz="2037" u="sng">
                <a:solidFill>
                  <a:srgbClr val="FFFF00"/>
                </a:solidFill>
              </a:rPr>
              <a:t>Matt.19:12</a:t>
            </a:r>
            <a:r>
              <a:rPr lang="en" sz="2037">
                <a:solidFill>
                  <a:srgbClr val="FFFF00"/>
                </a:solidFill>
              </a:rPr>
              <a:t> </a:t>
            </a:r>
            <a:r>
              <a:rPr lang="en" sz="2037" i="1">
                <a:solidFill>
                  <a:schemeClr val="dk1"/>
                </a:solidFill>
              </a:rPr>
              <a:t>“For there are eunuchs who were born thus from their mother’s womb, and there are eunuchs who were made eunuchs by men, and there are eunuchs who have made themselves eunuchs for the kingdom of heaven’s sake. He who is able to accept it, let him accept it.”</a:t>
            </a:r>
            <a:endParaRPr sz="2037" i="1">
              <a:solidFill>
                <a:schemeClr val="dk1"/>
              </a:solidFill>
            </a:endParaRPr>
          </a:p>
          <a:p>
            <a:pPr marL="457200" lvl="0" indent="-357981" algn="l" rtl="0">
              <a:lnSpc>
                <a:spcPct val="80000"/>
              </a:lnSpc>
              <a:spcBef>
                <a:spcPts val="0"/>
              </a:spcBef>
              <a:spcAft>
                <a:spcPts val="0"/>
              </a:spcAft>
              <a:buClr>
                <a:srgbClr val="FFFF00"/>
              </a:buClr>
              <a:buSzPts val="2038"/>
              <a:buChar char="●"/>
            </a:pPr>
            <a:r>
              <a:rPr lang="en" sz="2037">
                <a:solidFill>
                  <a:srgbClr val="FFFF00"/>
                </a:solidFill>
              </a:rPr>
              <a:t>Many eunuchs were made so by those who conquered them.  Other men actually volunteered to be made eunuchs because they simply wanted the position.  We don’t know how this man was made a eunuch.</a:t>
            </a:r>
            <a:endParaRPr sz="2037">
              <a:solidFill>
                <a:srgbClr val="FFFF00"/>
              </a:solidFill>
            </a:endParaRPr>
          </a:p>
          <a:p>
            <a:pPr marL="457200" lvl="0" indent="-357981" algn="l" rtl="0">
              <a:lnSpc>
                <a:spcPct val="80000"/>
              </a:lnSpc>
              <a:spcBef>
                <a:spcPts val="0"/>
              </a:spcBef>
              <a:spcAft>
                <a:spcPts val="0"/>
              </a:spcAft>
              <a:buClr>
                <a:srgbClr val="00FFFF"/>
              </a:buClr>
              <a:buSzPts val="2038"/>
              <a:buChar char="●"/>
            </a:pPr>
            <a:r>
              <a:rPr lang="en" sz="2037">
                <a:solidFill>
                  <a:srgbClr val="00FFFF"/>
                </a:solidFill>
              </a:rPr>
              <a:t>We DO know that he was not born a Jew, because he was Ethiopian.  Ethiopia, called the kingdom of “Cush” at that time, was the region in Africa south of Egypt.  So this man is a foreigner, a “black” man, serving in the court of a middle-eastern Jewish king, Zedekiah.  He has had to learn the Hebrew language and customs.</a:t>
            </a:r>
            <a:endParaRPr sz="2037">
              <a:solidFill>
                <a:srgbClr val="00FFFF"/>
              </a:solidFill>
            </a:endParaRPr>
          </a:p>
          <a:p>
            <a:pPr marL="457200" lvl="0" indent="-357981" algn="l" rtl="0">
              <a:lnSpc>
                <a:spcPct val="80000"/>
              </a:lnSpc>
              <a:spcBef>
                <a:spcPts val="0"/>
              </a:spcBef>
              <a:spcAft>
                <a:spcPts val="0"/>
              </a:spcAft>
              <a:buClr>
                <a:srgbClr val="FFFF00"/>
              </a:buClr>
              <a:buSzPts val="2038"/>
              <a:buChar char="●"/>
            </a:pPr>
            <a:r>
              <a:rPr lang="en" sz="2037">
                <a:solidFill>
                  <a:srgbClr val="FFFF00"/>
                </a:solidFill>
              </a:rPr>
              <a:t>It seems God’s people have turned against Jeremiah, but not this foreigner.</a:t>
            </a:r>
            <a:endParaRPr sz="2037">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232525" y="0"/>
            <a:ext cx="9582300" cy="50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WHAT DOES HE DO?</a:t>
            </a:r>
            <a:endParaRPr sz="5000" b="1">
              <a:solidFill>
                <a:srgbClr val="00FFFF"/>
              </a:solidFill>
            </a:endParaRPr>
          </a:p>
        </p:txBody>
      </p:sp>
      <p:sp>
        <p:nvSpPr>
          <p:cNvPr id="73" name="Google Shape;73;p16"/>
          <p:cNvSpPr txBox="1">
            <a:spLocks noGrp="1"/>
          </p:cNvSpPr>
          <p:nvPr>
            <p:ph type="subTitle" idx="1"/>
          </p:nvPr>
        </p:nvSpPr>
        <p:spPr>
          <a:xfrm>
            <a:off x="-68100" y="428450"/>
            <a:ext cx="9270600" cy="4715400"/>
          </a:xfrm>
          <a:prstGeom prst="rect">
            <a:avLst/>
          </a:prstGeom>
        </p:spPr>
        <p:txBody>
          <a:bodyPr spcFirstLastPara="1" wrap="square" lIns="91425" tIns="91425" rIns="91425" bIns="91425" anchor="t" anchorCtr="0">
            <a:noAutofit/>
          </a:bodyPr>
          <a:lstStyle/>
          <a:p>
            <a:pPr marL="0" lvl="0" indent="0" algn="l" rtl="0">
              <a:lnSpc>
                <a:spcPct val="80000"/>
              </a:lnSpc>
              <a:spcBef>
                <a:spcPts val="0"/>
              </a:spcBef>
              <a:spcAft>
                <a:spcPts val="0"/>
              </a:spcAft>
              <a:buSzPts val="852"/>
              <a:buNone/>
            </a:pPr>
            <a:r>
              <a:rPr lang="en" sz="2237" u="sng">
                <a:solidFill>
                  <a:srgbClr val="FFFF00"/>
                </a:solidFill>
              </a:rPr>
              <a:t>Jer.38:7-13</a:t>
            </a:r>
            <a:r>
              <a:rPr lang="en" sz="2237">
                <a:solidFill>
                  <a:schemeClr val="dk1"/>
                </a:solidFill>
              </a:rPr>
              <a:t> </a:t>
            </a:r>
            <a:r>
              <a:rPr lang="en" sz="2237" i="1">
                <a:solidFill>
                  <a:schemeClr val="dk1"/>
                </a:solidFill>
              </a:rPr>
              <a:t>“Now Ebed-Melech the Ethiopian, one of the eunuchs, who was in the king’s house, heard that they had put Jeremiah in the dungeon. When the king was sitting at the Gate of Benjamin, 8 Ebed-Melech went out of the king’s house and spoke to the king, saying: 9 “</a:t>
            </a:r>
            <a:r>
              <a:rPr lang="en" sz="2237" i="1" u="sng">
                <a:solidFill>
                  <a:schemeClr val="dk1"/>
                </a:solidFill>
              </a:rPr>
              <a:t>My lord the king, these men have done evil in all that they have done to Jeremiah the prophet, whom they have cast into the dungeon, and he is likely to die from hunger in the place where he is. For there is no more bread in the city</a:t>
            </a:r>
            <a:r>
              <a:rPr lang="en" sz="2237" i="1">
                <a:solidFill>
                  <a:schemeClr val="dk1"/>
                </a:solidFill>
              </a:rPr>
              <a:t>.” 10 Then the king commanded Ebed-Melech the Ethiopian, saying, “Take from here thirty men with you, and lift Jeremiah the prophet out of the dungeon before he dies.” 11 So Ebed-Melech took the men with him and went into the house of the king under the treasury, and took from there old clothes and old rags, and let them down by ropes into the dungeon to Jeremiah. 12 Then Ebed-Melech the Ethiopian said to Jeremiah, “</a:t>
            </a:r>
            <a:r>
              <a:rPr lang="en" sz="2237" i="1" u="sng">
                <a:solidFill>
                  <a:schemeClr val="dk1"/>
                </a:solidFill>
              </a:rPr>
              <a:t>Please put these old clothes and rags under your armpits, under the ropes</a:t>
            </a:r>
            <a:r>
              <a:rPr lang="en" sz="2237" i="1">
                <a:solidFill>
                  <a:schemeClr val="dk1"/>
                </a:solidFill>
              </a:rPr>
              <a:t>.” And Jeremiah did so. 13 So they pulled Jeremiah up with ropes and lifted him out of the dungeon. And Jeremiah remained in the court of the prison.”</a:t>
            </a:r>
            <a:endParaRPr sz="2237" i="1">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232525" y="0"/>
            <a:ext cx="9582300" cy="50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LOVE - COURAGE - WORK</a:t>
            </a:r>
            <a:endParaRPr sz="5000" b="1">
              <a:solidFill>
                <a:srgbClr val="00FFFF"/>
              </a:solidFill>
            </a:endParaRPr>
          </a:p>
        </p:txBody>
      </p:sp>
      <p:sp>
        <p:nvSpPr>
          <p:cNvPr id="79" name="Google Shape;79;p17"/>
          <p:cNvSpPr txBox="1">
            <a:spLocks noGrp="1"/>
          </p:cNvSpPr>
          <p:nvPr>
            <p:ph type="subTitle" idx="1"/>
          </p:nvPr>
        </p:nvSpPr>
        <p:spPr>
          <a:xfrm>
            <a:off x="-142825" y="428450"/>
            <a:ext cx="9345300" cy="4715400"/>
          </a:xfrm>
          <a:prstGeom prst="rect">
            <a:avLst/>
          </a:prstGeom>
        </p:spPr>
        <p:txBody>
          <a:bodyPr spcFirstLastPara="1" wrap="square" lIns="91425" tIns="91425" rIns="91425" bIns="91425" anchor="t" anchorCtr="0">
            <a:noAutofit/>
          </a:bodyPr>
          <a:lstStyle/>
          <a:p>
            <a:pPr marL="457200" lvl="0" indent="-357981" algn="l" rtl="0">
              <a:lnSpc>
                <a:spcPct val="80000"/>
              </a:lnSpc>
              <a:spcBef>
                <a:spcPts val="0"/>
              </a:spcBef>
              <a:spcAft>
                <a:spcPts val="0"/>
              </a:spcAft>
              <a:buClr>
                <a:srgbClr val="FFFF00"/>
              </a:buClr>
              <a:buSzPts val="2038"/>
              <a:buChar char="●"/>
            </a:pPr>
            <a:r>
              <a:rPr lang="en" sz="2037">
                <a:solidFill>
                  <a:srgbClr val="FFFF00"/>
                </a:solidFill>
              </a:rPr>
              <a:t>This may not seem like a big deal at first, but it really is.</a:t>
            </a:r>
            <a:endParaRPr sz="2037">
              <a:solidFill>
                <a:srgbClr val="FFFF00"/>
              </a:solidFill>
            </a:endParaRPr>
          </a:p>
          <a:p>
            <a:pPr marL="457200" lvl="0" indent="-357981" algn="l" rtl="0">
              <a:lnSpc>
                <a:spcPct val="80000"/>
              </a:lnSpc>
              <a:spcBef>
                <a:spcPts val="0"/>
              </a:spcBef>
              <a:spcAft>
                <a:spcPts val="0"/>
              </a:spcAft>
              <a:buClr>
                <a:schemeClr val="dk1"/>
              </a:buClr>
              <a:buSzPts val="2038"/>
              <a:buChar char="●"/>
            </a:pPr>
            <a:r>
              <a:rPr lang="en" sz="2037">
                <a:solidFill>
                  <a:schemeClr val="dk1"/>
                </a:solidFill>
              </a:rPr>
              <a:t>The king has already rendered judgment on Jeremiah.  But Ebed-Melech risks incurring the king’s wrath against himself, AND the wrath of the officials who put Jeremiah where he is, to go and make this request.  Even as a foreigner he KNOWS that what they have done to Jeremiah is wrong.</a:t>
            </a:r>
            <a:endParaRPr sz="2037">
              <a:solidFill>
                <a:schemeClr val="dk1"/>
              </a:solidFill>
            </a:endParaRPr>
          </a:p>
          <a:p>
            <a:pPr marL="457200" lvl="0" indent="-357981" algn="l" rtl="0">
              <a:lnSpc>
                <a:spcPct val="80000"/>
              </a:lnSpc>
              <a:spcBef>
                <a:spcPts val="0"/>
              </a:spcBef>
              <a:spcAft>
                <a:spcPts val="0"/>
              </a:spcAft>
              <a:buClr>
                <a:srgbClr val="00FFFF"/>
              </a:buClr>
              <a:buSzPts val="2038"/>
              <a:buChar char="●"/>
            </a:pPr>
            <a:r>
              <a:rPr lang="en" sz="2037">
                <a:solidFill>
                  <a:srgbClr val="00FFFF"/>
                </a:solidFill>
              </a:rPr>
              <a:t>Jeremiah isn’t just in some cell they can unlock and let him walk out of.  He is physically weak, from starvation, and has sunk so far into the mud that he cannot simply “grab a rope” and climb out.</a:t>
            </a:r>
            <a:endParaRPr sz="2037">
              <a:solidFill>
                <a:srgbClr val="00FFFF"/>
              </a:solidFill>
            </a:endParaRPr>
          </a:p>
          <a:p>
            <a:pPr marL="457200" lvl="0" indent="-357981" algn="l" rtl="0">
              <a:lnSpc>
                <a:spcPct val="80000"/>
              </a:lnSpc>
              <a:spcBef>
                <a:spcPts val="0"/>
              </a:spcBef>
              <a:spcAft>
                <a:spcPts val="0"/>
              </a:spcAft>
              <a:buClr>
                <a:srgbClr val="FFFF00"/>
              </a:buClr>
              <a:buSzPts val="2038"/>
              <a:buChar char="●"/>
            </a:pPr>
            <a:r>
              <a:rPr lang="en" sz="2037">
                <a:solidFill>
                  <a:srgbClr val="FFFF00"/>
                </a:solidFill>
              </a:rPr>
              <a:t>Ebed-Melech first, in anticipation of Jeremiah’s needs, gets old clothes and rags from the king’s house, but why?  These are for Jeremiah’s comfort.  If they only placed the ropes under Jeremiah’s arms and then pulled, the ropes would tear at Jeremiah’s flesh and cause him great pain.  His empathy causes him to anticipate this need in advance.</a:t>
            </a:r>
            <a:endParaRPr sz="2037">
              <a:solidFill>
                <a:srgbClr val="FFFF00"/>
              </a:solidFill>
            </a:endParaRPr>
          </a:p>
          <a:p>
            <a:pPr marL="457200" lvl="0" indent="-357981" algn="l" rtl="0">
              <a:lnSpc>
                <a:spcPct val="80000"/>
              </a:lnSpc>
              <a:spcBef>
                <a:spcPts val="0"/>
              </a:spcBef>
              <a:spcAft>
                <a:spcPts val="0"/>
              </a:spcAft>
              <a:buClr>
                <a:schemeClr val="dk1"/>
              </a:buClr>
              <a:buSzPts val="2038"/>
              <a:buChar char="●"/>
            </a:pPr>
            <a:r>
              <a:rPr lang="en" sz="2037">
                <a:solidFill>
                  <a:schemeClr val="dk1"/>
                </a:solidFill>
              </a:rPr>
              <a:t>With great effort, and many people involved, they lift him out on the ropes.</a:t>
            </a:r>
            <a:endParaRPr sz="2037">
              <a:solidFill>
                <a:schemeClr val="dk1"/>
              </a:solidFill>
            </a:endParaRPr>
          </a:p>
          <a:p>
            <a:pPr marL="457200" lvl="0" indent="-357981" algn="l" rtl="0">
              <a:lnSpc>
                <a:spcPct val="80000"/>
              </a:lnSpc>
              <a:spcBef>
                <a:spcPts val="0"/>
              </a:spcBef>
              <a:spcAft>
                <a:spcPts val="0"/>
              </a:spcAft>
              <a:buClr>
                <a:srgbClr val="00FFFF"/>
              </a:buClr>
              <a:buSzPts val="2038"/>
              <a:buChar char="●"/>
            </a:pPr>
            <a:r>
              <a:rPr lang="en" sz="2037">
                <a:solidFill>
                  <a:srgbClr val="00FFFF"/>
                </a:solidFill>
              </a:rPr>
              <a:t>Two Sundays ago we looked in Mark at the great lengths 4 men went to for their friend, lowering him down with ropes to be healed by Jesus.</a:t>
            </a:r>
            <a:endParaRPr sz="2037">
              <a:solidFill>
                <a:srgbClr val="00FFFF"/>
              </a:solidFill>
            </a:endParaRPr>
          </a:p>
          <a:p>
            <a:pPr marL="457200" lvl="0" indent="-357981" algn="l" rtl="0">
              <a:lnSpc>
                <a:spcPct val="80000"/>
              </a:lnSpc>
              <a:spcBef>
                <a:spcPts val="0"/>
              </a:spcBef>
              <a:spcAft>
                <a:spcPts val="0"/>
              </a:spcAft>
              <a:buClr>
                <a:srgbClr val="FFFF00"/>
              </a:buClr>
              <a:buSzPts val="2038"/>
              <a:buChar char="●"/>
            </a:pPr>
            <a:r>
              <a:rPr lang="en" sz="2037">
                <a:solidFill>
                  <a:srgbClr val="FFFF00"/>
                </a:solidFill>
              </a:rPr>
              <a:t>Here in Jeremiah 38, observe how badly this man wanted to save Jeremiah’s life, as they lift him UP for his salvation.  This is FAITH in action.</a:t>
            </a:r>
            <a:endParaRPr sz="2037">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232525" y="0"/>
            <a:ext cx="9582300" cy="50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A DIFFICULT CHOICE</a:t>
            </a:r>
            <a:endParaRPr sz="5000" b="1">
              <a:solidFill>
                <a:srgbClr val="00FFFF"/>
              </a:solidFill>
            </a:endParaRPr>
          </a:p>
        </p:txBody>
      </p:sp>
      <p:sp>
        <p:nvSpPr>
          <p:cNvPr id="85" name="Google Shape;85;p18"/>
          <p:cNvSpPr txBox="1">
            <a:spLocks noGrp="1"/>
          </p:cNvSpPr>
          <p:nvPr>
            <p:ph type="subTitle" idx="1"/>
          </p:nvPr>
        </p:nvSpPr>
        <p:spPr>
          <a:xfrm>
            <a:off x="-68100" y="501000"/>
            <a:ext cx="9270600" cy="4642800"/>
          </a:xfrm>
          <a:prstGeom prst="rect">
            <a:avLst/>
          </a:prstGeom>
        </p:spPr>
        <p:txBody>
          <a:bodyPr spcFirstLastPara="1" wrap="square" lIns="91425" tIns="91425" rIns="91425" bIns="91425" anchor="t" anchorCtr="0">
            <a:noAutofit/>
          </a:bodyPr>
          <a:lstStyle/>
          <a:p>
            <a:pPr marL="0" lvl="0" indent="0" algn="l" rtl="0">
              <a:lnSpc>
                <a:spcPct val="80000"/>
              </a:lnSpc>
              <a:spcBef>
                <a:spcPts val="0"/>
              </a:spcBef>
              <a:spcAft>
                <a:spcPts val="0"/>
              </a:spcAft>
              <a:buSzPts val="852"/>
              <a:buNone/>
            </a:pPr>
            <a:r>
              <a:rPr lang="en" sz="2037" u="sng" dirty="0">
                <a:solidFill>
                  <a:srgbClr val="FFFF00"/>
                </a:solidFill>
              </a:rPr>
              <a:t>Jer.38:14-20</a:t>
            </a:r>
            <a:r>
              <a:rPr lang="en" sz="2037" i="1" dirty="0">
                <a:solidFill>
                  <a:schemeClr val="dk1"/>
                </a:solidFill>
              </a:rPr>
              <a:t> “Then Zedekiah the king sent and had Jeremiah the prophet brought to him at the third entrance of the house of the Lord. And the king said to Jeremiah, “I will ask you something. Hide nothing from me.” 15 Jeremiah said to Zedekiah, “If I declare it to you, will you not surely put me to death? And if I give you advice, you will not listen to me.” 16 So Zedekiah the king swore secretly to Jeremiah, saying, “As the Lord lives, who made our very souls, I will not put you to death, nor will I give you into the hand of these men who seek your life.” 17 Then Jeremiah said to Zedekiah, “Thus says the Lord, the God of hosts, the God of Israel: ‘</a:t>
            </a:r>
            <a:r>
              <a:rPr lang="en" sz="2037" i="1" u="sng" dirty="0">
                <a:solidFill>
                  <a:schemeClr val="dk1"/>
                </a:solidFill>
              </a:rPr>
              <a:t>If you surely surrender to the king of Babylon’s princes, then your soul shall live; this city shall not be burned with fire, and you and your house shall live. 18 But if you do not surrender to the king of Babylon’s princes, then this city shall be given into the hand of the Chaldeans; they shall burn it with fire, and you shall not escape from their hand</a:t>
            </a:r>
            <a:r>
              <a:rPr lang="en" sz="2037" i="1" dirty="0">
                <a:solidFill>
                  <a:schemeClr val="dk1"/>
                </a:solidFill>
              </a:rPr>
              <a:t>.’” 19 And Zedekiah the king said to Jeremiah, “I am afraid of the Jews who have defected to the Chaldeans, lest they deliver me into their hand, and they abuse me.” 20 But Jeremiah said, “They shall not deliver you. </a:t>
            </a:r>
            <a:r>
              <a:rPr lang="en" sz="2037" i="1" u="sng" dirty="0">
                <a:solidFill>
                  <a:schemeClr val="accent1">
                    <a:lumMod val="40000"/>
                    <a:lumOff val="60000"/>
                  </a:schemeClr>
                </a:solidFill>
              </a:rPr>
              <a:t>Please, obey the voice of the Lord which I speak to you</a:t>
            </a:r>
            <a:r>
              <a:rPr lang="en" sz="2037" i="1" dirty="0">
                <a:solidFill>
                  <a:schemeClr val="accent1">
                    <a:lumMod val="40000"/>
                    <a:lumOff val="60000"/>
                  </a:schemeClr>
                </a:solidFill>
              </a:rPr>
              <a:t>. </a:t>
            </a:r>
            <a:r>
              <a:rPr lang="en" sz="2037" i="1" u="sng" dirty="0">
                <a:solidFill>
                  <a:schemeClr val="accent1">
                    <a:lumMod val="40000"/>
                    <a:lumOff val="60000"/>
                  </a:schemeClr>
                </a:solidFill>
              </a:rPr>
              <a:t>So it shall be well with you, and your soul shall live</a:t>
            </a:r>
            <a:r>
              <a:rPr lang="en" sz="2037" i="1" dirty="0">
                <a:solidFill>
                  <a:schemeClr val="accent1">
                    <a:lumMod val="40000"/>
                    <a:lumOff val="60000"/>
                  </a:schemeClr>
                </a:solidFill>
              </a:rPr>
              <a:t>.”</a:t>
            </a:r>
            <a:endParaRPr sz="2037" i="1" dirty="0">
              <a:solidFill>
                <a:schemeClr val="accent1">
                  <a:lumMod val="40000"/>
                  <a:lumOff val="60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232525" y="0"/>
            <a:ext cx="9582300" cy="50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HE CHOSE … POORLY</a:t>
            </a:r>
            <a:endParaRPr sz="5000" b="1">
              <a:solidFill>
                <a:srgbClr val="00FFFF"/>
              </a:solidFill>
            </a:endParaRPr>
          </a:p>
        </p:txBody>
      </p:sp>
      <p:sp>
        <p:nvSpPr>
          <p:cNvPr id="91" name="Google Shape;91;p19"/>
          <p:cNvSpPr txBox="1">
            <a:spLocks noGrp="1"/>
          </p:cNvSpPr>
          <p:nvPr>
            <p:ph type="subTitle" idx="1"/>
          </p:nvPr>
        </p:nvSpPr>
        <p:spPr>
          <a:xfrm>
            <a:off x="-68100" y="397400"/>
            <a:ext cx="9332700" cy="4746300"/>
          </a:xfrm>
          <a:prstGeom prst="rect">
            <a:avLst/>
          </a:prstGeom>
        </p:spPr>
        <p:txBody>
          <a:bodyPr spcFirstLastPara="1" wrap="square" lIns="91425" tIns="91425" rIns="91425" bIns="91425" anchor="t" anchorCtr="0">
            <a:noAutofit/>
          </a:bodyPr>
          <a:lstStyle/>
          <a:p>
            <a:pPr marL="0" lvl="0" indent="0" algn="l" rtl="0">
              <a:lnSpc>
                <a:spcPct val="80000"/>
              </a:lnSpc>
              <a:spcBef>
                <a:spcPts val="0"/>
              </a:spcBef>
              <a:spcAft>
                <a:spcPts val="0"/>
              </a:spcAft>
              <a:buSzPts val="852"/>
              <a:buNone/>
            </a:pPr>
            <a:r>
              <a:rPr lang="en" sz="2037" u="sng">
                <a:solidFill>
                  <a:srgbClr val="FFFF00"/>
                </a:solidFill>
              </a:rPr>
              <a:t>Jer.39:4-10</a:t>
            </a:r>
            <a:r>
              <a:rPr lang="en" sz="2037">
                <a:solidFill>
                  <a:schemeClr val="dk1"/>
                </a:solidFill>
              </a:rPr>
              <a:t> </a:t>
            </a:r>
            <a:r>
              <a:rPr lang="en" sz="2137" i="1">
                <a:solidFill>
                  <a:schemeClr val="dk1"/>
                </a:solidFill>
              </a:rPr>
              <a:t>“when Zedekiah the king of Judah and all the men of war saw them </a:t>
            </a:r>
            <a:r>
              <a:rPr lang="en" sz="2137">
                <a:solidFill>
                  <a:srgbClr val="FFFF00"/>
                </a:solidFill>
              </a:rPr>
              <a:t>(Nebuchadnezzar’s generals)</a:t>
            </a:r>
            <a:r>
              <a:rPr lang="en" sz="2137" i="1">
                <a:solidFill>
                  <a:schemeClr val="dk1"/>
                </a:solidFill>
              </a:rPr>
              <a:t>, that they fled and went out of the city by night, by way of the king’s garden, by the gate between the two walls. And he went out by way of the plain. 5 But the Chaldean army pursued them and overtook Zedekiah in the plains of Jericho. And when they had captured him, they brought him up to Nebuchadnezzar king of Babylon, to Riblah in the land of Hamath, where he pronounced judgment on him. 6 Then the king of Babylon killed the sons of Zedekiah before his eyes in Riblah; the king of Babylon also killed all the nobles of Judah. 7 Moreover he put out Zedekiah’s eyes, and bound him with bronze fetters to carry him off to Babylon. 8 And the Chaldeans burned the king’s house and the houses of the people with fire, and broke down the walls of Jerusalem. 9 Then Nebuzaradan the captain of the guard carried away captive to Babylon the remnant of the people who remained in the city and those who defected to him, with the rest of the people who remained. 10 But Nebuzaradan the captain of the guard left in the land of Judah the poor people, who had nothing, and gave them vineyards and fields at the same time.”</a:t>
            </a:r>
            <a:endParaRPr sz="2137" i="1">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232525" y="0"/>
            <a:ext cx="9582300" cy="50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THE LORD SEES ALL</a:t>
            </a:r>
            <a:endParaRPr sz="5000" b="1">
              <a:solidFill>
                <a:srgbClr val="00FFFF"/>
              </a:solidFill>
            </a:endParaRPr>
          </a:p>
        </p:txBody>
      </p:sp>
      <p:sp>
        <p:nvSpPr>
          <p:cNvPr id="97" name="Google Shape;97;p20"/>
          <p:cNvSpPr txBox="1">
            <a:spLocks noGrp="1"/>
          </p:cNvSpPr>
          <p:nvPr>
            <p:ph type="subTitle" idx="1"/>
          </p:nvPr>
        </p:nvSpPr>
        <p:spPr>
          <a:xfrm>
            <a:off x="-68100" y="501000"/>
            <a:ext cx="9277200" cy="4642800"/>
          </a:xfrm>
          <a:prstGeom prst="rect">
            <a:avLst/>
          </a:prstGeom>
        </p:spPr>
        <p:txBody>
          <a:bodyPr spcFirstLastPara="1" wrap="square" lIns="91425" tIns="91425" rIns="91425" bIns="91425" anchor="t" anchorCtr="0">
            <a:noAutofit/>
          </a:bodyPr>
          <a:lstStyle/>
          <a:p>
            <a:pPr marL="0" lvl="0" indent="0" algn="l" rtl="0">
              <a:lnSpc>
                <a:spcPct val="80000"/>
              </a:lnSpc>
              <a:spcBef>
                <a:spcPts val="0"/>
              </a:spcBef>
              <a:spcAft>
                <a:spcPts val="0"/>
              </a:spcAft>
              <a:buSzPts val="852"/>
              <a:buNone/>
            </a:pPr>
            <a:r>
              <a:rPr lang="en" sz="2037" u="sng">
                <a:solidFill>
                  <a:srgbClr val="FFFF00"/>
                </a:solidFill>
              </a:rPr>
              <a:t>Jer.39:11-18</a:t>
            </a:r>
            <a:r>
              <a:rPr lang="en" sz="2037">
                <a:solidFill>
                  <a:srgbClr val="FFFF00"/>
                </a:solidFill>
              </a:rPr>
              <a:t> </a:t>
            </a:r>
            <a:r>
              <a:rPr lang="en" sz="2037" i="1">
                <a:solidFill>
                  <a:schemeClr val="dk1"/>
                </a:solidFill>
              </a:rPr>
              <a:t>“Now Nebuchadnezzar king of Babylon gave charge concerning Jeremiah to Nebuzaradan the captain of the guard, saying, 12 “</a:t>
            </a:r>
            <a:r>
              <a:rPr lang="en" sz="2037" i="1" u="sng">
                <a:solidFill>
                  <a:schemeClr val="dk1"/>
                </a:solidFill>
              </a:rPr>
              <a:t>Take him and look after him, and do him no harm; but do to him just as he says to you</a:t>
            </a:r>
            <a:r>
              <a:rPr lang="en" sz="2037" i="1">
                <a:solidFill>
                  <a:schemeClr val="dk1"/>
                </a:solidFill>
              </a:rPr>
              <a:t>.” 13 So Nebuzaradan the captain of the guard sent Nebushasban, Rabsaris, Nergal-Sharezer, Rabmag, and all the king of Babylon’s chief officers; 14 then they sent someone to take Jeremiah from the court of the prison, and committed him to Gedaliah the son of Ahikam, the son of Shaphan, that he should take him home. So he dwelt among the people.”</a:t>
            </a:r>
            <a:endParaRPr sz="2037" i="1">
              <a:solidFill>
                <a:schemeClr val="dk1"/>
              </a:solidFill>
            </a:endParaRPr>
          </a:p>
          <a:p>
            <a:pPr marL="457200" lvl="0" indent="-357981" algn="l" rtl="0">
              <a:lnSpc>
                <a:spcPct val="80000"/>
              </a:lnSpc>
              <a:spcBef>
                <a:spcPts val="0"/>
              </a:spcBef>
              <a:spcAft>
                <a:spcPts val="0"/>
              </a:spcAft>
              <a:buClr>
                <a:srgbClr val="FFFF00"/>
              </a:buClr>
              <a:buSzPts val="2038"/>
              <a:buChar char="●"/>
            </a:pPr>
            <a:r>
              <a:rPr lang="en" sz="2037">
                <a:solidFill>
                  <a:srgbClr val="FFFF00"/>
                </a:solidFill>
              </a:rPr>
              <a:t>Faithful Jeremiah is saved by God.  But look what happens next.</a:t>
            </a:r>
            <a:endParaRPr sz="2037">
              <a:solidFill>
                <a:srgbClr val="FFFF00"/>
              </a:solidFill>
            </a:endParaRPr>
          </a:p>
          <a:p>
            <a:pPr marL="0" lvl="0" indent="0" algn="l" rtl="0">
              <a:lnSpc>
                <a:spcPct val="80000"/>
              </a:lnSpc>
              <a:spcBef>
                <a:spcPts val="0"/>
              </a:spcBef>
              <a:spcAft>
                <a:spcPts val="0"/>
              </a:spcAft>
              <a:buSzPts val="852"/>
              <a:buNone/>
            </a:pPr>
            <a:r>
              <a:rPr lang="en" sz="2037" i="1">
                <a:solidFill>
                  <a:schemeClr val="dk1"/>
                </a:solidFill>
              </a:rPr>
              <a:t>“15 Meanwhile the word of the Lord had come to Jeremiah while he was shut up in the court of the prison, saying, 16 “</a:t>
            </a:r>
            <a:r>
              <a:rPr lang="en" sz="2037" i="1" u="sng">
                <a:solidFill>
                  <a:schemeClr val="dk1"/>
                </a:solidFill>
              </a:rPr>
              <a:t>Go and speak to Ebed-Melech the Ethiopian</a:t>
            </a:r>
            <a:r>
              <a:rPr lang="en" sz="2037" i="1">
                <a:solidFill>
                  <a:schemeClr val="dk1"/>
                </a:solidFill>
              </a:rPr>
              <a:t>, saying, ‘Thus says the Lord of hosts, the God of Israel: “Behold, I will bring My words upon this city for adversity and not for good, and they shall be performed in that day before you. 17 </a:t>
            </a:r>
            <a:r>
              <a:rPr lang="en" sz="2037" i="1" u="sng">
                <a:solidFill>
                  <a:schemeClr val="dk1"/>
                </a:solidFill>
              </a:rPr>
              <a:t>But I will deliver you in that day,” says the Lord, “and you shall not be given into the hand of the men of whom you are afraid. 18 For I will surely deliver you, and you shall not fall by the sword; </a:t>
            </a:r>
            <a:r>
              <a:rPr lang="en" sz="2037" i="1" u="sng">
                <a:solidFill>
                  <a:srgbClr val="00FFFF"/>
                </a:solidFill>
              </a:rPr>
              <a:t>but your life shall be as a prize to you, because you have put your trust in Me</a:t>
            </a:r>
            <a:r>
              <a:rPr lang="en" sz="2037" i="1">
                <a:solidFill>
                  <a:srgbClr val="00FFFF"/>
                </a:solidFill>
              </a:rPr>
              <a:t>,”</a:t>
            </a:r>
            <a:r>
              <a:rPr lang="en" sz="2037" i="1">
                <a:solidFill>
                  <a:schemeClr val="dk1"/>
                </a:solidFill>
              </a:rPr>
              <a:t> says the Lord.’”</a:t>
            </a:r>
            <a:endParaRPr sz="2037"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232525" y="0"/>
            <a:ext cx="9582300" cy="50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WHICH ONE ARE YOU?</a:t>
            </a:r>
            <a:endParaRPr sz="5000" b="1">
              <a:solidFill>
                <a:srgbClr val="00FFFF"/>
              </a:solidFill>
            </a:endParaRPr>
          </a:p>
        </p:txBody>
      </p:sp>
      <p:sp>
        <p:nvSpPr>
          <p:cNvPr id="103" name="Google Shape;103;p21"/>
          <p:cNvSpPr txBox="1">
            <a:spLocks noGrp="1"/>
          </p:cNvSpPr>
          <p:nvPr>
            <p:ph type="subTitle" idx="1"/>
          </p:nvPr>
        </p:nvSpPr>
        <p:spPr>
          <a:xfrm>
            <a:off x="-153175" y="501000"/>
            <a:ext cx="9417900" cy="4642800"/>
          </a:xfrm>
          <a:prstGeom prst="rect">
            <a:avLst/>
          </a:prstGeom>
        </p:spPr>
        <p:txBody>
          <a:bodyPr spcFirstLastPara="1" wrap="square" lIns="91425" tIns="91425" rIns="91425" bIns="91425" anchor="t" anchorCtr="0">
            <a:noAutofit/>
          </a:bodyPr>
          <a:lstStyle/>
          <a:p>
            <a:pPr marL="457200" lvl="0" indent="-364331" algn="l" rtl="0">
              <a:lnSpc>
                <a:spcPct val="80000"/>
              </a:lnSpc>
              <a:spcBef>
                <a:spcPts val="0"/>
              </a:spcBef>
              <a:spcAft>
                <a:spcPts val="0"/>
              </a:spcAft>
              <a:buClr>
                <a:srgbClr val="FFFF00"/>
              </a:buClr>
              <a:buSzPts val="2138"/>
              <a:buChar char="●"/>
            </a:pPr>
            <a:r>
              <a:rPr lang="en" sz="2137" u="sng">
                <a:solidFill>
                  <a:srgbClr val="FFFF00"/>
                </a:solidFill>
              </a:rPr>
              <a:t>Rom.15:4</a:t>
            </a:r>
            <a:r>
              <a:rPr lang="en" sz="2137">
                <a:solidFill>
                  <a:srgbClr val="FFFF00"/>
                </a:solidFill>
              </a:rPr>
              <a:t> </a:t>
            </a:r>
            <a:r>
              <a:rPr lang="en" sz="2137" i="1">
                <a:solidFill>
                  <a:schemeClr val="dk1"/>
                </a:solidFill>
              </a:rPr>
              <a:t>“For whatever things were written before were written </a:t>
            </a:r>
            <a:r>
              <a:rPr lang="en" sz="2137" i="1" u="sng">
                <a:solidFill>
                  <a:schemeClr val="dk1"/>
                </a:solidFill>
              </a:rPr>
              <a:t>for our learning, that we through the patience and comfort of the Scriptures might have hope</a:t>
            </a:r>
            <a:r>
              <a:rPr lang="en" sz="2137" i="1">
                <a:solidFill>
                  <a:schemeClr val="dk1"/>
                </a:solidFill>
              </a:rPr>
              <a:t>.”</a:t>
            </a:r>
            <a:endParaRPr sz="2137" i="1">
              <a:solidFill>
                <a:schemeClr val="dk1"/>
              </a:solidFill>
            </a:endParaRPr>
          </a:p>
          <a:p>
            <a:pPr marL="457200" lvl="0" indent="-364331" algn="l" rtl="0">
              <a:lnSpc>
                <a:spcPct val="80000"/>
              </a:lnSpc>
              <a:spcBef>
                <a:spcPts val="0"/>
              </a:spcBef>
              <a:spcAft>
                <a:spcPts val="0"/>
              </a:spcAft>
              <a:buClr>
                <a:srgbClr val="FFFF00"/>
              </a:buClr>
              <a:buSzPts val="2138"/>
              <a:buChar char="●"/>
            </a:pPr>
            <a:r>
              <a:rPr lang="en" sz="2137">
                <a:solidFill>
                  <a:srgbClr val="FFFF00"/>
                </a:solidFill>
              </a:rPr>
              <a:t>Are you a Jeremiah?  A servant of God who tells this evil world a message that they do not want to hear, and then you end up suffering as a result?  Or you are just suffering in general?  GOD SEES YOU.  He knows what you are suffering here, and you WILL be rewarded.</a:t>
            </a:r>
            <a:endParaRPr sz="2137">
              <a:solidFill>
                <a:srgbClr val="FFFF00"/>
              </a:solidFill>
            </a:endParaRPr>
          </a:p>
          <a:p>
            <a:pPr marL="457200" lvl="0" indent="-364331" algn="l" rtl="0">
              <a:lnSpc>
                <a:spcPct val="80000"/>
              </a:lnSpc>
              <a:spcBef>
                <a:spcPts val="0"/>
              </a:spcBef>
              <a:spcAft>
                <a:spcPts val="0"/>
              </a:spcAft>
              <a:buClr>
                <a:schemeClr val="dk1"/>
              </a:buClr>
              <a:buSzPts val="2138"/>
              <a:buChar char="●"/>
            </a:pPr>
            <a:r>
              <a:rPr lang="en" sz="2137">
                <a:solidFill>
                  <a:schemeClr val="dk1"/>
                </a:solidFill>
              </a:rPr>
              <a:t>Are you an Ebed-Melech?  You see innocent and righteous people like Jeremiah, suffering, and it seems no one else will even lift a finger to help them.  YOU help them, not so that you can receive a reward, but just because it is the right thing to do.  And when you do that, GOD SEES YOU, and you too WILL be rewarded.</a:t>
            </a:r>
            <a:endParaRPr sz="2137">
              <a:solidFill>
                <a:schemeClr val="dk1"/>
              </a:solidFill>
            </a:endParaRPr>
          </a:p>
          <a:p>
            <a:pPr marL="457200" lvl="0" indent="-364331" algn="l" rtl="0">
              <a:lnSpc>
                <a:spcPct val="80000"/>
              </a:lnSpc>
              <a:spcBef>
                <a:spcPts val="0"/>
              </a:spcBef>
              <a:spcAft>
                <a:spcPts val="0"/>
              </a:spcAft>
              <a:buClr>
                <a:srgbClr val="00FFFF"/>
              </a:buClr>
              <a:buSzPts val="2138"/>
              <a:buChar char="●"/>
            </a:pPr>
            <a:r>
              <a:rPr lang="en" sz="2137">
                <a:solidFill>
                  <a:srgbClr val="00FFFF"/>
                </a:solidFill>
              </a:rPr>
              <a:t>Or are you a Zedekiah?  You’re hearing the word of God and you are being given a difficult choice.  Complete surrender, to Jesus, or continue to rebel, hoping you can somehow win a war that you absolutely cannot.  GOD SEES YOU TOO.  He is giving you a chance, right now, to make the right choice, and give up your freedoms, to be rewarded eternally.</a:t>
            </a:r>
            <a:endParaRPr sz="2137">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2658</Words>
  <Application>Microsoft Office PowerPoint</Application>
  <PresentationFormat>On-screen Show (16:9)</PresentationFormat>
  <Paragraphs>49</Paragraphs>
  <Slides>10</Slides>
  <Notes>10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10</vt:i4>
      </vt:variant>
    </vt:vector>
  </HeadingPairs>
  <TitlesOfParts>
    <vt:vector size="12" baseType="lpstr">
      <vt:lpstr>Arial</vt:lpstr>
      <vt:lpstr>Simple Dark</vt:lpstr>
      <vt:lpstr>The OTHER Ethiopian eunuch</vt:lpstr>
      <vt:lpstr>BACKGROUND</vt:lpstr>
      <vt:lpstr>WHO IS EBED-MELECH?</vt:lpstr>
      <vt:lpstr>WHAT DOES HE DO?</vt:lpstr>
      <vt:lpstr>LOVE - COURAGE - WORK</vt:lpstr>
      <vt:lpstr>A DIFFICULT CHOICE</vt:lpstr>
      <vt:lpstr>HE CHOSE … POORLY</vt:lpstr>
      <vt:lpstr>THE LORD SEES ALL</vt:lpstr>
      <vt:lpstr>WHICH ONE ARE YOU?</vt:lpstr>
      <vt:lpstr>650 YEARS LATER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Kathy Powell</cp:lastModifiedBy>
  <cp:revision>1</cp:revision>
  <dcterms:modified xsi:type="dcterms:W3CDTF">2025-10-18T21:55:30Z</dcterms:modified>
</cp:coreProperties>
</file>