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365" y="293"/>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85d9d56def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85d9d56def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85d9d56def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85d9d56def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85d9d56def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85d9d56def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85d9d56def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85d9d56def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85d9d56def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85d9d56def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85d9d56def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85d9d56def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85d9d56def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85d9d56def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85d9d56def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85d9d56def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85d9d56def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85d9d56def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85d9d56def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85d9d56def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091500" cy="638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JUDGE NOT</a:t>
            </a:r>
            <a:endParaRPr sz="6000" b="1">
              <a:solidFill>
                <a:srgbClr val="00FFFF"/>
              </a:solidFill>
            </a:endParaRPr>
          </a:p>
        </p:txBody>
      </p:sp>
      <p:sp>
        <p:nvSpPr>
          <p:cNvPr id="55" name="Google Shape;55;p13"/>
          <p:cNvSpPr txBox="1">
            <a:spLocks noGrp="1"/>
          </p:cNvSpPr>
          <p:nvPr>
            <p:ph type="subTitle" idx="1"/>
          </p:nvPr>
        </p:nvSpPr>
        <p:spPr>
          <a:xfrm>
            <a:off x="0" y="638700"/>
            <a:ext cx="9144000" cy="4504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u="sng">
                <a:solidFill>
                  <a:srgbClr val="FFFF00"/>
                </a:solidFill>
              </a:rPr>
              <a:t>Matt.7:1-5</a:t>
            </a:r>
            <a:r>
              <a:rPr lang="en"/>
              <a:t> </a:t>
            </a:r>
            <a:r>
              <a:rPr lang="en">
                <a:solidFill>
                  <a:srgbClr val="00FFFF"/>
                </a:solidFill>
              </a:rPr>
              <a:t>(NASB95)</a:t>
            </a:r>
            <a:r>
              <a:rPr lang="en"/>
              <a:t> </a:t>
            </a:r>
            <a:r>
              <a:rPr lang="en" i="1">
                <a:solidFill>
                  <a:schemeClr val="dk1"/>
                </a:solidFill>
              </a:rPr>
              <a:t>“</a:t>
            </a:r>
            <a:r>
              <a:rPr lang="en" i="1" u="sng">
                <a:solidFill>
                  <a:schemeClr val="dk1"/>
                </a:solidFill>
              </a:rPr>
              <a:t>Do not judge so that you will not be judged</a:t>
            </a:r>
            <a:r>
              <a:rPr lang="en" i="1">
                <a:solidFill>
                  <a:schemeClr val="dk1"/>
                </a:solidFill>
              </a:rPr>
              <a:t>. 2 </a:t>
            </a:r>
            <a:r>
              <a:rPr lang="en" i="1" u="sng">
                <a:solidFill>
                  <a:schemeClr val="dk1"/>
                </a:solidFill>
              </a:rPr>
              <a:t>For in the way you judge, you will be judged</a:t>
            </a:r>
            <a:r>
              <a:rPr lang="en" i="1">
                <a:solidFill>
                  <a:schemeClr val="dk1"/>
                </a:solidFill>
              </a:rPr>
              <a:t>; and by your standard of measure, it will be measured to you. 3 Why do you look at the speck that is in your brother’s eye, but do not notice the log that is in your own eye? 4 Or how can you say to your brother, ‘Let me take the speck out of your eye,’ and behold, the log is in your own eye? 5 </a:t>
            </a:r>
            <a:r>
              <a:rPr lang="en" i="1" u="sng">
                <a:solidFill>
                  <a:schemeClr val="dk1"/>
                </a:solidFill>
              </a:rPr>
              <a:t>You hypocrite, first take the log out of your own eye, and then you will see clearly to take the speck out of your brother’s eye</a:t>
            </a:r>
            <a:r>
              <a:rPr lang="en" i="1">
                <a:solidFill>
                  <a:schemeClr val="dk1"/>
                </a:solidFill>
              </a:rPr>
              <a:t>.”</a:t>
            </a:r>
            <a:endParaRPr i="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73800" y="0"/>
            <a:ext cx="9465000" cy="530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JUDGE WITH COMPASSION</a:t>
            </a:r>
            <a:endParaRPr sz="5000" b="1">
              <a:solidFill>
                <a:srgbClr val="00FFFF"/>
              </a:solidFill>
            </a:endParaRPr>
          </a:p>
        </p:txBody>
      </p:sp>
      <p:sp>
        <p:nvSpPr>
          <p:cNvPr id="109" name="Google Shape;109;p22"/>
          <p:cNvSpPr txBox="1">
            <a:spLocks noGrp="1"/>
          </p:cNvSpPr>
          <p:nvPr>
            <p:ph type="subTitle" idx="1"/>
          </p:nvPr>
        </p:nvSpPr>
        <p:spPr>
          <a:xfrm>
            <a:off x="-173800" y="530700"/>
            <a:ext cx="9382800" cy="46134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000" u="sng">
                <a:solidFill>
                  <a:srgbClr val="FFFF00"/>
                </a:solidFill>
              </a:rPr>
              <a:t>Prov.31:9</a:t>
            </a:r>
            <a:r>
              <a:rPr lang="en" sz="2000">
                <a:solidFill>
                  <a:srgbClr val="FFFF00"/>
                </a:solidFill>
              </a:rPr>
              <a:t> </a:t>
            </a:r>
            <a:r>
              <a:rPr lang="en" sz="2000" i="1">
                <a:solidFill>
                  <a:schemeClr val="dk1"/>
                </a:solidFill>
              </a:rPr>
              <a:t>“Open your mouth, judge righteously, and defend the rights of the afflicted and needy.”</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Lk.6:37-38</a:t>
            </a:r>
            <a:r>
              <a:rPr lang="en" sz="2000">
                <a:solidFill>
                  <a:srgbClr val="FFFF00"/>
                </a:solidFill>
              </a:rPr>
              <a:t> </a:t>
            </a:r>
            <a:r>
              <a:rPr lang="en" sz="2000" i="1">
                <a:solidFill>
                  <a:schemeClr val="dk1"/>
                </a:solidFill>
              </a:rPr>
              <a:t>“Do not judge, and you will not be judged; and do not condemn, and you will not be condemned; pardon, and you will be pardoned. 38 Give, and it will be given to you. They will pour into your lap a good measure - pressed down, shaken together, and running over. For by your standard of measure it will be measured to you in return.”</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Js.2:13</a:t>
            </a:r>
            <a:r>
              <a:rPr lang="en" sz="2000">
                <a:solidFill>
                  <a:srgbClr val="FFFF00"/>
                </a:solidFill>
              </a:rPr>
              <a:t> </a:t>
            </a:r>
            <a:r>
              <a:rPr lang="en" sz="2000" i="1">
                <a:solidFill>
                  <a:schemeClr val="dk1"/>
                </a:solidFill>
              </a:rPr>
              <a:t>“For judgment will be merciless to one who has shown no mercy; mercy triumphs over judgment.”</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Js.5:9</a:t>
            </a:r>
            <a:r>
              <a:rPr lang="en" sz="2000">
                <a:solidFill>
                  <a:srgbClr val="FFFF00"/>
                </a:solidFill>
              </a:rPr>
              <a:t> </a:t>
            </a:r>
            <a:r>
              <a:rPr lang="en" sz="2000" i="1">
                <a:solidFill>
                  <a:schemeClr val="dk1"/>
                </a:solidFill>
              </a:rPr>
              <a:t>“Do not complain, brethren, against one another, so that you yourselves may not be judged; behold, the Judge is standing right at the door.”</a:t>
            </a:r>
            <a:r>
              <a:rPr lang="en" sz="2000">
                <a:solidFill>
                  <a:srgbClr val="FFFF00"/>
                </a:solidFill>
              </a:rPr>
              <a:t>  </a:t>
            </a:r>
            <a:r>
              <a:rPr lang="en" sz="2000">
                <a:solidFill>
                  <a:srgbClr val="00FFFF"/>
                </a:solidFill>
              </a:rPr>
              <a:t>The goal of our judgment must ALWAYS be for their salvation.</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I know there are those who sometimes think that I am TOO forgiving.  I’m sure that is possible, and it may even be true.  I wasn’t always this way.</a:t>
            </a:r>
            <a:endParaRPr sz="200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But on that last day, when I stand before Almighty God, if my choices are being judged for being too condemning, or for being too merciful, I will choose mercy EVERY time.  Every time we judge another, we need to do so in the manner in which we want God to one day judge US.  PLEASE remember this.</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73800" y="0"/>
            <a:ext cx="9465000" cy="530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IRONY!</a:t>
            </a:r>
            <a:endParaRPr sz="5000" b="1">
              <a:solidFill>
                <a:srgbClr val="00FFFF"/>
              </a:solidFill>
            </a:endParaRPr>
          </a:p>
        </p:txBody>
      </p:sp>
      <p:sp>
        <p:nvSpPr>
          <p:cNvPr id="115" name="Google Shape;115;p23"/>
          <p:cNvSpPr txBox="1">
            <a:spLocks noGrp="1"/>
          </p:cNvSpPr>
          <p:nvPr>
            <p:ph type="subTitle" idx="1"/>
          </p:nvPr>
        </p:nvSpPr>
        <p:spPr>
          <a:xfrm>
            <a:off x="-173800" y="530700"/>
            <a:ext cx="9382800" cy="4613400"/>
          </a:xfrm>
          <a:prstGeom prst="rect">
            <a:avLst/>
          </a:prstGeom>
        </p:spPr>
        <p:txBody>
          <a:bodyPr spcFirstLastPara="1" wrap="square" lIns="91425" tIns="91425" rIns="91425" bIns="91425" anchor="t" anchorCtr="0">
            <a:noAutofit/>
          </a:bodyPr>
          <a:lstStyle/>
          <a:p>
            <a:pPr marL="457200" lvl="0" indent="-349250" algn="l" rtl="0">
              <a:lnSpc>
                <a:spcPct val="80000"/>
              </a:lnSpc>
              <a:spcBef>
                <a:spcPts val="0"/>
              </a:spcBef>
              <a:spcAft>
                <a:spcPts val="0"/>
              </a:spcAft>
              <a:buClr>
                <a:srgbClr val="FFFF00"/>
              </a:buClr>
              <a:buSzPts val="1900"/>
              <a:buChar char="●"/>
            </a:pPr>
            <a:r>
              <a:rPr lang="en" sz="1900">
                <a:solidFill>
                  <a:srgbClr val="FFFF00"/>
                </a:solidFill>
              </a:rPr>
              <a:t>It’s not like those around us today are the first to say “Judge not.”</a:t>
            </a:r>
            <a:endParaRPr sz="1900">
              <a:solidFill>
                <a:srgbClr val="FFFF00"/>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Gen.19:9</a:t>
            </a:r>
            <a:r>
              <a:rPr lang="en" sz="1900">
                <a:solidFill>
                  <a:srgbClr val="00FFFF"/>
                </a:solidFill>
              </a:rPr>
              <a:t> </a:t>
            </a:r>
            <a:r>
              <a:rPr lang="en" sz="1900" i="1">
                <a:solidFill>
                  <a:schemeClr val="dk1"/>
                </a:solidFill>
              </a:rPr>
              <a:t>“But they said, “Stand aside.” Furthermore, they said, “This one came in as an alien, and already he is acting like a judge; now we will treat you worse than them.” So they pressed hard against Lot and came near to break the door.”</a:t>
            </a:r>
            <a:endParaRPr sz="1900" i="1">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Ex.2:14</a:t>
            </a:r>
            <a:r>
              <a:rPr lang="en" sz="1900">
                <a:solidFill>
                  <a:srgbClr val="00FFFF"/>
                </a:solidFill>
              </a:rPr>
              <a:t> </a:t>
            </a:r>
            <a:r>
              <a:rPr lang="en" sz="1900" i="1">
                <a:solidFill>
                  <a:schemeClr val="dk1"/>
                </a:solidFill>
              </a:rPr>
              <a:t>“But he said, “Who made you a prince or a judge over us? Are you intending to kill me as you killed the Egyptian?” Then Moses was afraid and said, “Surely the matter has become known.”</a:t>
            </a:r>
            <a:endParaRPr sz="1900" i="1">
              <a:solidFill>
                <a:schemeClr val="dk1"/>
              </a:solidFill>
            </a:endParaRPr>
          </a:p>
          <a:p>
            <a:pPr marL="457200" lvl="0" indent="-349250" algn="l" rtl="0">
              <a:lnSpc>
                <a:spcPct val="80000"/>
              </a:lnSpc>
              <a:spcBef>
                <a:spcPts val="0"/>
              </a:spcBef>
              <a:spcAft>
                <a:spcPts val="0"/>
              </a:spcAft>
              <a:buClr>
                <a:srgbClr val="00FFFF"/>
              </a:buClr>
              <a:buSzPts val="1900"/>
              <a:buChar char="●"/>
            </a:pPr>
            <a:r>
              <a:rPr lang="en" sz="1900">
                <a:solidFill>
                  <a:srgbClr val="00FFFF"/>
                </a:solidFill>
              </a:rPr>
              <a:t>The other irony is that the one telling you to “Judge not”, is JUDGING YOU for judging them!  People make “judgment calls” every day of their lives.  Those same accusers of ours correct their children or their students, criticize political officials, distinguish between what is healthy for them to eat versus what is poisonous, etc.  No one can get through this life without using sound judgment.</a:t>
            </a:r>
            <a:endParaRPr sz="1900">
              <a:solidFill>
                <a:srgbClr val="00FFFF"/>
              </a:solidFill>
            </a:endParaRPr>
          </a:p>
          <a:p>
            <a:pPr marL="457200" lvl="0" indent="-349250" algn="l" rtl="0">
              <a:lnSpc>
                <a:spcPct val="80000"/>
              </a:lnSpc>
              <a:spcBef>
                <a:spcPts val="0"/>
              </a:spcBef>
              <a:spcAft>
                <a:spcPts val="0"/>
              </a:spcAft>
              <a:buClr>
                <a:srgbClr val="FFFF00"/>
              </a:buClr>
              <a:buSzPts val="1900"/>
              <a:buChar char="●"/>
            </a:pPr>
            <a:r>
              <a:rPr lang="en" sz="1900">
                <a:solidFill>
                  <a:srgbClr val="FFFF00"/>
                </a:solidFill>
              </a:rPr>
              <a:t>Is it just coincidence that Jesus’ very next words were</a:t>
            </a:r>
            <a:r>
              <a:rPr lang="en" sz="1900" i="1">
                <a:solidFill>
                  <a:schemeClr val="dk1"/>
                </a:solidFill>
              </a:rPr>
              <a:t> “Do not give what is holy to dogs, and do not throw your pearls before swine, or they will trample them under their feet, and turn and tear you to pieces.”</a:t>
            </a:r>
            <a:r>
              <a:rPr lang="en" sz="1900">
                <a:solidFill>
                  <a:srgbClr val="FFFF00"/>
                </a:solidFill>
              </a:rPr>
              <a:t>? (</a:t>
            </a:r>
            <a:r>
              <a:rPr lang="en" sz="1900" u="sng">
                <a:solidFill>
                  <a:srgbClr val="FFFF00"/>
                </a:solidFill>
              </a:rPr>
              <a:t>Matt.7:6</a:t>
            </a:r>
            <a:r>
              <a:rPr lang="en" sz="1900">
                <a:solidFill>
                  <a:srgbClr val="FFFF00"/>
                </a:solidFill>
              </a:rPr>
              <a:t>)</a:t>
            </a:r>
            <a:r>
              <a:rPr lang="en" sz="1900">
                <a:solidFill>
                  <a:srgbClr val="00FFFF"/>
                </a:solidFill>
              </a:rPr>
              <a:t>  That takes judgment!</a:t>
            </a:r>
            <a:endParaRPr sz="1900">
              <a:solidFill>
                <a:srgbClr val="00FFFF"/>
              </a:solidFill>
            </a:endParaRPr>
          </a:p>
          <a:p>
            <a:pPr marL="457200" lvl="0" indent="-349250" algn="l" rtl="0">
              <a:lnSpc>
                <a:spcPct val="80000"/>
              </a:lnSpc>
              <a:spcBef>
                <a:spcPts val="0"/>
              </a:spcBef>
              <a:spcAft>
                <a:spcPts val="0"/>
              </a:spcAft>
              <a:buClr>
                <a:srgbClr val="00FFFF"/>
              </a:buClr>
              <a:buSzPts val="1900"/>
              <a:buChar char="●"/>
            </a:pPr>
            <a:r>
              <a:rPr lang="en" sz="1900">
                <a:solidFill>
                  <a:srgbClr val="00FFFF"/>
                </a:solidFill>
              </a:rPr>
              <a:t>We are not their judge.  </a:t>
            </a:r>
            <a:r>
              <a:rPr lang="en" sz="1900" u="sng">
                <a:solidFill>
                  <a:srgbClr val="FFFF00"/>
                </a:solidFill>
              </a:rPr>
              <a:t>Jn.12:47-48</a:t>
            </a:r>
            <a:r>
              <a:rPr lang="en" sz="1900">
                <a:solidFill>
                  <a:srgbClr val="00FFFF"/>
                </a:solidFill>
              </a:rPr>
              <a:t> </a:t>
            </a:r>
            <a:r>
              <a:rPr lang="en" sz="1900" i="1">
                <a:solidFill>
                  <a:schemeClr val="dk1"/>
                </a:solidFill>
              </a:rPr>
              <a:t>“If anyone hears My sayings and does not keep them, I do not judge him; for I did not come to judge the world, but to save the world. 48 He who rejects Me and does not receive My sayings, has one who judges him; </a:t>
            </a:r>
            <a:r>
              <a:rPr lang="en" sz="1900" i="1" u="sng">
                <a:solidFill>
                  <a:schemeClr val="dk1"/>
                </a:solidFill>
              </a:rPr>
              <a:t>the word I spoke is what will judge him at the last day</a:t>
            </a:r>
            <a:r>
              <a:rPr lang="en" sz="1900" i="1">
                <a:solidFill>
                  <a:schemeClr val="dk1"/>
                </a:solidFill>
              </a:rPr>
              <a:t>.”</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0" y="0"/>
            <a:ext cx="9091500" cy="638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TYPICAL RESPONSE</a:t>
            </a:r>
            <a:endParaRPr sz="5000" b="1">
              <a:solidFill>
                <a:srgbClr val="00FFFF"/>
              </a:solidFill>
            </a:endParaRPr>
          </a:p>
        </p:txBody>
      </p:sp>
      <p:sp>
        <p:nvSpPr>
          <p:cNvPr id="61" name="Google Shape;61;p14"/>
          <p:cNvSpPr txBox="1">
            <a:spLocks noGrp="1"/>
          </p:cNvSpPr>
          <p:nvPr>
            <p:ph type="subTitle" idx="1"/>
          </p:nvPr>
        </p:nvSpPr>
        <p:spPr>
          <a:xfrm>
            <a:off x="-138575" y="638700"/>
            <a:ext cx="9282600" cy="4504800"/>
          </a:xfrm>
          <a:prstGeom prst="rect">
            <a:avLst/>
          </a:prstGeom>
        </p:spPr>
        <p:txBody>
          <a:bodyPr spcFirstLastPara="1" wrap="square" lIns="91425" tIns="91425" rIns="91425" bIns="91425" anchor="t" anchorCtr="0">
            <a:normAutofit lnSpcReduction="10000"/>
          </a:bodyPr>
          <a:lstStyle/>
          <a:p>
            <a:pPr marL="457200" lvl="0" indent="-368300" algn="l" rtl="0">
              <a:lnSpc>
                <a:spcPct val="80000"/>
              </a:lnSpc>
              <a:spcBef>
                <a:spcPts val="0"/>
              </a:spcBef>
              <a:spcAft>
                <a:spcPts val="0"/>
              </a:spcAft>
              <a:buClr>
                <a:srgbClr val="FFFF00"/>
              </a:buClr>
              <a:buSzPts val="2200"/>
              <a:buChar char="●"/>
            </a:pPr>
            <a:r>
              <a:rPr lang="en" sz="2200">
                <a:solidFill>
                  <a:srgbClr val="FFFF00"/>
                </a:solidFill>
              </a:rPr>
              <a:t>“How do you have the right to tell me I am doing something wrong?  Didn’t Jesus say “Don’t judge?”</a:t>
            </a:r>
            <a:endParaRPr sz="220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a:solidFill>
                  <a:schemeClr val="dk1"/>
                </a:solidFill>
              </a:rPr>
              <a:t>“I guess you are perfect then, aren’t you?  The bible says “Judge not!  Hypocrite!”</a:t>
            </a:r>
            <a:endParaRPr sz="220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a:solidFill>
                  <a:srgbClr val="00FFFF"/>
                </a:solidFill>
              </a:rPr>
              <a:t>What is a Christian to do when confronted with this?</a:t>
            </a:r>
            <a:endParaRPr sz="2200">
              <a:solidFill>
                <a:srgbClr val="00FFFF"/>
              </a:solidFill>
            </a:endParaRPr>
          </a:p>
          <a:p>
            <a:pPr marL="457200" lvl="0" indent="-368300" algn="l" rtl="0">
              <a:lnSpc>
                <a:spcPct val="80000"/>
              </a:lnSpc>
              <a:spcBef>
                <a:spcPts val="0"/>
              </a:spcBef>
              <a:spcAft>
                <a:spcPts val="0"/>
              </a:spcAft>
              <a:buClr>
                <a:srgbClr val="FFFF00"/>
              </a:buClr>
              <a:buSzPts val="2200"/>
              <a:buChar char="●"/>
            </a:pPr>
            <a:r>
              <a:rPr lang="en" sz="2200">
                <a:solidFill>
                  <a:srgbClr val="FFFF00"/>
                </a:solidFill>
              </a:rPr>
              <a:t>Firstly, the person who says this to you is probably NOT even pretending to be a Christian.  They are quoting perhaps the ONLY bible verse they know, as if it’s some sort of magic bullet to end an argument.</a:t>
            </a:r>
            <a:endParaRPr sz="220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a:solidFill>
                  <a:schemeClr val="dk1"/>
                </a:solidFill>
              </a:rPr>
              <a:t>Worse, they are twisting the word of a God that they do not believe in, and quoting from an inspired set of scriptures that they have ZERO intent of following!  This is what the devil and his demons do with scripture!  So who is the true hypocrite here?</a:t>
            </a:r>
            <a:endParaRPr sz="220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a:solidFill>
                  <a:srgbClr val="00FFFF"/>
                </a:solidFill>
              </a:rPr>
              <a:t>If someone uses this verse to deflect criticism, I hope this lesson can serve as an adequate defense on the subject.  Say to them “That’s a great passage in Matthew 7.  Do you want to study it together?”</a:t>
            </a:r>
            <a:endParaRPr sz="2200">
              <a:solidFill>
                <a:srgbClr val="00FFFF"/>
              </a:solidFill>
            </a:endParaRPr>
          </a:p>
          <a:p>
            <a:pPr marL="457200" lvl="0" indent="-368300" algn="l" rtl="0">
              <a:lnSpc>
                <a:spcPct val="80000"/>
              </a:lnSpc>
              <a:spcBef>
                <a:spcPts val="0"/>
              </a:spcBef>
              <a:spcAft>
                <a:spcPts val="0"/>
              </a:spcAft>
              <a:buClr>
                <a:srgbClr val="FFFF00"/>
              </a:buClr>
              <a:buSzPts val="2200"/>
              <a:buChar char="●"/>
            </a:pPr>
            <a:r>
              <a:rPr lang="en" sz="2200">
                <a:solidFill>
                  <a:srgbClr val="FFFF00"/>
                </a:solidFill>
              </a:rPr>
              <a:t>Greek word is Krino - To judge, to decide, to determine, to separate or distinguish.</a:t>
            </a:r>
            <a:endParaRPr sz="22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0" y="0"/>
            <a:ext cx="9091500" cy="638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u="sng">
                <a:solidFill>
                  <a:srgbClr val="00FFFF"/>
                </a:solidFill>
              </a:rPr>
              <a:t>NOT</a:t>
            </a:r>
            <a:r>
              <a:rPr lang="en" sz="5000" b="1">
                <a:solidFill>
                  <a:srgbClr val="00FFFF"/>
                </a:solidFill>
              </a:rPr>
              <a:t> WITH PREJUDICE</a:t>
            </a:r>
            <a:endParaRPr sz="5000" b="1">
              <a:solidFill>
                <a:srgbClr val="00FFFF"/>
              </a:solidFill>
            </a:endParaRPr>
          </a:p>
        </p:txBody>
      </p:sp>
      <p:sp>
        <p:nvSpPr>
          <p:cNvPr id="67" name="Google Shape;67;p15"/>
          <p:cNvSpPr txBox="1">
            <a:spLocks noGrp="1"/>
          </p:cNvSpPr>
          <p:nvPr>
            <p:ph type="subTitle" idx="1"/>
          </p:nvPr>
        </p:nvSpPr>
        <p:spPr>
          <a:xfrm>
            <a:off x="-173800" y="638700"/>
            <a:ext cx="9429600" cy="45048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a:solidFill>
                  <a:srgbClr val="FFFF00"/>
                </a:solidFill>
              </a:rPr>
              <a:t>There IS truth in “Judge not”, which is why Jesus said this.  So let’s first examine when we should NOT judge.</a:t>
            </a:r>
            <a:endParaRPr sz="2100">
              <a:solidFill>
                <a:srgbClr val="FFFF00"/>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Lev.19:15</a:t>
            </a:r>
            <a:r>
              <a:rPr lang="en" sz="2100" i="1">
                <a:solidFill>
                  <a:schemeClr val="dk1"/>
                </a:solidFill>
              </a:rPr>
              <a:t> “You shall do no injustice in judgment; you shall not be partial to the poor nor defer to the great, but you are to judge your neighbor fairly.”</a:t>
            </a:r>
            <a:endParaRPr sz="2100" i="1">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Prov.24:23</a:t>
            </a:r>
            <a:r>
              <a:rPr lang="en" sz="2100">
                <a:solidFill>
                  <a:srgbClr val="FFFF00"/>
                </a:solidFill>
              </a:rPr>
              <a:t> </a:t>
            </a:r>
            <a:r>
              <a:rPr lang="en" sz="2100" i="1">
                <a:solidFill>
                  <a:schemeClr val="dk1"/>
                </a:solidFill>
              </a:rPr>
              <a:t>“These also are sayings of the wise. To show partiality in judgment is not good.”</a:t>
            </a:r>
            <a:endParaRPr sz="2100" i="1">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Js.2:1-4</a:t>
            </a:r>
            <a:r>
              <a:rPr lang="en" sz="2100">
                <a:solidFill>
                  <a:srgbClr val="FFFF00"/>
                </a:solidFill>
              </a:rPr>
              <a:t> </a:t>
            </a:r>
            <a:r>
              <a:rPr lang="en" sz="2100" i="1">
                <a:solidFill>
                  <a:schemeClr val="dk1"/>
                </a:solidFill>
              </a:rPr>
              <a:t>“My brethren, do not hold your faith in our glorious Lord Jesus Christ with an attitude of personal favoritism. 2 For if a man comes into your assembly with a gold ring and dressed in fine clothes, and there also comes in a poor man in dirty clothes, 3 and you pay special attention to the one who is wearing the fine clothes, and say, “You sit here in a good place,” and you say to the poor man, “You stand over there, or sit down by my footstool,” 4 have you not made distinctions among yourselves, and become judges with evil motives?”</a:t>
            </a:r>
            <a:endParaRPr sz="2100" i="1">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a:solidFill>
                  <a:srgbClr val="00FFFF"/>
                </a:solidFill>
              </a:rPr>
              <a:t>If we are judging someone when we do NOT make that same judgment of another for doing or believing the same thing, we are showing our partiality.  What’s true in God’s word for one person is true for all.</a:t>
            </a:r>
            <a:endParaRPr sz="21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0" y="0"/>
            <a:ext cx="9091500" cy="638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NOT BY APPEARANCE</a:t>
            </a:r>
            <a:endParaRPr sz="5000" b="1">
              <a:solidFill>
                <a:srgbClr val="00FFFF"/>
              </a:solidFill>
            </a:endParaRPr>
          </a:p>
        </p:txBody>
      </p:sp>
      <p:sp>
        <p:nvSpPr>
          <p:cNvPr id="73" name="Google Shape;73;p16"/>
          <p:cNvSpPr txBox="1">
            <a:spLocks noGrp="1"/>
          </p:cNvSpPr>
          <p:nvPr>
            <p:ph type="subTitle" idx="1"/>
          </p:nvPr>
        </p:nvSpPr>
        <p:spPr>
          <a:xfrm>
            <a:off x="-173800" y="638700"/>
            <a:ext cx="9382800" cy="45048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a:solidFill>
                  <a:srgbClr val="FFFF00"/>
                </a:solidFill>
              </a:rPr>
              <a:t>Closely linked with prejudice, we are often judging only by what we THINK is true and think we have seen. </a:t>
            </a:r>
            <a:r>
              <a:rPr lang="en" sz="2100" u="sng">
                <a:solidFill>
                  <a:srgbClr val="FFFF00"/>
                </a:solidFill>
              </a:rPr>
              <a:t> </a:t>
            </a:r>
            <a:endParaRPr sz="2100" u="sng">
              <a:solidFill>
                <a:srgbClr val="FFFF00"/>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John 7:23-24</a:t>
            </a:r>
            <a:r>
              <a:rPr lang="en" sz="2100">
                <a:solidFill>
                  <a:srgbClr val="FFFF00"/>
                </a:solidFill>
              </a:rPr>
              <a:t> </a:t>
            </a:r>
            <a:r>
              <a:rPr lang="en" sz="2100" i="1">
                <a:solidFill>
                  <a:schemeClr val="dk1"/>
                </a:solidFill>
              </a:rPr>
              <a:t>“If a man receives circumcision on the Sabbath so that the Law of Moses will not be broken, are you angry with Me because I made an entire man well on the Sabbath? 24 Do not judge according to appearance, but judge with righteous judgment.”</a:t>
            </a:r>
            <a:r>
              <a:rPr lang="en" sz="2100">
                <a:solidFill>
                  <a:srgbClr val="FFFF00"/>
                </a:solidFill>
              </a:rPr>
              <a:t>  </a:t>
            </a:r>
            <a:r>
              <a:rPr lang="en" sz="2100">
                <a:solidFill>
                  <a:srgbClr val="00FFFF"/>
                </a:solidFill>
              </a:rPr>
              <a:t>Jesus APPEARED to be violating the Sabbath day, in the eyes of some, but they had not reasoned it out.</a:t>
            </a:r>
            <a:endParaRPr sz="210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Gen.20:11</a:t>
            </a:r>
            <a:r>
              <a:rPr lang="en" sz="2100">
                <a:solidFill>
                  <a:srgbClr val="FFFF00"/>
                </a:solidFill>
              </a:rPr>
              <a:t> </a:t>
            </a:r>
            <a:r>
              <a:rPr lang="en" sz="2100" i="1">
                <a:solidFill>
                  <a:schemeClr val="dk1"/>
                </a:solidFill>
              </a:rPr>
              <a:t>“Abraham said, “Because I thought, surely there is no fear of God in this place, and they will kill me because of my wife.”</a:t>
            </a:r>
            <a:r>
              <a:rPr lang="en" sz="2100">
                <a:solidFill>
                  <a:srgbClr val="FFFF00"/>
                </a:solidFill>
              </a:rPr>
              <a:t>  </a:t>
            </a:r>
            <a:r>
              <a:rPr lang="en" sz="2100">
                <a:solidFill>
                  <a:srgbClr val="00FFFF"/>
                </a:solidFill>
              </a:rPr>
              <a:t>Abraham assumed no one else in that pagan city feared God, but he was wrong.</a:t>
            </a:r>
            <a:endParaRPr sz="210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1 Sam.16:17</a:t>
            </a:r>
            <a:r>
              <a:rPr lang="en" sz="2100" i="1">
                <a:solidFill>
                  <a:schemeClr val="dk1"/>
                </a:solidFill>
              </a:rPr>
              <a:t> “But the Lord said to Samuel, “Do not look at his appearance or at the height of his stature, because I have rejected him; for God sees not as man sees, for man looks at the outward appearance, but the Lord looks at the heart.”</a:t>
            </a:r>
            <a:r>
              <a:rPr lang="en" sz="2100">
                <a:solidFill>
                  <a:srgbClr val="FFFF00"/>
                </a:solidFill>
              </a:rPr>
              <a:t> </a:t>
            </a:r>
            <a:r>
              <a:rPr lang="en" sz="2100">
                <a:solidFill>
                  <a:srgbClr val="00FFFF"/>
                </a:solidFill>
              </a:rPr>
              <a:t>Samuel looked outside rather than within.</a:t>
            </a:r>
            <a:endParaRPr sz="210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a:solidFill>
                  <a:srgbClr val="FFFF00"/>
                </a:solidFill>
              </a:rPr>
              <a:t>How many times are we making instant assumptions and judgments based on something we have seen online or on TV, without all the facts?</a:t>
            </a:r>
            <a:endParaRPr sz="21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0" y="0"/>
            <a:ext cx="9091500" cy="638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NOT WITH HYPOCRISY</a:t>
            </a:r>
            <a:endParaRPr sz="5000" b="1">
              <a:solidFill>
                <a:srgbClr val="00FFFF"/>
              </a:solidFill>
            </a:endParaRPr>
          </a:p>
        </p:txBody>
      </p:sp>
      <p:sp>
        <p:nvSpPr>
          <p:cNvPr id="79" name="Google Shape;79;p17"/>
          <p:cNvSpPr txBox="1">
            <a:spLocks noGrp="1"/>
          </p:cNvSpPr>
          <p:nvPr>
            <p:ph type="subTitle" idx="1"/>
          </p:nvPr>
        </p:nvSpPr>
        <p:spPr>
          <a:xfrm>
            <a:off x="-173800" y="638700"/>
            <a:ext cx="9382800" cy="45048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Matt.7:3-5</a:t>
            </a:r>
            <a:r>
              <a:rPr lang="en" sz="2100">
                <a:solidFill>
                  <a:srgbClr val="00FFFF"/>
                </a:solidFill>
              </a:rPr>
              <a:t> </a:t>
            </a:r>
            <a:r>
              <a:rPr lang="en" sz="2100" i="1">
                <a:solidFill>
                  <a:schemeClr val="dk1"/>
                </a:solidFill>
              </a:rPr>
              <a:t>“Why do you look at the speck that is in your brother’s eye, but do not notice the log that is in your own eye? 4 Or how can you say to your brother, ‘Let me take the speck out of your eye,’ and behold, the log is in your own eye? 5 You hypocrite, first take the log out of your own eye, and then you will see clearly to take the speck out of your brother’s eye.”</a:t>
            </a:r>
            <a:endParaRPr sz="2100" i="1">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Rom.2:1</a:t>
            </a:r>
            <a:r>
              <a:rPr lang="en" sz="2100">
                <a:solidFill>
                  <a:srgbClr val="00FFFF"/>
                </a:solidFill>
              </a:rPr>
              <a:t> </a:t>
            </a:r>
            <a:r>
              <a:rPr lang="en" sz="2100" i="1">
                <a:solidFill>
                  <a:schemeClr val="dk1"/>
                </a:solidFill>
              </a:rPr>
              <a:t>“Therefore you have no excuse, everyone of you who passes judgment, for in that which you judge another, you condemn yourself; for you who judge practice the same things.”</a:t>
            </a:r>
            <a:endParaRPr sz="2100" i="1">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Rom.2:19-21</a:t>
            </a:r>
            <a:r>
              <a:rPr lang="en" sz="2100" i="1">
                <a:solidFill>
                  <a:schemeClr val="dk1"/>
                </a:solidFill>
              </a:rPr>
              <a:t> “and are confident that you yourself are a guide to the blind, a light to those who are in darkness, 20 a corrector of the foolish, a teacher of the immature, having in the Law the embodiment of knowledge and of the truth, 21 you, therefore, who teach another, do you not teach yourself? You who preach that one shall not steal, do you steal?”</a:t>
            </a:r>
            <a:endParaRPr sz="2100" i="1">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a:solidFill>
                  <a:srgbClr val="FFFF00"/>
                </a:solidFill>
              </a:rPr>
              <a:t>Jesus is NOT teaching that we must be sinless before we can render judgment on another’s behavior.  If He was then we have contradictions.</a:t>
            </a:r>
            <a:endParaRPr sz="2100">
              <a:solidFill>
                <a:srgbClr val="FFFF00"/>
              </a:solidFill>
            </a:endParaRPr>
          </a:p>
          <a:p>
            <a:pPr marL="457200" lvl="0" indent="-361950" algn="l" rtl="0">
              <a:lnSpc>
                <a:spcPct val="80000"/>
              </a:lnSpc>
              <a:spcBef>
                <a:spcPts val="0"/>
              </a:spcBef>
              <a:spcAft>
                <a:spcPts val="0"/>
              </a:spcAft>
              <a:buClr>
                <a:srgbClr val="00FFFF"/>
              </a:buClr>
              <a:buSzPts val="2100"/>
              <a:buChar char="●"/>
            </a:pPr>
            <a:r>
              <a:rPr lang="en" sz="2100">
                <a:solidFill>
                  <a:srgbClr val="00FFFF"/>
                </a:solidFill>
              </a:rPr>
              <a:t>But He clearly teaches that if we know we similar sin in our own life that we are unwilling to repent of, we are a total hypocrite for judging another.</a:t>
            </a:r>
            <a:endParaRPr sz="21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0" y="0"/>
            <a:ext cx="9091500" cy="638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NOT IN LIBERTIES</a:t>
            </a:r>
            <a:endParaRPr sz="5000" b="1">
              <a:solidFill>
                <a:srgbClr val="00FFFF"/>
              </a:solidFill>
            </a:endParaRPr>
          </a:p>
        </p:txBody>
      </p:sp>
      <p:sp>
        <p:nvSpPr>
          <p:cNvPr id="85" name="Google Shape;85;p18"/>
          <p:cNvSpPr txBox="1">
            <a:spLocks noGrp="1"/>
          </p:cNvSpPr>
          <p:nvPr>
            <p:ph type="subTitle" idx="1"/>
          </p:nvPr>
        </p:nvSpPr>
        <p:spPr>
          <a:xfrm>
            <a:off x="-173800" y="582450"/>
            <a:ext cx="9382800" cy="45612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Rom.14:1-5</a:t>
            </a:r>
            <a:r>
              <a:rPr lang="en" sz="2000">
                <a:solidFill>
                  <a:srgbClr val="FFFF00"/>
                </a:solidFill>
              </a:rPr>
              <a:t> </a:t>
            </a:r>
            <a:r>
              <a:rPr lang="en" sz="2000" i="1">
                <a:solidFill>
                  <a:schemeClr val="dk1"/>
                </a:solidFill>
              </a:rPr>
              <a:t>“Now accept the one who is weak in faith, but not for the purpose of passing judgment on his opinions. 2 One person has faith that he may eat all things, but he who is weak eats vegetables only. 3 The one who eats is not to regard with contempt the one who does not eat, and the one who does not eat is not to judge the one who eats, for God has accepted him. 4 Who are you to judge the servant of another? To his own master he stands or falls; and he will stand, for the Lord is able to make him stand.5 One person regards one day above another, another regards every day alike. Each person must be fully convinced in his own mind”</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1 Cor.10:29</a:t>
            </a:r>
            <a:r>
              <a:rPr lang="en" sz="2000">
                <a:solidFill>
                  <a:srgbClr val="FFFF00"/>
                </a:solidFill>
              </a:rPr>
              <a:t> </a:t>
            </a:r>
            <a:r>
              <a:rPr lang="en" sz="2000" i="1">
                <a:solidFill>
                  <a:schemeClr val="dk1"/>
                </a:solidFill>
              </a:rPr>
              <a:t>“I mean not your own conscience, but the other man’s; for why is my freedom judged by another’s conscience?”</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Col.2:16</a:t>
            </a:r>
            <a:r>
              <a:rPr lang="en" sz="2000">
                <a:solidFill>
                  <a:srgbClr val="FFFF00"/>
                </a:solidFill>
              </a:rPr>
              <a:t> </a:t>
            </a:r>
            <a:r>
              <a:rPr lang="en" sz="2000" i="1">
                <a:solidFill>
                  <a:schemeClr val="dk1"/>
                </a:solidFill>
              </a:rPr>
              <a:t>“Therefore no one is to act as your judge in regard to food or drink or in respect to a festival or a new moon or a Sabbath day - “</a:t>
            </a:r>
            <a:endParaRPr sz="2000" i="1">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When we say “liberties” we mean someone’s personal opinions and convictions in matters which are neither right nor wrong - cases in which one must simply be true to their own conscience.  It is VERY difficult not to judge another in such matters, because we might feel so strongly about the matter in the opposite direction.  We should not enforce nor restrict liberties - ever.</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0" y="0"/>
            <a:ext cx="9091500" cy="638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NOT ETERNALLY</a:t>
            </a:r>
            <a:endParaRPr sz="5000" b="1">
              <a:solidFill>
                <a:srgbClr val="00FFFF"/>
              </a:solidFill>
            </a:endParaRPr>
          </a:p>
        </p:txBody>
      </p:sp>
      <p:sp>
        <p:nvSpPr>
          <p:cNvPr id="91" name="Google Shape;91;p19"/>
          <p:cNvSpPr txBox="1">
            <a:spLocks noGrp="1"/>
          </p:cNvSpPr>
          <p:nvPr>
            <p:ph type="subTitle" idx="1"/>
          </p:nvPr>
        </p:nvSpPr>
        <p:spPr>
          <a:xfrm>
            <a:off x="-173800" y="582450"/>
            <a:ext cx="9382800" cy="45612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Do WE get to decide if the person we are talking to or about will be in heaven or hell?</a:t>
            </a:r>
            <a:endParaRPr sz="200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Eccl.12:14</a:t>
            </a:r>
            <a:r>
              <a:rPr lang="en" sz="2000">
                <a:solidFill>
                  <a:srgbClr val="FFFF00"/>
                </a:solidFill>
              </a:rPr>
              <a:t> </a:t>
            </a:r>
            <a:r>
              <a:rPr lang="en" sz="2000" i="1">
                <a:solidFill>
                  <a:schemeClr val="dk1"/>
                </a:solidFill>
              </a:rPr>
              <a:t>“For God will bring every act to judgment, everything which is hidden, whether it is good or evil.”</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Rom.2:16</a:t>
            </a:r>
            <a:r>
              <a:rPr lang="en" sz="2000" i="1">
                <a:solidFill>
                  <a:schemeClr val="dk1"/>
                </a:solidFill>
              </a:rPr>
              <a:t> “on the day when, according to my gospel, God will judge the secrets of men through Christ Jesus.”</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Heb.4:12</a:t>
            </a:r>
            <a:r>
              <a:rPr lang="en" sz="2000">
                <a:solidFill>
                  <a:srgbClr val="FFFF00"/>
                </a:solidFill>
              </a:rPr>
              <a:t> </a:t>
            </a:r>
            <a:r>
              <a:rPr lang="en" sz="2000" i="1">
                <a:solidFill>
                  <a:schemeClr val="dk1"/>
                </a:solidFill>
              </a:rPr>
              <a:t>“For the word of God is living and active and sharper than any two-edged sword, and piercing as far as the division of soul and spirit, of both joints and marrow, and able to judge the thoughts and intentions of the heart.“</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1 Pet.4:4-5</a:t>
            </a:r>
            <a:r>
              <a:rPr lang="en" sz="2000">
                <a:solidFill>
                  <a:srgbClr val="FFFF00"/>
                </a:solidFill>
              </a:rPr>
              <a:t> </a:t>
            </a:r>
            <a:r>
              <a:rPr lang="en" sz="2000" i="1">
                <a:solidFill>
                  <a:schemeClr val="dk1"/>
                </a:solidFill>
              </a:rPr>
              <a:t>“In all this, they are surprised that you do not run with them into the same excesses of dissipation, and they malign you; 5 but they will give account to Him who is ready to judge the living and the dead.“</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It is vitally important that we remember, especially for people in this world, that we are not their eternal judge.  Does this mean we don’t evangelize?  Absolutely not!  But we must make sure that we do it properly.</a:t>
            </a:r>
            <a:endParaRPr sz="200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The bible teaches us what sin is, that all have sinned, it shows us sin’s consequences, it shows us our Savior, and it shows us what to do to be cleansed by His blood.  THIS is what we teach, NOT “You’re going to hell!”</a:t>
            </a:r>
            <a:r>
              <a:rPr lang="en" sz="2000">
                <a:solidFill>
                  <a:schemeClr val="dk1"/>
                </a:solidFill>
              </a:rPr>
              <a:t>  </a:t>
            </a:r>
            <a:endParaRPr sz="20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0" y="0"/>
            <a:ext cx="9091500" cy="530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JUDGE RIGHTEOUSLY</a:t>
            </a:r>
            <a:endParaRPr sz="5000" b="1">
              <a:solidFill>
                <a:srgbClr val="00FFFF"/>
              </a:solidFill>
            </a:endParaRPr>
          </a:p>
        </p:txBody>
      </p:sp>
      <p:sp>
        <p:nvSpPr>
          <p:cNvPr id="97" name="Google Shape;97;p20"/>
          <p:cNvSpPr txBox="1">
            <a:spLocks noGrp="1"/>
          </p:cNvSpPr>
          <p:nvPr>
            <p:ph type="subTitle" idx="1"/>
          </p:nvPr>
        </p:nvSpPr>
        <p:spPr>
          <a:xfrm>
            <a:off x="-173800" y="413350"/>
            <a:ext cx="9382800" cy="4730400"/>
          </a:xfrm>
          <a:prstGeom prst="rect">
            <a:avLst/>
          </a:prstGeom>
        </p:spPr>
        <p:txBody>
          <a:bodyPr spcFirstLastPara="1" wrap="square" lIns="91425" tIns="91425" rIns="91425" bIns="91425" anchor="t" anchorCtr="0">
            <a:noAutofit/>
          </a:bodyPr>
          <a:lstStyle/>
          <a:p>
            <a:pPr marL="457200" lvl="0" indent="-349250" algn="l" rtl="0">
              <a:lnSpc>
                <a:spcPct val="80000"/>
              </a:lnSpc>
              <a:spcBef>
                <a:spcPts val="0"/>
              </a:spcBef>
              <a:spcAft>
                <a:spcPts val="0"/>
              </a:spcAft>
              <a:buClr>
                <a:srgbClr val="FFFF00"/>
              </a:buClr>
              <a:buSzPts val="1900"/>
              <a:buChar char="●"/>
            </a:pPr>
            <a:r>
              <a:rPr lang="en" sz="1900">
                <a:solidFill>
                  <a:srgbClr val="FFFF00"/>
                </a:solidFill>
              </a:rPr>
              <a:t>So many people read Matt. 7 and conclude that Jesus never permitted judging anyone.  But that’s NOT what He said, is it?  It is about WHEN …</a:t>
            </a:r>
            <a:endParaRPr sz="1900">
              <a:solidFill>
                <a:srgbClr val="FFFF00"/>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Matt.7:5</a:t>
            </a:r>
            <a:r>
              <a:rPr lang="en" sz="1900">
                <a:solidFill>
                  <a:schemeClr val="dk1"/>
                </a:solidFill>
              </a:rPr>
              <a:t> </a:t>
            </a:r>
            <a:r>
              <a:rPr lang="en" sz="1900" i="1">
                <a:solidFill>
                  <a:schemeClr val="dk1"/>
                </a:solidFill>
              </a:rPr>
              <a:t>“</a:t>
            </a:r>
            <a:r>
              <a:rPr lang="en" sz="1900" i="1" u="sng">
                <a:solidFill>
                  <a:srgbClr val="00FFFF"/>
                </a:solidFill>
              </a:rPr>
              <a:t>first</a:t>
            </a:r>
            <a:r>
              <a:rPr lang="en" sz="1900" i="1">
                <a:solidFill>
                  <a:schemeClr val="dk1"/>
                </a:solidFill>
              </a:rPr>
              <a:t> take the log out of your own eye, </a:t>
            </a:r>
            <a:r>
              <a:rPr lang="en" sz="1900" i="1" u="sng">
                <a:solidFill>
                  <a:srgbClr val="00FFFF"/>
                </a:solidFill>
              </a:rPr>
              <a:t>and then you will see clearly to take the speck out of your brother’s eye</a:t>
            </a:r>
            <a:r>
              <a:rPr lang="en" sz="1900" i="1">
                <a:solidFill>
                  <a:schemeClr val="dk1"/>
                </a:solidFill>
              </a:rPr>
              <a:t>.”</a:t>
            </a:r>
            <a:endParaRPr sz="1900" i="1">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Jn.7:24</a:t>
            </a:r>
            <a:r>
              <a:rPr lang="en" sz="1900">
                <a:solidFill>
                  <a:schemeClr val="dk1"/>
                </a:solidFill>
              </a:rPr>
              <a:t> </a:t>
            </a:r>
            <a:r>
              <a:rPr lang="en" sz="1900" i="1">
                <a:solidFill>
                  <a:schemeClr val="dk1"/>
                </a:solidFill>
              </a:rPr>
              <a:t>“Do not judge according to appearance, but judge with righteous judgment.”  </a:t>
            </a:r>
            <a:r>
              <a:rPr lang="en" sz="1900">
                <a:solidFill>
                  <a:schemeClr val="dk1"/>
                </a:solidFill>
              </a:rPr>
              <a:t>Jesus COMMANDS proper judgment!</a:t>
            </a:r>
            <a:endParaRPr sz="190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Lk.12:57</a:t>
            </a:r>
            <a:r>
              <a:rPr lang="en" sz="1900">
                <a:solidFill>
                  <a:schemeClr val="dk1"/>
                </a:solidFill>
              </a:rPr>
              <a:t> </a:t>
            </a:r>
            <a:r>
              <a:rPr lang="en" sz="1900" i="1">
                <a:solidFill>
                  <a:schemeClr val="dk1"/>
                </a:solidFill>
              </a:rPr>
              <a:t>“And why do you not even on your own initiative judge what is right?”</a:t>
            </a:r>
            <a:endParaRPr sz="1900" i="1">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Rom.12:3</a:t>
            </a:r>
            <a:r>
              <a:rPr lang="en" sz="1900">
                <a:solidFill>
                  <a:schemeClr val="dk1"/>
                </a:solidFill>
              </a:rPr>
              <a:t> </a:t>
            </a:r>
            <a:r>
              <a:rPr lang="en" sz="1900" i="1">
                <a:solidFill>
                  <a:schemeClr val="dk1"/>
                </a:solidFill>
              </a:rPr>
              <a:t>“For through the grace given to me I say to everyone among you not to think more highly of himself than he ought to think; but to think so as to have sound judgment, as God has allotted to each a measure of faith.”</a:t>
            </a:r>
            <a:endParaRPr sz="1900" i="1">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1 Cor.1:10</a:t>
            </a:r>
            <a:r>
              <a:rPr lang="en" sz="1900">
                <a:solidFill>
                  <a:schemeClr val="dk1"/>
                </a:solidFill>
              </a:rPr>
              <a:t> </a:t>
            </a:r>
            <a:r>
              <a:rPr lang="en" sz="1900" i="1">
                <a:solidFill>
                  <a:schemeClr val="dk1"/>
                </a:solidFill>
              </a:rPr>
              <a:t>“Now I exhort you, brethren, by the name of our Lord Jesus Christ, that you all agree and that there be no divisions among you, but that you be made complete in the same mind and in the same judgment.”</a:t>
            </a:r>
            <a:endParaRPr sz="1900" i="1">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1 Pet.4:7</a:t>
            </a:r>
            <a:r>
              <a:rPr lang="en" sz="1900">
                <a:solidFill>
                  <a:schemeClr val="dk1"/>
                </a:solidFill>
              </a:rPr>
              <a:t> </a:t>
            </a:r>
            <a:r>
              <a:rPr lang="en" sz="1900" i="1">
                <a:solidFill>
                  <a:schemeClr val="dk1"/>
                </a:solidFill>
              </a:rPr>
              <a:t>“The end of all things is near; therefore, be of sound judgment and sober spirit for the purpose of prayer.”</a:t>
            </a:r>
            <a:endParaRPr sz="1900" i="1">
              <a:solidFill>
                <a:schemeClr val="dk1"/>
              </a:solidFill>
            </a:endParaRPr>
          </a:p>
          <a:p>
            <a:pPr marL="457200" lvl="0" indent="-349250" algn="l" rtl="0">
              <a:lnSpc>
                <a:spcPct val="80000"/>
              </a:lnSpc>
              <a:spcBef>
                <a:spcPts val="0"/>
              </a:spcBef>
              <a:spcAft>
                <a:spcPts val="0"/>
              </a:spcAft>
              <a:buClr>
                <a:srgbClr val="00FFFF"/>
              </a:buClr>
              <a:buSzPts val="1900"/>
              <a:buChar char="●"/>
            </a:pPr>
            <a:r>
              <a:rPr lang="en" sz="1900">
                <a:solidFill>
                  <a:srgbClr val="00FFFF"/>
                </a:solidFill>
              </a:rPr>
              <a:t>We first use the word of God to honestly judge OURSELVES, to see that WE are right with the Lord.  And then we take that same word to others in their struggles.</a:t>
            </a:r>
            <a:endParaRPr sz="1900">
              <a:solidFill>
                <a:srgbClr val="00FFFF"/>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Gal.6:1</a:t>
            </a:r>
            <a:r>
              <a:rPr lang="en" sz="1900">
                <a:solidFill>
                  <a:schemeClr val="dk1"/>
                </a:solidFill>
              </a:rPr>
              <a:t> </a:t>
            </a:r>
            <a:r>
              <a:rPr lang="en" sz="1900" i="1">
                <a:solidFill>
                  <a:schemeClr val="dk1"/>
                </a:solidFill>
              </a:rPr>
              <a:t>“Brethren, even if anyone is caught in any trespass, you who are spiritual, restore such a one in a spirit of gentleness; each one looking to yourself, so that you too will not be tempted.”</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73800" y="0"/>
            <a:ext cx="9465000" cy="530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JUDGE WITHIN THE CHURCH</a:t>
            </a:r>
            <a:endParaRPr sz="5000" b="1">
              <a:solidFill>
                <a:srgbClr val="00FFFF"/>
              </a:solidFill>
            </a:endParaRPr>
          </a:p>
        </p:txBody>
      </p:sp>
      <p:sp>
        <p:nvSpPr>
          <p:cNvPr id="103" name="Google Shape;103;p21"/>
          <p:cNvSpPr txBox="1">
            <a:spLocks noGrp="1"/>
          </p:cNvSpPr>
          <p:nvPr>
            <p:ph type="subTitle" idx="1"/>
          </p:nvPr>
        </p:nvSpPr>
        <p:spPr>
          <a:xfrm>
            <a:off x="-173800" y="448600"/>
            <a:ext cx="9382800" cy="4695300"/>
          </a:xfrm>
          <a:prstGeom prst="rect">
            <a:avLst/>
          </a:prstGeom>
        </p:spPr>
        <p:txBody>
          <a:bodyPr spcFirstLastPara="1" wrap="square" lIns="91425" tIns="91425" rIns="91425" bIns="91425" anchor="t" anchorCtr="0">
            <a:noAutofit/>
          </a:bodyPr>
          <a:lstStyle/>
          <a:p>
            <a:pPr marL="457200" lvl="0" indent="-349250" algn="l" rtl="0">
              <a:lnSpc>
                <a:spcPct val="80000"/>
              </a:lnSpc>
              <a:spcBef>
                <a:spcPts val="0"/>
              </a:spcBef>
              <a:spcAft>
                <a:spcPts val="0"/>
              </a:spcAft>
              <a:buClr>
                <a:srgbClr val="FFFF00"/>
              </a:buClr>
              <a:buSzPts val="1900"/>
              <a:buChar char="●"/>
            </a:pPr>
            <a:r>
              <a:rPr lang="en" sz="1900">
                <a:solidFill>
                  <a:srgbClr val="FFFF00"/>
                </a:solidFill>
              </a:rPr>
              <a:t>NOT gossip or slander.  But Christians are COMMANDED to exercise judgment within the congregation on unrepentant Christians, for their own good and also for the good of the congregation.</a:t>
            </a:r>
            <a:endParaRPr sz="1900">
              <a:solidFill>
                <a:srgbClr val="FFFF00"/>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1 Cor.5:11-13</a:t>
            </a:r>
            <a:r>
              <a:rPr lang="en" sz="1900">
                <a:solidFill>
                  <a:schemeClr val="dk1"/>
                </a:solidFill>
              </a:rPr>
              <a:t> “But actually, I wrote to you not to associate with any so-called brother if he is an immoral person, or covetous, or an idolater, or a reviler, or a drunkard, or a swindler - not even to eat with such a one. 12 For what have I to do with judging outsiders? Do you not judge those who are within the church? 13 But those who are outside, God judges. Remove the wicked man from among yourselves.” </a:t>
            </a:r>
            <a:r>
              <a:rPr lang="en" sz="1900">
                <a:solidFill>
                  <a:srgbClr val="FFFF00"/>
                </a:solidFill>
              </a:rPr>
              <a:t> (See </a:t>
            </a:r>
            <a:r>
              <a:rPr lang="en" sz="1900" u="sng">
                <a:solidFill>
                  <a:srgbClr val="FFFF00"/>
                </a:solidFill>
              </a:rPr>
              <a:t>Matt.18:15-20</a:t>
            </a:r>
            <a:r>
              <a:rPr lang="en" sz="1900">
                <a:solidFill>
                  <a:srgbClr val="FFFF00"/>
                </a:solidFill>
              </a:rPr>
              <a:t> also)</a:t>
            </a:r>
            <a:endParaRPr sz="1900">
              <a:solidFill>
                <a:srgbClr val="FFFF00"/>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1 Cor.6:1-5</a:t>
            </a:r>
            <a:r>
              <a:rPr lang="en" sz="1900">
                <a:solidFill>
                  <a:schemeClr val="dk1"/>
                </a:solidFill>
              </a:rPr>
              <a:t> </a:t>
            </a:r>
            <a:r>
              <a:rPr lang="en" sz="1900" i="1">
                <a:solidFill>
                  <a:schemeClr val="dk1"/>
                </a:solidFill>
              </a:rPr>
              <a:t>“Does any one of you, when he has a case against his neighbor, dare to go to law before the unrighteous and not before the saints? 2 Or do you not know that the saints will judge the world? If the world is judged by you, are you not competent to constitute the smallest law courts? 3 Do you not know that we will judge angels? How much more matters of this life? 4 So if you have law courts dealing with matters of this life, do you appoint them as judges who are of no account in the church? 5 I say this to your shame. Is it so, that there is not among you one wise man who will be able to decide between his brethren,”</a:t>
            </a:r>
            <a:endParaRPr sz="1900" i="1">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I have seen many groups do this too quickly, others do it for the wrong reasons, and others never do it.  When done right, it must be the LAST resort!</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2899</Words>
  <Application>Microsoft Office PowerPoint</Application>
  <PresentationFormat>On-screen Show (16:9)</PresentationFormat>
  <Paragraphs>70</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Simple Dark</vt:lpstr>
      <vt:lpstr>JUDGE NOT</vt:lpstr>
      <vt:lpstr>THE TYPICAL RESPONSE</vt:lpstr>
      <vt:lpstr>NOT WITH PREJUDICE</vt:lpstr>
      <vt:lpstr>NOT BY APPEARANCE</vt:lpstr>
      <vt:lpstr>NOT WITH HYPOCRISY</vt:lpstr>
      <vt:lpstr>NOT IN LIBERTIES</vt:lpstr>
      <vt:lpstr>NOT ETERNALLY</vt:lpstr>
      <vt:lpstr>JUDGE RIGHTEOUSLY</vt:lpstr>
      <vt:lpstr>JUDGE WITHIN THE CHURCH</vt:lpstr>
      <vt:lpstr>JUDGE WITH COMPASSION</vt:lpstr>
      <vt:lpstr>THE IRONY!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Kathy Powell</dc:creator>
  <cp:lastModifiedBy>Kathy Powell</cp:lastModifiedBy>
  <cp:revision>1</cp:revision>
  <dcterms:modified xsi:type="dcterms:W3CDTF">2025-10-12T02:10:12Z</dcterms:modified>
</cp:coreProperties>
</file>