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0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88f5d3a6fa_1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88f5d3a6fa_1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88e4f0853a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88e4f0853a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88e4f0853a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88e4f0853a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88e4f0853a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88e4f0853a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88e4f0853a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88e4f0853a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88e4f0853a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88e4f0853a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88e4f0853a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88e4f0853a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88f5d3a6fa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88f5d3a6fa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88f5d3a6fa_1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88f5d3a6fa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68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HOW BADLY?</a:t>
            </a:r>
            <a:endParaRPr sz="6000" b="1">
              <a:solidFill>
                <a:srgbClr val="00FFFF"/>
              </a:solidFill>
            </a:endParaRPr>
          </a:p>
        </p:txBody>
      </p:sp>
      <p:sp>
        <p:nvSpPr>
          <p:cNvPr id="55" name="Google Shape;55;p13"/>
          <p:cNvSpPr txBox="1">
            <a:spLocks noGrp="1"/>
          </p:cNvSpPr>
          <p:nvPr>
            <p:ph type="subTitle" idx="1"/>
          </p:nvPr>
        </p:nvSpPr>
        <p:spPr>
          <a:xfrm>
            <a:off x="0" y="680925"/>
            <a:ext cx="9144000" cy="4462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700" u="sng">
                <a:solidFill>
                  <a:srgbClr val="FFFF00"/>
                </a:solidFill>
              </a:rPr>
              <a:t>Mark.2:1-4</a:t>
            </a:r>
            <a:r>
              <a:rPr lang="en" sz="2700"/>
              <a:t> </a:t>
            </a:r>
            <a:r>
              <a:rPr lang="en" sz="2700">
                <a:solidFill>
                  <a:srgbClr val="00FFFF"/>
                </a:solidFill>
              </a:rPr>
              <a:t>(NKJV)</a:t>
            </a:r>
            <a:r>
              <a:rPr lang="en" sz="2700"/>
              <a:t> </a:t>
            </a:r>
            <a:r>
              <a:rPr lang="en" sz="2700" i="1">
                <a:solidFill>
                  <a:schemeClr val="dk1"/>
                </a:solidFill>
              </a:rPr>
              <a:t>“And again He </a:t>
            </a:r>
            <a:r>
              <a:rPr lang="en" sz="2700">
                <a:solidFill>
                  <a:srgbClr val="FFFF00"/>
                </a:solidFill>
              </a:rPr>
              <a:t>(Jesus)</a:t>
            </a:r>
            <a:r>
              <a:rPr lang="en" sz="2700" i="1">
                <a:solidFill>
                  <a:schemeClr val="dk1"/>
                </a:solidFill>
              </a:rPr>
              <a:t> entered Capernaum after some days, and it was heard that He was in the house. 2 Immediately many gathered together, so that </a:t>
            </a:r>
            <a:r>
              <a:rPr lang="en" sz="2700" i="1" u="sng">
                <a:solidFill>
                  <a:schemeClr val="dk1"/>
                </a:solidFill>
              </a:rPr>
              <a:t>there was no longer room to receive them, not even near the door</a:t>
            </a:r>
            <a:r>
              <a:rPr lang="en" sz="2700" i="1">
                <a:solidFill>
                  <a:schemeClr val="dk1"/>
                </a:solidFill>
              </a:rPr>
              <a:t>. And He preached the word to them. 3 Then they came to Him, </a:t>
            </a:r>
            <a:r>
              <a:rPr lang="en" sz="2700" i="1" u="sng">
                <a:solidFill>
                  <a:schemeClr val="dk1"/>
                </a:solidFill>
              </a:rPr>
              <a:t>bringing a paralytic who was carried by four men</a:t>
            </a:r>
            <a:r>
              <a:rPr lang="en" sz="2700" i="1">
                <a:solidFill>
                  <a:schemeClr val="dk1"/>
                </a:solidFill>
              </a:rPr>
              <a:t>. 4 And when they could not come near Him because of the crowd, they uncovered the roof where He was. </a:t>
            </a:r>
            <a:r>
              <a:rPr lang="en" sz="2700" i="1" u="sng">
                <a:solidFill>
                  <a:schemeClr val="dk1"/>
                </a:solidFill>
              </a:rPr>
              <a:t>So when they had broken through, they let down the bed on which the paralytic was lying</a:t>
            </a:r>
            <a:r>
              <a:rPr lang="en" sz="2700" i="1">
                <a:solidFill>
                  <a:schemeClr val="dk1"/>
                </a:solidFill>
              </a:rPr>
              <a:t>.”</a:t>
            </a:r>
            <a:endParaRPr sz="2700"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ctrTitle"/>
          </p:nvPr>
        </p:nvSpPr>
        <p:spPr>
          <a:xfrm>
            <a:off x="-78900" y="0"/>
            <a:ext cx="9322800" cy="51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HOW BADLY? # 3 - JESUS</a:t>
            </a:r>
            <a:endParaRPr sz="5000" b="1">
              <a:solidFill>
                <a:srgbClr val="00FFFF"/>
              </a:solidFill>
            </a:endParaRPr>
          </a:p>
        </p:txBody>
      </p:sp>
      <p:sp>
        <p:nvSpPr>
          <p:cNvPr id="110" name="Google Shape;110;p22"/>
          <p:cNvSpPr txBox="1">
            <a:spLocks noGrp="1"/>
          </p:cNvSpPr>
          <p:nvPr>
            <p:ph type="subTitle" idx="1"/>
          </p:nvPr>
        </p:nvSpPr>
        <p:spPr>
          <a:xfrm>
            <a:off x="-181200" y="375525"/>
            <a:ext cx="9425100" cy="4768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a:solidFill>
                  <a:srgbClr val="FFFF00"/>
                </a:solidFill>
              </a:rPr>
              <a:t>We have questioned how badly we want others to be saved.  We have examined how badly WE want to be saved.  But we must never forget how badly Jesus wanted EVERYONE to be saved, including you. Before He even created Adam and Eve, Jesus KNEW what they and we, their descendants, would do - the horrible sins we would commit against Him and also against our fellow man.</a:t>
            </a:r>
            <a:r>
              <a:rPr lang="en" sz="1800">
                <a:solidFill>
                  <a:srgbClr val="00FFFF"/>
                </a:solidFill>
              </a:rPr>
              <a:t> </a:t>
            </a:r>
            <a:endParaRPr sz="1800">
              <a:solidFill>
                <a:srgbClr val="00FFFF"/>
              </a:solidFill>
            </a:endParaRPr>
          </a:p>
          <a:p>
            <a:pPr marL="457200" lvl="0" indent="-342900" algn="l" rtl="0">
              <a:spcBef>
                <a:spcPts val="0"/>
              </a:spcBef>
              <a:spcAft>
                <a:spcPts val="0"/>
              </a:spcAft>
              <a:buClr>
                <a:srgbClr val="00FFFF"/>
              </a:buClr>
              <a:buSzPts val="1800"/>
              <a:buChar char="●"/>
            </a:pPr>
            <a:r>
              <a:rPr lang="en" sz="1800">
                <a:solidFill>
                  <a:srgbClr val="00FFFF"/>
                </a:solidFill>
              </a:rPr>
              <a:t>And He KNEW that the price of our atonement would be HIS tortured, agonizing death death on the cross.  All of this after living the same life of pain, temptation and sorrow that we all do, but WITHOUT sin.  And yet He still followed that plan.</a:t>
            </a:r>
            <a:endParaRPr sz="1800">
              <a:solidFill>
                <a:srgbClr val="00FFFF"/>
              </a:solidFill>
            </a:endParaRPr>
          </a:p>
          <a:p>
            <a:pPr marL="457200" lvl="0" indent="-342900" algn="l" rtl="0">
              <a:spcBef>
                <a:spcPts val="0"/>
              </a:spcBef>
              <a:spcAft>
                <a:spcPts val="0"/>
              </a:spcAft>
              <a:buClr>
                <a:srgbClr val="FFFF00"/>
              </a:buClr>
              <a:buSzPts val="1800"/>
              <a:buChar char="●"/>
            </a:pPr>
            <a:r>
              <a:rPr lang="en" sz="1800" u="sng">
                <a:solidFill>
                  <a:srgbClr val="FFFF00"/>
                </a:solidFill>
              </a:rPr>
              <a:t>1 Pet.1:18-21</a:t>
            </a:r>
            <a:r>
              <a:rPr lang="en" sz="1800">
                <a:solidFill>
                  <a:srgbClr val="00FFFF"/>
                </a:solidFill>
              </a:rPr>
              <a:t> </a:t>
            </a:r>
            <a:r>
              <a:rPr lang="en" sz="1800" i="1">
                <a:solidFill>
                  <a:schemeClr val="dk1"/>
                </a:solidFill>
              </a:rPr>
              <a:t>“knowing that you were not redeemed with corruptible things, like silver or gold, from your aimless conduct received by tradition from your fathers, 19 </a:t>
            </a:r>
            <a:r>
              <a:rPr lang="en" sz="1800" i="1" u="sng">
                <a:solidFill>
                  <a:schemeClr val="dk1"/>
                </a:solidFill>
              </a:rPr>
              <a:t>but with the precious blood of Christ, as of a lamb without blemish and without spot</a:t>
            </a:r>
            <a:r>
              <a:rPr lang="en" sz="1800" i="1">
                <a:solidFill>
                  <a:schemeClr val="dk1"/>
                </a:solidFill>
              </a:rPr>
              <a:t>. 20 He indeed was </a:t>
            </a:r>
            <a:r>
              <a:rPr lang="en" sz="1800" i="1" u="sng">
                <a:solidFill>
                  <a:schemeClr val="dk1"/>
                </a:solidFill>
              </a:rPr>
              <a:t>foreordained before the foundation of the world</a:t>
            </a:r>
            <a:r>
              <a:rPr lang="en" sz="1800" i="1">
                <a:solidFill>
                  <a:schemeClr val="dk1"/>
                </a:solidFill>
              </a:rPr>
              <a:t>, but was manifest in these last times </a:t>
            </a:r>
            <a:r>
              <a:rPr lang="en" sz="1800" i="1" u="sng">
                <a:solidFill>
                  <a:schemeClr val="dk1"/>
                </a:solidFill>
              </a:rPr>
              <a:t>for you</a:t>
            </a:r>
            <a:r>
              <a:rPr lang="en" sz="1800" i="1">
                <a:solidFill>
                  <a:schemeClr val="dk1"/>
                </a:solidFill>
              </a:rPr>
              <a:t> 21 who through Him believe in God, who raised Him from the dead and gave Him glory, </a:t>
            </a:r>
            <a:r>
              <a:rPr lang="en" sz="1800" i="1" u="sng">
                <a:solidFill>
                  <a:schemeClr val="dk1"/>
                </a:solidFill>
              </a:rPr>
              <a:t>so that your faith and hope are in God</a:t>
            </a:r>
            <a:r>
              <a:rPr lang="en" sz="1800" i="1">
                <a:solidFill>
                  <a:schemeClr val="dk1"/>
                </a:solidFill>
              </a:rPr>
              <a:t>.”</a:t>
            </a:r>
            <a:endParaRPr sz="1800" i="1">
              <a:solidFill>
                <a:schemeClr val="dk1"/>
              </a:solidFill>
            </a:endParaRPr>
          </a:p>
          <a:p>
            <a:pPr marL="457200" lvl="0" indent="-342900" algn="l" rtl="0">
              <a:spcBef>
                <a:spcPts val="0"/>
              </a:spcBef>
              <a:spcAft>
                <a:spcPts val="0"/>
              </a:spcAft>
              <a:buClr>
                <a:srgbClr val="FFFF00"/>
              </a:buClr>
              <a:buSzPts val="1800"/>
              <a:buChar char="●"/>
            </a:pPr>
            <a:r>
              <a:rPr lang="en" sz="1800">
                <a:solidFill>
                  <a:srgbClr val="FFFF00"/>
                </a:solidFill>
              </a:rPr>
              <a:t>He went through all of that in the hope of, just for the chance, that YOU might one day turn from your sins and wash yourself in that precious blood (</a:t>
            </a:r>
            <a:r>
              <a:rPr lang="en" sz="1800" u="sng">
                <a:solidFill>
                  <a:srgbClr val="FFFF00"/>
                </a:solidFill>
              </a:rPr>
              <a:t>1 Pet.3:21</a:t>
            </a:r>
            <a:r>
              <a:rPr lang="en" sz="1800">
                <a:solidFill>
                  <a:srgbClr val="FFFF00"/>
                </a:solidFill>
              </a:rPr>
              <a:t>), so that He can forgive you and take you to heaven one day.  That’s how badly He wants YOU.</a:t>
            </a:r>
            <a:endParaRPr sz="18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0" y="0"/>
            <a:ext cx="9144000" cy="53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SETTING</a:t>
            </a:r>
            <a:endParaRPr sz="5000" b="1">
              <a:solidFill>
                <a:srgbClr val="00FFFF"/>
              </a:solidFill>
            </a:endParaRPr>
          </a:p>
        </p:txBody>
      </p:sp>
      <p:sp>
        <p:nvSpPr>
          <p:cNvPr id="61" name="Google Shape;61;p14"/>
          <p:cNvSpPr txBox="1">
            <a:spLocks noGrp="1"/>
          </p:cNvSpPr>
          <p:nvPr>
            <p:ph type="subTitle" idx="1"/>
          </p:nvPr>
        </p:nvSpPr>
        <p:spPr>
          <a:xfrm>
            <a:off x="-166575" y="375525"/>
            <a:ext cx="9388200" cy="47682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Jesus is starting to become famous, for good reason.</a:t>
            </a:r>
            <a:endParaRPr sz="2000">
              <a:solidFill>
                <a:srgbClr val="FFFF00"/>
              </a:solidFill>
            </a:endParaRPr>
          </a:p>
          <a:p>
            <a:pPr marL="457200" lvl="0" indent="-355600" algn="l" rtl="0">
              <a:spcBef>
                <a:spcPts val="0"/>
              </a:spcBef>
              <a:spcAft>
                <a:spcPts val="0"/>
              </a:spcAft>
              <a:buClr>
                <a:srgbClr val="FFFF00"/>
              </a:buClr>
              <a:buSzPts val="2000"/>
              <a:buChar char="●"/>
            </a:pPr>
            <a:r>
              <a:rPr lang="en" sz="2000" u="sng">
                <a:solidFill>
                  <a:srgbClr val="FFFF00"/>
                </a:solidFill>
              </a:rPr>
              <a:t>Mk.1:9-11</a:t>
            </a:r>
            <a:r>
              <a:rPr lang="en" sz="2000">
                <a:solidFill>
                  <a:srgbClr val="FFFF00"/>
                </a:solidFill>
              </a:rPr>
              <a:t>.</a:t>
            </a:r>
            <a:r>
              <a:rPr lang="en" sz="2000">
                <a:solidFill>
                  <a:schemeClr val="dk1"/>
                </a:solidFill>
              </a:rPr>
              <a:t> </a:t>
            </a:r>
            <a:r>
              <a:rPr lang="en" sz="2000">
                <a:solidFill>
                  <a:srgbClr val="00FFFF"/>
                </a:solidFill>
              </a:rPr>
              <a:t> Miracles occur when John baptizes Jesus in the Jordan river.</a:t>
            </a:r>
            <a:endParaRPr sz="2000">
              <a:solidFill>
                <a:srgbClr val="00FFFF"/>
              </a:solidFill>
            </a:endParaRPr>
          </a:p>
          <a:p>
            <a:pPr marL="457200" lvl="0" indent="-355600" algn="l" rtl="0">
              <a:spcBef>
                <a:spcPts val="0"/>
              </a:spcBef>
              <a:spcAft>
                <a:spcPts val="0"/>
              </a:spcAft>
              <a:buClr>
                <a:srgbClr val="FFFF00"/>
              </a:buClr>
              <a:buSzPts val="2000"/>
              <a:buChar char="●"/>
            </a:pPr>
            <a:r>
              <a:rPr lang="en" sz="2000" u="sng">
                <a:solidFill>
                  <a:srgbClr val="FFFF00"/>
                </a:solidFill>
              </a:rPr>
              <a:t>Mk.1:14-15</a:t>
            </a:r>
            <a:r>
              <a:rPr lang="en" sz="2000">
                <a:solidFill>
                  <a:srgbClr val="FFFF00"/>
                </a:solidFill>
              </a:rPr>
              <a:t>. </a:t>
            </a:r>
            <a:r>
              <a:rPr lang="en" sz="2000">
                <a:solidFill>
                  <a:schemeClr val="dk1"/>
                </a:solidFill>
              </a:rPr>
              <a:t> </a:t>
            </a:r>
            <a:r>
              <a:rPr lang="en" sz="2000">
                <a:solidFill>
                  <a:srgbClr val="FFFF00"/>
                </a:solidFill>
              </a:rPr>
              <a:t>Jesus is preaching the gospel, telling crowds to repent.</a:t>
            </a:r>
            <a:endParaRPr sz="2000">
              <a:solidFill>
                <a:srgbClr val="FFFF00"/>
              </a:solidFill>
            </a:endParaRPr>
          </a:p>
          <a:p>
            <a:pPr marL="457200" lvl="0" indent="-355600" algn="l" rtl="0">
              <a:spcBef>
                <a:spcPts val="0"/>
              </a:spcBef>
              <a:spcAft>
                <a:spcPts val="0"/>
              </a:spcAft>
              <a:buClr>
                <a:srgbClr val="FFFF00"/>
              </a:buClr>
              <a:buSzPts val="2000"/>
              <a:buChar char="●"/>
            </a:pPr>
            <a:r>
              <a:rPr lang="en" sz="2000" u="sng">
                <a:solidFill>
                  <a:srgbClr val="FFFF00"/>
                </a:solidFill>
              </a:rPr>
              <a:t>Mk.1:16-19</a:t>
            </a:r>
            <a:r>
              <a:rPr lang="en" sz="2000">
                <a:solidFill>
                  <a:srgbClr val="FFFF00"/>
                </a:solidFill>
              </a:rPr>
              <a:t>.</a:t>
            </a:r>
            <a:r>
              <a:rPr lang="en" sz="2000">
                <a:solidFill>
                  <a:schemeClr val="dk1"/>
                </a:solidFill>
              </a:rPr>
              <a:t>  </a:t>
            </a:r>
            <a:r>
              <a:rPr lang="en" sz="2000">
                <a:solidFill>
                  <a:srgbClr val="00FFFF"/>
                </a:solidFill>
              </a:rPr>
              <a:t>Jesus is calling on disciples to travel with Him.</a:t>
            </a:r>
            <a:endParaRPr sz="2000">
              <a:solidFill>
                <a:srgbClr val="00FFFF"/>
              </a:solidFill>
            </a:endParaRPr>
          </a:p>
          <a:p>
            <a:pPr marL="457200" lvl="0" indent="-355600" algn="l" rtl="0">
              <a:spcBef>
                <a:spcPts val="0"/>
              </a:spcBef>
              <a:spcAft>
                <a:spcPts val="0"/>
              </a:spcAft>
              <a:buClr>
                <a:srgbClr val="FFFF00"/>
              </a:buClr>
              <a:buSzPts val="2000"/>
              <a:buChar char="●"/>
            </a:pPr>
            <a:r>
              <a:rPr lang="en" sz="2000" u="sng">
                <a:solidFill>
                  <a:srgbClr val="FFFF00"/>
                </a:solidFill>
              </a:rPr>
              <a:t>Mk.1:21-28</a:t>
            </a:r>
            <a:r>
              <a:rPr lang="en" sz="2000">
                <a:solidFill>
                  <a:srgbClr val="FFFF00"/>
                </a:solidFill>
              </a:rPr>
              <a:t>.</a:t>
            </a:r>
            <a:r>
              <a:rPr lang="en" sz="2000">
                <a:solidFill>
                  <a:schemeClr val="dk1"/>
                </a:solidFill>
              </a:rPr>
              <a:t>  </a:t>
            </a:r>
            <a:r>
              <a:rPr lang="en" sz="2000">
                <a:solidFill>
                  <a:srgbClr val="FFFF00"/>
                </a:solidFill>
              </a:rPr>
              <a:t>Jesus casts out a demon in Capernaum, Jesus’ hometown, IN THE SYNAGOGUE on the Sabbath.  </a:t>
            </a:r>
            <a:r>
              <a:rPr lang="en" sz="2000" u="sng">
                <a:solidFill>
                  <a:srgbClr val="FFFF00"/>
                </a:solidFill>
              </a:rPr>
              <a:t>V28</a:t>
            </a:r>
            <a:r>
              <a:rPr lang="en" sz="2000">
                <a:solidFill>
                  <a:schemeClr val="dk1"/>
                </a:solidFill>
              </a:rPr>
              <a:t> </a:t>
            </a:r>
            <a:r>
              <a:rPr lang="en" sz="2000" i="1">
                <a:solidFill>
                  <a:schemeClr val="dk1"/>
                </a:solidFill>
              </a:rPr>
              <a:t>“And immediately His fame spread throughout </a:t>
            </a:r>
            <a:r>
              <a:rPr lang="en" sz="2000" i="1" u="sng">
                <a:solidFill>
                  <a:schemeClr val="dk1"/>
                </a:solidFill>
              </a:rPr>
              <a:t>ALL the region around Galilee</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Mk.1:29-31</a:t>
            </a:r>
            <a:r>
              <a:rPr lang="en" sz="2000">
                <a:solidFill>
                  <a:srgbClr val="FFFF00"/>
                </a:solidFill>
              </a:rPr>
              <a:t>.</a:t>
            </a:r>
            <a:r>
              <a:rPr lang="en" sz="2000">
                <a:solidFill>
                  <a:schemeClr val="dk1"/>
                </a:solidFill>
              </a:rPr>
              <a:t>  </a:t>
            </a:r>
            <a:r>
              <a:rPr lang="en" sz="2000">
                <a:solidFill>
                  <a:srgbClr val="00FFFF"/>
                </a:solidFill>
              </a:rPr>
              <a:t>Jesus heals Peter’s mother-in-law of sickness and fever.</a:t>
            </a:r>
            <a:endParaRPr sz="2000">
              <a:solidFill>
                <a:srgbClr val="00FFFF"/>
              </a:solidFill>
            </a:endParaRPr>
          </a:p>
          <a:p>
            <a:pPr marL="457200" lvl="0" indent="-355600" algn="l" rtl="0">
              <a:spcBef>
                <a:spcPts val="0"/>
              </a:spcBef>
              <a:spcAft>
                <a:spcPts val="0"/>
              </a:spcAft>
              <a:buClr>
                <a:srgbClr val="FFFF00"/>
              </a:buClr>
              <a:buSzPts val="2000"/>
              <a:buChar char="●"/>
            </a:pPr>
            <a:r>
              <a:rPr lang="en" sz="2000" u="sng">
                <a:solidFill>
                  <a:srgbClr val="FFFF00"/>
                </a:solidFill>
              </a:rPr>
              <a:t>Mk.1:32-34</a:t>
            </a:r>
            <a:r>
              <a:rPr lang="en" sz="2000">
                <a:solidFill>
                  <a:srgbClr val="FFFF00"/>
                </a:solidFill>
              </a:rPr>
              <a:t>.  The</a:t>
            </a:r>
            <a:r>
              <a:rPr lang="en" sz="2000">
                <a:solidFill>
                  <a:schemeClr val="dk1"/>
                </a:solidFill>
              </a:rPr>
              <a:t> </a:t>
            </a:r>
            <a:r>
              <a:rPr lang="en" sz="2000" i="1">
                <a:solidFill>
                  <a:schemeClr val="dk1"/>
                </a:solidFill>
              </a:rPr>
              <a:t>“</a:t>
            </a:r>
            <a:r>
              <a:rPr lang="en" sz="2000" i="1" u="sng">
                <a:solidFill>
                  <a:schemeClr val="dk1"/>
                </a:solidFill>
              </a:rPr>
              <a:t>whole city</a:t>
            </a:r>
            <a:r>
              <a:rPr lang="en" sz="2000" i="1">
                <a:solidFill>
                  <a:schemeClr val="dk1"/>
                </a:solidFill>
              </a:rPr>
              <a:t>”</a:t>
            </a:r>
            <a:r>
              <a:rPr lang="en" sz="2000">
                <a:solidFill>
                  <a:schemeClr val="dk1"/>
                </a:solidFill>
              </a:rPr>
              <a:t> </a:t>
            </a:r>
            <a:r>
              <a:rPr lang="en" sz="2000">
                <a:solidFill>
                  <a:srgbClr val="FFFF00"/>
                </a:solidFill>
              </a:rPr>
              <a:t>arrives at His door to be healed/taught.</a:t>
            </a:r>
            <a:endParaRPr sz="2000">
              <a:solidFill>
                <a:srgbClr val="FFFF00"/>
              </a:solidFill>
            </a:endParaRPr>
          </a:p>
          <a:p>
            <a:pPr marL="457200" lvl="0" indent="-355600" algn="l" rtl="0">
              <a:spcBef>
                <a:spcPts val="0"/>
              </a:spcBef>
              <a:spcAft>
                <a:spcPts val="0"/>
              </a:spcAft>
              <a:buClr>
                <a:srgbClr val="FFFF00"/>
              </a:buClr>
              <a:buSzPts val="2000"/>
              <a:buChar char="●"/>
            </a:pPr>
            <a:r>
              <a:rPr lang="en" sz="2000" u="sng">
                <a:solidFill>
                  <a:srgbClr val="FFFF00"/>
                </a:solidFill>
              </a:rPr>
              <a:t>Mk.1:35-44</a:t>
            </a:r>
            <a:r>
              <a:rPr lang="en" sz="2000">
                <a:solidFill>
                  <a:srgbClr val="FFFF00"/>
                </a:solidFill>
              </a:rPr>
              <a:t>.</a:t>
            </a:r>
            <a:r>
              <a:rPr lang="en" sz="2000">
                <a:solidFill>
                  <a:schemeClr val="dk1"/>
                </a:solidFill>
              </a:rPr>
              <a:t>  </a:t>
            </a:r>
            <a:r>
              <a:rPr lang="en" sz="2000" i="1">
                <a:solidFill>
                  <a:schemeClr val="dk1"/>
                </a:solidFill>
              </a:rPr>
              <a:t>“</a:t>
            </a:r>
            <a:r>
              <a:rPr lang="en" sz="2000" i="1" u="sng">
                <a:solidFill>
                  <a:schemeClr val="dk1"/>
                </a:solidFill>
              </a:rPr>
              <a:t>Everyone is looking for you</a:t>
            </a:r>
            <a:r>
              <a:rPr lang="en" sz="2000" i="1">
                <a:solidFill>
                  <a:schemeClr val="dk1"/>
                </a:solidFill>
              </a:rPr>
              <a:t>.”  </a:t>
            </a:r>
            <a:r>
              <a:rPr lang="en" sz="2000">
                <a:solidFill>
                  <a:srgbClr val="00FFFF"/>
                </a:solidFill>
              </a:rPr>
              <a:t>Jesus travels to other towns around the Sea of Galilee.</a:t>
            </a:r>
            <a:endParaRPr sz="2000">
              <a:solidFill>
                <a:srgbClr val="00FFFF"/>
              </a:solidFill>
            </a:endParaRPr>
          </a:p>
          <a:p>
            <a:pPr marL="457200" lvl="0" indent="-355600" algn="l" rtl="0">
              <a:spcBef>
                <a:spcPts val="0"/>
              </a:spcBef>
              <a:spcAft>
                <a:spcPts val="0"/>
              </a:spcAft>
              <a:buClr>
                <a:srgbClr val="FFFF00"/>
              </a:buClr>
              <a:buSzPts val="2000"/>
              <a:buChar char="●"/>
            </a:pPr>
            <a:r>
              <a:rPr lang="en" sz="2000" u="sng">
                <a:solidFill>
                  <a:srgbClr val="FFFF00"/>
                </a:solidFill>
              </a:rPr>
              <a:t>Mk.1:45</a:t>
            </a:r>
            <a:r>
              <a:rPr lang="en" sz="2000">
                <a:solidFill>
                  <a:srgbClr val="FFFF00"/>
                </a:solidFill>
              </a:rPr>
              <a:t>.</a:t>
            </a:r>
            <a:r>
              <a:rPr lang="en" sz="2000">
                <a:solidFill>
                  <a:schemeClr val="dk1"/>
                </a:solidFill>
              </a:rPr>
              <a:t>  </a:t>
            </a:r>
            <a:r>
              <a:rPr lang="en" sz="2000">
                <a:solidFill>
                  <a:srgbClr val="FFFF00"/>
                </a:solidFill>
              </a:rPr>
              <a:t>Jesus has healed a man of leprosy and asks him to keep quiet about it.</a:t>
            </a:r>
            <a:r>
              <a:rPr lang="en" sz="2000">
                <a:solidFill>
                  <a:schemeClr val="dk1"/>
                </a:solidFill>
              </a:rPr>
              <a:t> </a:t>
            </a:r>
            <a:r>
              <a:rPr lang="en" sz="2000" i="1">
                <a:solidFill>
                  <a:schemeClr val="dk1"/>
                </a:solidFill>
              </a:rPr>
              <a:t>“However, he went out and began to proclaim it freely, and to spread the matter, </a:t>
            </a:r>
            <a:r>
              <a:rPr lang="en" sz="2000" i="1" u="sng">
                <a:solidFill>
                  <a:schemeClr val="dk1"/>
                </a:solidFill>
              </a:rPr>
              <a:t>so that Jesus could no longer openly enter the city</a:t>
            </a:r>
            <a:r>
              <a:rPr lang="en" sz="2000" i="1">
                <a:solidFill>
                  <a:schemeClr val="dk1"/>
                </a:solidFill>
              </a:rPr>
              <a:t>, but was outside in deserted places; </a:t>
            </a:r>
            <a:r>
              <a:rPr lang="en" sz="2000" i="1" u="sng">
                <a:solidFill>
                  <a:schemeClr val="dk1"/>
                </a:solidFill>
              </a:rPr>
              <a:t>and they came to Him from every direction</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108125" y="0"/>
            <a:ext cx="9388200" cy="495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RETURNING TO CAPERNAUM</a:t>
            </a:r>
            <a:endParaRPr sz="5000" b="1">
              <a:solidFill>
                <a:srgbClr val="00FFFF"/>
              </a:solidFill>
            </a:endParaRPr>
          </a:p>
        </p:txBody>
      </p:sp>
      <p:sp>
        <p:nvSpPr>
          <p:cNvPr id="67" name="Google Shape;67;p15"/>
          <p:cNvSpPr txBox="1">
            <a:spLocks noGrp="1"/>
          </p:cNvSpPr>
          <p:nvPr>
            <p:ph type="subTitle" idx="1"/>
          </p:nvPr>
        </p:nvSpPr>
        <p:spPr>
          <a:xfrm>
            <a:off x="-166575" y="371150"/>
            <a:ext cx="9388200" cy="47724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In </a:t>
            </a:r>
            <a:r>
              <a:rPr lang="en" sz="2000" u="sng">
                <a:solidFill>
                  <a:srgbClr val="FFFF00"/>
                </a:solidFill>
              </a:rPr>
              <a:t>Mark 2</a:t>
            </a:r>
            <a:r>
              <a:rPr lang="en" sz="2000">
                <a:solidFill>
                  <a:srgbClr val="FFFF00"/>
                </a:solidFill>
              </a:rPr>
              <a:t>, as we read, Jesus returns to His hometown (</a:t>
            </a:r>
            <a:r>
              <a:rPr lang="en" sz="2000" u="sng">
                <a:solidFill>
                  <a:srgbClr val="FFFF00"/>
                </a:solidFill>
              </a:rPr>
              <a:t>Matt.9:1</a:t>
            </a:r>
            <a:r>
              <a:rPr lang="en" sz="2000">
                <a:solidFill>
                  <a:srgbClr val="FFFF00"/>
                </a:solidFill>
              </a:rPr>
              <a:t>).</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Word gets around town quickly about where Jesus is, which is just a house.</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IMMEDIATELY this house is jam-packed.  Now the people are having to gather at the windows and doorway of the house.  This would, no doubt, generate even more attention!  (“What’s going on over THERE?!”)</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But it DOESN’T say anything about Jesus physically healing anyone in or at this house.  Instead,</a:t>
            </a:r>
            <a:r>
              <a:rPr lang="en" sz="2000">
                <a:solidFill>
                  <a:schemeClr val="dk1"/>
                </a:solidFill>
              </a:rPr>
              <a:t> </a:t>
            </a:r>
            <a:r>
              <a:rPr lang="en" sz="2000" i="1">
                <a:solidFill>
                  <a:schemeClr val="dk1"/>
                </a:solidFill>
              </a:rPr>
              <a:t>“He preached the word to them”.</a:t>
            </a:r>
            <a:endParaRPr sz="2000" i="1">
              <a:solidFill>
                <a:schemeClr val="dk1"/>
              </a:solidFill>
            </a:endParaRPr>
          </a:p>
          <a:p>
            <a:pPr marL="457200" lvl="0" indent="-355600" algn="l" rtl="0">
              <a:spcBef>
                <a:spcPts val="0"/>
              </a:spcBef>
              <a:spcAft>
                <a:spcPts val="0"/>
              </a:spcAft>
              <a:buClr>
                <a:schemeClr val="dk1"/>
              </a:buClr>
              <a:buSzPts val="2000"/>
              <a:buChar char="●"/>
            </a:pPr>
            <a:r>
              <a:rPr lang="en" sz="2000">
                <a:solidFill>
                  <a:schemeClr val="dk1"/>
                </a:solidFill>
              </a:rPr>
              <a:t>Arriving LATE to this event, likely due to the difficulty, are at least FIVE MEN.  One of them is completely paralyzed and lying on his cot/bed.  The other four have CARRIED him all this way to see Jesus.  Do we fully appreciate the difficulty of this?</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They can’t get in, so now they need to somehow lift this paralyzed person up onto a roof!  How long did this take?  Consider the “logistics”.</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They BREAK through the (likely) thatched roof (NOT their own home!), at the interruption of Jesus’ teaching, to lower their loved one down!</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0" y="0"/>
            <a:ext cx="9144000" cy="51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HAPPENS NEXT?</a:t>
            </a:r>
            <a:endParaRPr sz="5000" b="1">
              <a:solidFill>
                <a:srgbClr val="00FFFF"/>
              </a:solidFill>
            </a:endParaRPr>
          </a:p>
        </p:txBody>
      </p:sp>
      <p:sp>
        <p:nvSpPr>
          <p:cNvPr id="73" name="Google Shape;73;p16"/>
          <p:cNvSpPr txBox="1">
            <a:spLocks noGrp="1"/>
          </p:cNvSpPr>
          <p:nvPr>
            <p:ph type="subTitle" idx="1"/>
          </p:nvPr>
        </p:nvSpPr>
        <p:spPr>
          <a:xfrm>
            <a:off x="0" y="514500"/>
            <a:ext cx="9185400" cy="462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u="sng">
                <a:solidFill>
                  <a:srgbClr val="FFFF00"/>
                </a:solidFill>
              </a:rPr>
              <a:t>Mark 2:5-12</a:t>
            </a:r>
            <a:r>
              <a:rPr lang="en" sz="2200">
                <a:solidFill>
                  <a:schemeClr val="dk1"/>
                </a:solidFill>
              </a:rPr>
              <a:t> </a:t>
            </a:r>
            <a:r>
              <a:rPr lang="en" sz="2200" i="1">
                <a:solidFill>
                  <a:schemeClr val="dk1"/>
                </a:solidFill>
              </a:rPr>
              <a:t>“When </a:t>
            </a:r>
            <a:r>
              <a:rPr lang="en" sz="2200" i="1" u="sng">
                <a:solidFill>
                  <a:schemeClr val="dk1"/>
                </a:solidFill>
              </a:rPr>
              <a:t>Jesus saw their faith</a:t>
            </a:r>
            <a:r>
              <a:rPr lang="en" sz="2200" i="1">
                <a:solidFill>
                  <a:schemeClr val="dk1"/>
                </a:solidFill>
              </a:rPr>
              <a:t>, He said to the paralytic, “</a:t>
            </a:r>
            <a:r>
              <a:rPr lang="en" sz="2200" i="1" u="sng">
                <a:solidFill>
                  <a:schemeClr val="dk1"/>
                </a:solidFill>
              </a:rPr>
              <a:t>Son, your sins are forgiven you</a:t>
            </a:r>
            <a:r>
              <a:rPr lang="en" sz="2200" i="1">
                <a:solidFill>
                  <a:schemeClr val="dk1"/>
                </a:solidFill>
              </a:rPr>
              <a:t>.” 6 And some of the scribes were sitting there and reasoning in their hearts, 7 “Why does this Man speak blasphemies like this? </a:t>
            </a:r>
            <a:r>
              <a:rPr lang="en" sz="2200" i="1" u="sng">
                <a:solidFill>
                  <a:schemeClr val="dk1"/>
                </a:solidFill>
              </a:rPr>
              <a:t>Who can forgive sins but God alone</a:t>
            </a:r>
            <a:r>
              <a:rPr lang="en" sz="2200" i="1">
                <a:solidFill>
                  <a:schemeClr val="dk1"/>
                </a:solidFill>
              </a:rPr>
              <a:t>?” 8 But immediately, when </a:t>
            </a:r>
            <a:r>
              <a:rPr lang="en" sz="2200" i="1" u="sng">
                <a:solidFill>
                  <a:schemeClr val="dk1"/>
                </a:solidFill>
              </a:rPr>
              <a:t>Jesus perceived in His spirit</a:t>
            </a:r>
            <a:r>
              <a:rPr lang="en" sz="2200" i="1">
                <a:solidFill>
                  <a:schemeClr val="dk1"/>
                </a:solidFill>
              </a:rPr>
              <a:t> that they reasoned thus within themselves, He said to them, “Why do you reason about these things in your hearts? 9 Which is easier, to say to the paralytic, ‘Your sins are forgiven you,’ or to say, ‘Arise, take up your bed and walk’? 10 But that you may know that </a:t>
            </a:r>
            <a:r>
              <a:rPr lang="en" sz="2200" i="1" u="sng">
                <a:solidFill>
                  <a:schemeClr val="dk1"/>
                </a:solidFill>
              </a:rPr>
              <a:t>the Son of Man has power on earth to forgive sins</a:t>
            </a:r>
            <a:r>
              <a:rPr lang="en" sz="2200" i="1">
                <a:solidFill>
                  <a:schemeClr val="dk1"/>
                </a:solidFill>
              </a:rPr>
              <a:t>” - He said to the paralytic, 11 “I say to you, arise, take up your bed, and go to your house.” 12 </a:t>
            </a:r>
            <a:r>
              <a:rPr lang="en" sz="2200" i="1" u="sng">
                <a:solidFill>
                  <a:schemeClr val="dk1"/>
                </a:solidFill>
              </a:rPr>
              <a:t>Immediately he arose</a:t>
            </a:r>
            <a:r>
              <a:rPr lang="en" sz="2200" i="1">
                <a:solidFill>
                  <a:schemeClr val="dk1"/>
                </a:solidFill>
              </a:rPr>
              <a:t>, took up the bed, and went out in the presence of them all, so that all were amazed and glorified God, saying, “We never saw </a:t>
            </a:r>
            <a:r>
              <a:rPr lang="en" sz="2200" i="1" u="sng">
                <a:solidFill>
                  <a:schemeClr val="dk1"/>
                </a:solidFill>
              </a:rPr>
              <a:t>anything</a:t>
            </a:r>
            <a:r>
              <a:rPr lang="en" sz="2200" i="1">
                <a:solidFill>
                  <a:schemeClr val="dk1"/>
                </a:solidFill>
              </a:rPr>
              <a:t> like this!”</a:t>
            </a:r>
            <a:endParaRPr sz="2200" i="1">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0" y="0"/>
            <a:ext cx="9144000" cy="51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UNDERSTANDING JESUS</a:t>
            </a:r>
            <a:endParaRPr sz="5000" b="1">
              <a:solidFill>
                <a:srgbClr val="00FFFF"/>
              </a:solidFill>
            </a:endParaRPr>
          </a:p>
        </p:txBody>
      </p:sp>
      <p:sp>
        <p:nvSpPr>
          <p:cNvPr id="79" name="Google Shape;79;p17"/>
          <p:cNvSpPr txBox="1">
            <a:spLocks noGrp="1"/>
          </p:cNvSpPr>
          <p:nvPr>
            <p:ph type="subTitle" idx="1"/>
          </p:nvPr>
        </p:nvSpPr>
        <p:spPr>
          <a:xfrm>
            <a:off x="-137350" y="412075"/>
            <a:ext cx="9322800" cy="47313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a:solidFill>
                  <a:srgbClr val="FFFF00"/>
                </a:solidFill>
              </a:rPr>
              <a:t>We need to know about Jesus before we can understand the rest.</a:t>
            </a:r>
            <a:endParaRPr sz="1900">
              <a:solidFill>
                <a:srgbClr val="FFFF00"/>
              </a:solidFill>
            </a:endParaRPr>
          </a:p>
          <a:p>
            <a:pPr marL="457200" lvl="0" indent="-349250" algn="l" rtl="0">
              <a:spcBef>
                <a:spcPts val="0"/>
              </a:spcBef>
              <a:spcAft>
                <a:spcPts val="0"/>
              </a:spcAft>
              <a:buClr>
                <a:schemeClr val="dk1"/>
              </a:buClr>
              <a:buSzPts val="1900"/>
              <a:buChar char="●"/>
            </a:pPr>
            <a:r>
              <a:rPr lang="en" sz="1900">
                <a:solidFill>
                  <a:schemeClr val="dk1"/>
                </a:solidFill>
              </a:rPr>
              <a:t>Contrary to what some preachers try to tell us, Jesus DID NOT come here to fix everyone's’ problems in this world.  His miracles were only incidental to His primary mission, which requires people to believe in His power.</a:t>
            </a:r>
            <a:endParaRPr sz="1900">
              <a:solidFill>
                <a:schemeClr val="dk1"/>
              </a:solidFill>
            </a:endParaRPr>
          </a:p>
          <a:p>
            <a:pPr marL="457200" lvl="0" indent="-349250" algn="l" rtl="0">
              <a:spcBef>
                <a:spcPts val="0"/>
              </a:spcBef>
              <a:spcAft>
                <a:spcPts val="0"/>
              </a:spcAft>
              <a:buClr>
                <a:srgbClr val="00FFFF"/>
              </a:buClr>
              <a:buSzPts val="1900"/>
              <a:buChar char="●"/>
            </a:pPr>
            <a:r>
              <a:rPr lang="en" sz="1900">
                <a:solidFill>
                  <a:srgbClr val="00FFFF"/>
                </a:solidFill>
              </a:rPr>
              <a:t>He is not here to fix your financial problems, to get you out of jail, to heal all your physical and mental afflictions, to fix all your broken relationships, to lead you to your “soul-mate”, to get you a good job or education.  He is NOT our personal super-sized vending machine!  It is not about THIS life, and it never was.</a:t>
            </a:r>
            <a:endParaRPr sz="1900">
              <a:solidFill>
                <a:srgbClr val="00FFFF"/>
              </a:solidFill>
            </a:endParaRPr>
          </a:p>
          <a:p>
            <a:pPr marL="457200" lvl="0" indent="-349250" algn="l" rtl="0">
              <a:spcBef>
                <a:spcPts val="0"/>
              </a:spcBef>
              <a:spcAft>
                <a:spcPts val="0"/>
              </a:spcAft>
              <a:buClr>
                <a:srgbClr val="FFFF00"/>
              </a:buClr>
              <a:buSzPts val="1900"/>
              <a:buChar char="●"/>
            </a:pPr>
            <a:r>
              <a:rPr lang="en" sz="1900" u="sng">
                <a:solidFill>
                  <a:srgbClr val="FFFF00"/>
                </a:solidFill>
              </a:rPr>
              <a:t>Lk.19:10</a:t>
            </a:r>
            <a:r>
              <a:rPr lang="en" sz="1900">
                <a:solidFill>
                  <a:schemeClr val="dk1"/>
                </a:solidFill>
              </a:rPr>
              <a:t> </a:t>
            </a:r>
            <a:r>
              <a:rPr lang="en" sz="1900" i="1">
                <a:solidFill>
                  <a:schemeClr val="dk1"/>
                </a:solidFill>
              </a:rPr>
              <a:t>“for the Son of Man has come to seek and to save that which was lost.”</a:t>
            </a:r>
            <a:r>
              <a:rPr lang="en" sz="1900">
                <a:solidFill>
                  <a:schemeClr val="dk1"/>
                </a:solidFill>
              </a:rPr>
              <a:t>  </a:t>
            </a:r>
            <a:r>
              <a:rPr lang="en" sz="1900">
                <a:solidFill>
                  <a:srgbClr val="FFFF00"/>
                </a:solidFill>
              </a:rPr>
              <a:t>He came here to SAVE SOULS!  He saw this paralyzed man’s greatest need, even if he and his friends did not.  And as those scribes knew, </a:t>
            </a:r>
            <a:r>
              <a:rPr lang="en" sz="1900" u="sng">
                <a:solidFill>
                  <a:srgbClr val="FFFF00"/>
                </a:solidFill>
              </a:rPr>
              <a:t>ONLY God can forgive sins</a:t>
            </a:r>
            <a:r>
              <a:rPr lang="en" sz="1900">
                <a:solidFill>
                  <a:srgbClr val="FFFF00"/>
                </a:solidFill>
              </a:rPr>
              <a:t>.  And Jesus TAUGHT this, and DEMONSTRATED this, that day.</a:t>
            </a:r>
            <a:endParaRPr sz="1900">
              <a:solidFill>
                <a:srgbClr val="FFFF00"/>
              </a:solidFill>
            </a:endParaRPr>
          </a:p>
          <a:p>
            <a:pPr marL="457200" lvl="0" indent="-349250" algn="l" rtl="0">
              <a:spcBef>
                <a:spcPts val="0"/>
              </a:spcBef>
              <a:spcAft>
                <a:spcPts val="0"/>
              </a:spcAft>
              <a:buClr>
                <a:srgbClr val="00FFFF"/>
              </a:buClr>
              <a:buSzPts val="1900"/>
              <a:buChar char="●"/>
            </a:pPr>
            <a:r>
              <a:rPr lang="en" sz="1900">
                <a:solidFill>
                  <a:srgbClr val="00FFFF"/>
                </a:solidFill>
              </a:rPr>
              <a:t>Jesus KNOWS all.  Consider that He knew about this paralyzed man BEFORE they left his house!  He knew they were coming.  He knew they couldn’t get in.  And yet He waited for them to come to Him!  He also knew the inner thoughts of this entire crowd, and ours.  AND He sees our FAITH.</a:t>
            </a:r>
            <a:endParaRPr sz="19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0" y="0"/>
            <a:ext cx="9144000" cy="47874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“JESUS SAW </a:t>
            </a:r>
            <a:r>
              <a:rPr lang="en" sz="5000" b="1" u="sng" dirty="0">
                <a:solidFill>
                  <a:srgbClr val="00FFFF"/>
                </a:solidFill>
              </a:rPr>
              <a:t>THEIR</a:t>
            </a:r>
            <a:r>
              <a:rPr lang="en" sz="5000" b="1" dirty="0">
                <a:solidFill>
                  <a:srgbClr val="00FFFF"/>
                </a:solidFill>
              </a:rPr>
              <a:t> FAITH”</a:t>
            </a:r>
            <a:endParaRPr sz="5000" b="1" dirty="0">
              <a:solidFill>
                <a:srgbClr val="00FFFF"/>
              </a:solidFill>
            </a:endParaRPr>
          </a:p>
        </p:txBody>
      </p:sp>
      <p:sp>
        <p:nvSpPr>
          <p:cNvPr id="85" name="Google Shape;85;p18"/>
          <p:cNvSpPr txBox="1">
            <a:spLocks noGrp="1"/>
          </p:cNvSpPr>
          <p:nvPr>
            <p:ph type="subTitle" idx="1"/>
          </p:nvPr>
        </p:nvSpPr>
        <p:spPr>
          <a:xfrm>
            <a:off x="-137350" y="478742"/>
            <a:ext cx="9322800" cy="4664757"/>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Did you catch that in the text?  Usually when Jesus heals someone, scripture only mentions the faith of the one being healed.  ALL FIVE had faith that day.</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Not only that.  Does it say that Jesus perceived their faith in their hearts (just as He knew the thoughts of the scribes)?  Did you notice that in these 12 verses we have NOT ONE WORD recorded that was spoken by ANY of these five men?  I’m not suggesting they didn’t speak.  But I am suggesting that what they said was FAR less important than WHAT THEY DID.</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It is easy to just tell others, and Jesus, that you have faith in Him.  But a true, living faith, can be SEEN by others, by the ACTIONS that we take.</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Consider how many chances these four men, who carried their friend, had to turn back.  1) They could have refused from the beginning.  2) They could have turned back when they saw the crowds.  3) They could have turned back when they could not reach the door.  4) They could have given up when they saw how much damage this would do to another’s home. 5) They could have decided Jesus was not interested, or they didn’t want to interrupt.</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78900" y="0"/>
            <a:ext cx="9322800" cy="51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HOW BADLY? # 1 - OTHERS</a:t>
            </a:r>
            <a:endParaRPr sz="5000" b="1">
              <a:solidFill>
                <a:srgbClr val="00FFFF"/>
              </a:solidFill>
            </a:endParaRPr>
          </a:p>
        </p:txBody>
      </p:sp>
      <p:sp>
        <p:nvSpPr>
          <p:cNvPr id="91" name="Google Shape;91;p19"/>
          <p:cNvSpPr txBox="1">
            <a:spLocks noGrp="1"/>
          </p:cNvSpPr>
          <p:nvPr>
            <p:ph type="subTitle" idx="1"/>
          </p:nvPr>
        </p:nvSpPr>
        <p:spPr>
          <a:xfrm>
            <a:off x="-166575" y="401825"/>
            <a:ext cx="9351900" cy="47418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How badly do you want everyone you know to have their sins, their deadliest disease, healed by Jesus?  What drastic steps would you take for them?  What would you put at risk?  Or do we shrink at the first sign or resistance?</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Would you put your friendships at risk to talk to them about Jesus?</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Would you risk your job to talk to someone about Jesus?</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Would you, like these four men we read about, put yourself under possible financial and legal obligations, to help a loved one learn about Jesus?</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Would you risk your non-Christian spouse wanting to divorce you, or the one you are dating to break off the relationship, because you keep talking to them about Jesus?</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Would you risk your non-Christian or fallen away children never speaking to you again to get them to Jesus?</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Would you give of your “free time”, your “spending money”, and of your most cherished belongings to talk to someone about Jesus?</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Would you put your life at risk to talk with a hostile ENEMY about Jesus?</a:t>
            </a: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78900" y="0"/>
            <a:ext cx="9322800" cy="51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 LEVEL OF SACRIFICE</a:t>
            </a:r>
            <a:endParaRPr sz="5000" b="1">
              <a:solidFill>
                <a:srgbClr val="00FFFF"/>
              </a:solidFill>
            </a:endParaRPr>
          </a:p>
        </p:txBody>
      </p:sp>
      <p:sp>
        <p:nvSpPr>
          <p:cNvPr id="97" name="Google Shape;97;p20"/>
          <p:cNvSpPr txBox="1">
            <a:spLocks noGrp="1"/>
          </p:cNvSpPr>
          <p:nvPr>
            <p:ph type="subTitle" idx="1"/>
          </p:nvPr>
        </p:nvSpPr>
        <p:spPr>
          <a:xfrm>
            <a:off x="0" y="401825"/>
            <a:ext cx="9185400" cy="4741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u="sng">
                <a:solidFill>
                  <a:srgbClr val="FFFF00"/>
                </a:solidFill>
              </a:rPr>
              <a:t>Frodo</a:t>
            </a:r>
            <a:r>
              <a:rPr lang="en" sz="2000">
                <a:solidFill>
                  <a:srgbClr val="FFFF00"/>
                </a:solidFill>
              </a:rPr>
              <a:t>:</a:t>
            </a:r>
            <a:r>
              <a:rPr lang="en" sz="2000">
                <a:solidFill>
                  <a:schemeClr val="dk1"/>
                </a:solidFill>
              </a:rPr>
              <a:t> “No, Sam. I can’t recall the taste of food… nor the sound of water… nor the touch of grass. I’m… naked in the dark, with nothing, no veil… between me… and the wheel of fire! I can see him… with my waking eyes!”</a:t>
            </a:r>
            <a:endParaRPr sz="2000">
              <a:solidFill>
                <a:schemeClr val="dk1"/>
              </a:solidFill>
            </a:endParaRPr>
          </a:p>
          <a:p>
            <a:pPr marL="0" lvl="0" indent="0" algn="l" rtl="0">
              <a:spcBef>
                <a:spcPts val="0"/>
              </a:spcBef>
              <a:spcAft>
                <a:spcPts val="0"/>
              </a:spcAft>
              <a:buNone/>
            </a:pPr>
            <a:r>
              <a:rPr lang="en" sz="2000" u="sng">
                <a:solidFill>
                  <a:srgbClr val="FFFF00"/>
                </a:solidFill>
              </a:rPr>
              <a:t>Sam</a:t>
            </a:r>
            <a:r>
              <a:rPr lang="en" sz="2000">
                <a:solidFill>
                  <a:srgbClr val="FFFF00"/>
                </a:solidFill>
              </a:rPr>
              <a:t>:</a:t>
            </a:r>
            <a:r>
              <a:rPr lang="en" sz="2000">
                <a:solidFill>
                  <a:schemeClr val="dk1"/>
                </a:solidFill>
              </a:rPr>
              <a:t> “Then let us be rid of it… once and for all! Come on, Mr. Frodo. I can’t carry it for you… but I can carry you!” </a:t>
            </a:r>
            <a:r>
              <a:rPr lang="en" sz="2000">
                <a:solidFill>
                  <a:srgbClr val="00FFFF"/>
                </a:solidFill>
              </a:rPr>
              <a:t>(Lord of the Rings film # 3)</a:t>
            </a:r>
            <a:endParaRPr sz="2000">
              <a:solidFill>
                <a:srgbClr val="00FFFF"/>
              </a:solidFill>
            </a:endParaRPr>
          </a:p>
          <a:p>
            <a:pPr marL="0" lvl="0" indent="0" algn="l" rtl="0">
              <a:spcBef>
                <a:spcPts val="0"/>
              </a:spcBef>
              <a:spcAft>
                <a:spcPts val="0"/>
              </a:spcAft>
              <a:buNone/>
            </a:pPr>
            <a:endParaRPr sz="2000">
              <a:solidFill>
                <a:schemeClr val="dk1"/>
              </a:solidFill>
            </a:endParaRPr>
          </a:p>
          <a:p>
            <a:pPr marL="0" lvl="0" indent="0" algn="l" rtl="0">
              <a:spcBef>
                <a:spcPts val="0"/>
              </a:spcBef>
              <a:spcAft>
                <a:spcPts val="0"/>
              </a:spcAft>
              <a:buNone/>
            </a:pPr>
            <a:endParaRPr sz="2000">
              <a:solidFill>
                <a:schemeClr val="dk1"/>
              </a:solidFill>
            </a:endParaRPr>
          </a:p>
          <a:p>
            <a:pPr marL="0" lvl="0" indent="0" algn="l" rtl="0">
              <a:spcBef>
                <a:spcPts val="0"/>
              </a:spcBef>
              <a:spcAft>
                <a:spcPts val="0"/>
              </a:spcAft>
              <a:buNone/>
            </a:pPr>
            <a:endParaRPr sz="2000">
              <a:solidFill>
                <a:schemeClr val="dk1"/>
              </a:solidFill>
            </a:endParaRPr>
          </a:p>
          <a:p>
            <a:pPr marL="0" lvl="0" indent="0" algn="l" rtl="0">
              <a:spcBef>
                <a:spcPts val="0"/>
              </a:spcBef>
              <a:spcAft>
                <a:spcPts val="0"/>
              </a:spcAft>
              <a:buNone/>
            </a:pPr>
            <a:endParaRPr sz="2000">
              <a:solidFill>
                <a:schemeClr val="dk1"/>
              </a:solidFill>
            </a:endParaRPr>
          </a:p>
          <a:p>
            <a:pPr marL="0" lvl="0" indent="0" algn="l" rtl="0">
              <a:spcBef>
                <a:spcPts val="0"/>
              </a:spcBef>
              <a:spcAft>
                <a:spcPts val="0"/>
              </a:spcAft>
              <a:buNone/>
            </a:pPr>
            <a:endParaRPr sz="2000">
              <a:solidFill>
                <a:schemeClr val="dk1"/>
              </a:solidFill>
            </a:endParaRPr>
          </a:p>
          <a:p>
            <a:pPr marL="0" lvl="0" indent="0" algn="l" rtl="0">
              <a:spcBef>
                <a:spcPts val="0"/>
              </a:spcBef>
              <a:spcAft>
                <a:spcPts val="0"/>
              </a:spcAft>
              <a:buNone/>
            </a:pPr>
            <a:endParaRPr sz="2000">
              <a:solidFill>
                <a:schemeClr val="dk1"/>
              </a:solidFill>
            </a:endParaRPr>
          </a:p>
          <a:p>
            <a:pPr marL="0" lvl="0" indent="0" algn="l" rtl="0">
              <a:spcBef>
                <a:spcPts val="0"/>
              </a:spcBef>
              <a:spcAft>
                <a:spcPts val="0"/>
              </a:spcAft>
              <a:buNone/>
            </a:pPr>
            <a:endParaRPr sz="2000">
              <a:solidFill>
                <a:schemeClr val="dk1"/>
              </a:solidFill>
            </a:endParaRPr>
          </a:p>
          <a:p>
            <a:pPr marL="0" lvl="0" indent="0" algn="l" rtl="0">
              <a:spcBef>
                <a:spcPts val="0"/>
              </a:spcBef>
              <a:spcAft>
                <a:spcPts val="0"/>
              </a:spcAft>
              <a:buNone/>
            </a:pPr>
            <a:endParaRPr sz="2000">
              <a:solidFill>
                <a:schemeClr val="dk1"/>
              </a:solidFill>
            </a:endParaRPr>
          </a:p>
          <a:p>
            <a:pPr marL="0" lvl="0" indent="0" algn="l" rtl="0">
              <a:spcBef>
                <a:spcPts val="0"/>
              </a:spcBef>
              <a:spcAft>
                <a:spcPts val="0"/>
              </a:spcAft>
              <a:buNone/>
            </a:pPr>
            <a:endParaRPr sz="2000">
              <a:solidFill>
                <a:schemeClr val="dk1"/>
              </a:solidFill>
            </a:endParaRPr>
          </a:p>
          <a:p>
            <a:pPr marL="0" lvl="0" indent="0" algn="l" rtl="0">
              <a:spcBef>
                <a:spcPts val="0"/>
              </a:spcBef>
              <a:spcAft>
                <a:spcPts val="0"/>
              </a:spcAft>
              <a:buNone/>
            </a:pPr>
            <a:r>
              <a:rPr lang="en" sz="2000">
                <a:solidFill>
                  <a:srgbClr val="00FFFF"/>
                </a:solidFill>
              </a:rPr>
              <a:t>    I can’t carry your sins for you.  But I CAN bring YOU to the One who WILL!</a:t>
            </a:r>
            <a:endParaRPr sz="2000">
              <a:solidFill>
                <a:srgbClr val="00FFFF"/>
              </a:solidFill>
            </a:endParaRPr>
          </a:p>
        </p:txBody>
      </p:sp>
      <p:pic>
        <p:nvPicPr>
          <p:cNvPr id="98" name="Google Shape;98;p20"/>
          <p:cNvPicPr preferRelativeResize="0"/>
          <p:nvPr/>
        </p:nvPicPr>
        <p:blipFill>
          <a:blip r:embed="rId3">
            <a:alphaModFix/>
          </a:blip>
          <a:stretch>
            <a:fillRect/>
          </a:stretch>
        </p:blipFill>
        <p:spPr>
          <a:xfrm>
            <a:off x="1922975" y="2038425"/>
            <a:ext cx="5180025" cy="273250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7">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ctrTitle"/>
          </p:nvPr>
        </p:nvSpPr>
        <p:spPr>
          <a:xfrm>
            <a:off x="-78900" y="0"/>
            <a:ext cx="9322800" cy="51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HOW BADLY? # 2 - YOU!</a:t>
            </a:r>
            <a:endParaRPr sz="5000" b="1">
              <a:solidFill>
                <a:srgbClr val="00FFFF"/>
              </a:solidFill>
            </a:endParaRPr>
          </a:p>
        </p:txBody>
      </p:sp>
      <p:sp>
        <p:nvSpPr>
          <p:cNvPr id="104" name="Google Shape;104;p21"/>
          <p:cNvSpPr txBox="1">
            <a:spLocks noGrp="1"/>
          </p:cNvSpPr>
          <p:nvPr>
            <p:ph type="subTitle" idx="1"/>
          </p:nvPr>
        </p:nvSpPr>
        <p:spPr>
          <a:xfrm>
            <a:off x="-188500" y="375525"/>
            <a:ext cx="9395700" cy="4768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chemeClr val="dk1"/>
              </a:buClr>
              <a:buSzPts val="1800"/>
              <a:buChar char="●"/>
            </a:pPr>
            <a:r>
              <a:rPr lang="en" sz="1800" dirty="0">
                <a:solidFill>
                  <a:schemeClr val="dk1"/>
                </a:solidFill>
              </a:rPr>
              <a:t>How badly do YOU want the healing that Jesus offers?  It ASTOUNDS me how LITTLE it takes to cause some people to forsake His offer! </a:t>
            </a:r>
            <a:endParaRPr sz="1800" dirty="0">
              <a:solidFill>
                <a:schemeClr val="dk1"/>
              </a:solidFill>
            </a:endParaRPr>
          </a:p>
          <a:p>
            <a:pPr marL="457200" lvl="0" indent="-342900" algn="l" rtl="0">
              <a:spcBef>
                <a:spcPts val="0"/>
              </a:spcBef>
              <a:spcAft>
                <a:spcPts val="0"/>
              </a:spcAft>
              <a:buClr>
                <a:srgbClr val="FFFF00"/>
              </a:buClr>
              <a:buSzPts val="1800"/>
              <a:buChar char="●"/>
            </a:pPr>
            <a:r>
              <a:rPr lang="en" sz="1800" dirty="0">
                <a:solidFill>
                  <a:srgbClr val="FFFF00"/>
                </a:solidFill>
              </a:rPr>
              <a:t>“Sundays are just not convenient for me.”</a:t>
            </a:r>
            <a:endParaRPr sz="1800" dirty="0">
              <a:solidFill>
                <a:srgbClr val="FFFF00"/>
              </a:solidFill>
            </a:endParaRPr>
          </a:p>
          <a:p>
            <a:pPr marL="457200" lvl="0" indent="-342900" algn="l" rtl="0">
              <a:spcBef>
                <a:spcPts val="0"/>
              </a:spcBef>
              <a:spcAft>
                <a:spcPts val="0"/>
              </a:spcAft>
              <a:buClr>
                <a:srgbClr val="FFFF00"/>
              </a:buClr>
              <a:buSzPts val="1800"/>
              <a:buChar char="●"/>
            </a:pPr>
            <a:r>
              <a:rPr lang="en" sz="1800" dirty="0">
                <a:solidFill>
                  <a:srgbClr val="FFFF00"/>
                </a:solidFill>
              </a:rPr>
              <a:t>“There’s sinners in the church there.”</a:t>
            </a:r>
            <a:endParaRPr sz="1800" dirty="0">
              <a:solidFill>
                <a:srgbClr val="FFFF00"/>
              </a:solidFill>
            </a:endParaRPr>
          </a:p>
          <a:p>
            <a:pPr marL="457200" lvl="0" indent="-342900" algn="l" rtl="0">
              <a:spcBef>
                <a:spcPts val="0"/>
              </a:spcBef>
              <a:spcAft>
                <a:spcPts val="0"/>
              </a:spcAft>
              <a:buClr>
                <a:srgbClr val="FFFF00"/>
              </a:buClr>
              <a:buSzPts val="1800"/>
              <a:buChar char="●"/>
            </a:pPr>
            <a:r>
              <a:rPr lang="en" sz="1800" dirty="0">
                <a:solidFill>
                  <a:srgbClr val="FFFF00"/>
                </a:solidFill>
              </a:rPr>
              <a:t>“There’s things that I don’t like or agree with in the bible.” </a:t>
            </a:r>
            <a:r>
              <a:rPr lang="en" sz="1800" dirty="0">
                <a:solidFill>
                  <a:srgbClr val="00FFFF"/>
                </a:solidFill>
              </a:rPr>
              <a:t>And then much higher costs:</a:t>
            </a:r>
            <a:endParaRPr sz="1800" dirty="0">
              <a:solidFill>
                <a:srgbClr val="00FFFF"/>
              </a:solidFill>
            </a:endParaRPr>
          </a:p>
          <a:p>
            <a:pPr marL="457200" lvl="0" indent="-342900" algn="l" rtl="0">
              <a:spcBef>
                <a:spcPts val="0"/>
              </a:spcBef>
              <a:spcAft>
                <a:spcPts val="0"/>
              </a:spcAft>
              <a:buClr>
                <a:srgbClr val="FFFF00"/>
              </a:buClr>
              <a:buSzPts val="1800"/>
              <a:buChar char="●"/>
            </a:pPr>
            <a:r>
              <a:rPr lang="en" sz="1800" dirty="0">
                <a:solidFill>
                  <a:srgbClr val="FFFF00"/>
                </a:solidFill>
              </a:rPr>
              <a:t>“I don’t want to give up X in my addictions or entertainment or pleasures.”</a:t>
            </a:r>
            <a:endParaRPr sz="1800" dirty="0">
              <a:solidFill>
                <a:srgbClr val="FFFF00"/>
              </a:solidFill>
            </a:endParaRPr>
          </a:p>
          <a:p>
            <a:pPr marL="457200" lvl="0" indent="-342900" algn="l" rtl="0">
              <a:spcBef>
                <a:spcPts val="0"/>
              </a:spcBef>
              <a:spcAft>
                <a:spcPts val="0"/>
              </a:spcAft>
              <a:buClr>
                <a:srgbClr val="FFFF00"/>
              </a:buClr>
              <a:buSzPts val="1800"/>
              <a:buChar char="●"/>
            </a:pPr>
            <a:r>
              <a:rPr lang="en" sz="1800" dirty="0">
                <a:solidFill>
                  <a:srgbClr val="FFFF00"/>
                </a:solidFill>
              </a:rPr>
              <a:t>“I don’t want to give up my friends.” </a:t>
            </a:r>
            <a:r>
              <a:rPr lang="en" sz="1800" dirty="0">
                <a:solidFill>
                  <a:srgbClr val="00FFFF"/>
                </a:solidFill>
              </a:rPr>
              <a:t>(up to and including your spouse)</a:t>
            </a:r>
            <a:r>
              <a:rPr lang="en" sz="1800" dirty="0">
                <a:solidFill>
                  <a:srgbClr val="FFFF00"/>
                </a:solidFill>
              </a:rPr>
              <a:t> </a:t>
            </a:r>
            <a:endParaRPr sz="1800" dirty="0">
              <a:solidFill>
                <a:srgbClr val="FFFF00"/>
              </a:solidFill>
            </a:endParaRPr>
          </a:p>
          <a:p>
            <a:pPr marL="457200" lvl="0" indent="-342900" algn="l" rtl="0">
              <a:spcBef>
                <a:spcPts val="0"/>
              </a:spcBef>
              <a:spcAft>
                <a:spcPts val="0"/>
              </a:spcAft>
              <a:buClr>
                <a:srgbClr val="FFFF00"/>
              </a:buClr>
              <a:buSzPts val="1800"/>
              <a:buChar char="●"/>
            </a:pPr>
            <a:r>
              <a:rPr lang="en" sz="1800" dirty="0">
                <a:solidFill>
                  <a:srgbClr val="FFFF00"/>
                </a:solidFill>
              </a:rPr>
              <a:t>“It hurts my feelings when someone tells me I’m wrong.”</a:t>
            </a:r>
            <a:endParaRPr sz="1800" dirty="0">
              <a:solidFill>
                <a:srgbClr val="FFFF00"/>
              </a:solidFill>
            </a:endParaRPr>
          </a:p>
          <a:p>
            <a:pPr marL="457200" lvl="0" indent="-342900" algn="l" rtl="0">
              <a:spcBef>
                <a:spcPts val="0"/>
              </a:spcBef>
              <a:spcAft>
                <a:spcPts val="0"/>
              </a:spcAft>
              <a:buClr>
                <a:srgbClr val="FFFF00"/>
              </a:buClr>
              <a:buSzPts val="1800"/>
              <a:buChar char="●"/>
            </a:pPr>
            <a:r>
              <a:rPr lang="en" sz="1800" dirty="0">
                <a:solidFill>
                  <a:srgbClr val="FFFF00"/>
                </a:solidFill>
              </a:rPr>
              <a:t>“I don’t like the responsibility of telling other people that they are wrong.” </a:t>
            </a:r>
            <a:endParaRPr sz="1800" dirty="0">
              <a:solidFill>
                <a:srgbClr val="FFFF00"/>
              </a:solidFill>
            </a:endParaRPr>
          </a:p>
          <a:p>
            <a:pPr marL="457200" lvl="0" indent="-342900" algn="l" rtl="0">
              <a:spcBef>
                <a:spcPts val="0"/>
              </a:spcBef>
              <a:spcAft>
                <a:spcPts val="0"/>
              </a:spcAft>
              <a:buClr>
                <a:srgbClr val="FFFF00"/>
              </a:buClr>
              <a:buSzPts val="1800"/>
              <a:buChar char="●"/>
            </a:pPr>
            <a:r>
              <a:rPr lang="en" sz="1800" dirty="0">
                <a:solidFill>
                  <a:srgbClr val="FFFF00"/>
                </a:solidFill>
              </a:rPr>
              <a:t>“I don’t want to be persecuted for my faith.”</a:t>
            </a:r>
            <a:endParaRPr sz="1800" dirty="0">
              <a:solidFill>
                <a:srgbClr val="FFFF00"/>
              </a:solidFill>
            </a:endParaRPr>
          </a:p>
          <a:p>
            <a:pPr marL="457200" lvl="0" indent="-342900" algn="l" rtl="0">
              <a:spcBef>
                <a:spcPts val="0"/>
              </a:spcBef>
              <a:spcAft>
                <a:spcPts val="0"/>
              </a:spcAft>
              <a:buClr>
                <a:srgbClr val="00FFFF"/>
              </a:buClr>
              <a:buSzPts val="1800"/>
              <a:buChar char="●"/>
            </a:pPr>
            <a:r>
              <a:rPr lang="en" sz="1800" dirty="0">
                <a:solidFill>
                  <a:srgbClr val="00FFFF"/>
                </a:solidFill>
              </a:rPr>
              <a:t>But then there are others, like Paul.</a:t>
            </a:r>
            <a:r>
              <a:rPr lang="en" sz="1800" dirty="0">
                <a:solidFill>
                  <a:schemeClr val="dk1"/>
                </a:solidFill>
              </a:rPr>
              <a:t>  </a:t>
            </a:r>
            <a:r>
              <a:rPr lang="en" sz="1800" u="sng" dirty="0">
                <a:solidFill>
                  <a:srgbClr val="FFFF00"/>
                </a:solidFill>
              </a:rPr>
              <a:t>Phil.3:8</a:t>
            </a:r>
            <a:r>
              <a:rPr lang="en" sz="1800" dirty="0">
                <a:solidFill>
                  <a:schemeClr val="dk1"/>
                </a:solidFill>
              </a:rPr>
              <a:t> </a:t>
            </a:r>
            <a:r>
              <a:rPr lang="en" sz="1800" i="1" dirty="0">
                <a:solidFill>
                  <a:schemeClr val="dk1"/>
                </a:solidFill>
              </a:rPr>
              <a:t>“Yet indeed I also count all things loss for the excellence of the knowledge of Christ Jesus my Lord, </a:t>
            </a:r>
            <a:r>
              <a:rPr lang="en" sz="1800" i="1" u="sng" dirty="0">
                <a:solidFill>
                  <a:schemeClr val="dk1"/>
                </a:solidFill>
              </a:rPr>
              <a:t>for whom I have suffered the loss of all things</a:t>
            </a:r>
            <a:r>
              <a:rPr lang="en" sz="1800" i="1" dirty="0">
                <a:solidFill>
                  <a:schemeClr val="dk1"/>
                </a:solidFill>
              </a:rPr>
              <a:t>, and count them as rubbish, </a:t>
            </a:r>
            <a:r>
              <a:rPr lang="en" sz="1800" i="1" u="sng" dirty="0">
                <a:solidFill>
                  <a:schemeClr val="dk1"/>
                </a:solidFill>
              </a:rPr>
              <a:t>that I may gain Christ</a:t>
            </a:r>
            <a:r>
              <a:rPr lang="en" sz="1800" i="1" dirty="0">
                <a:solidFill>
                  <a:schemeClr val="dk1"/>
                </a:solidFill>
              </a:rPr>
              <a:t>.”  </a:t>
            </a:r>
            <a:r>
              <a:rPr lang="en" sz="1800" u="sng" dirty="0">
                <a:solidFill>
                  <a:srgbClr val="FFFF00"/>
                </a:solidFill>
              </a:rPr>
              <a:t>Heb.11:36-37</a:t>
            </a:r>
            <a:r>
              <a:rPr lang="en" sz="1800" i="1" dirty="0">
                <a:solidFill>
                  <a:schemeClr val="dk1"/>
                </a:solidFill>
              </a:rPr>
              <a:t> Still others had trial of mockings and scourgings, yes, and of chains and imprisonment. 37 They were stoned, they were sawn in two, were tempted, were slain with the sword. They wandered about in sheepskins and goatskins, being destitute, afflicted, tormented.”</a:t>
            </a:r>
            <a:r>
              <a:rPr lang="en" sz="1800" dirty="0">
                <a:solidFill>
                  <a:srgbClr val="00FFFF"/>
                </a:solidFill>
              </a:rPr>
              <a:t>  </a:t>
            </a:r>
            <a:r>
              <a:rPr lang="en" sz="1800" u="sng" dirty="0">
                <a:solidFill>
                  <a:srgbClr val="FFFF00"/>
                </a:solidFill>
              </a:rPr>
              <a:t>Mk.2:12</a:t>
            </a:r>
            <a:r>
              <a:rPr lang="en" sz="1800" dirty="0">
                <a:solidFill>
                  <a:srgbClr val="00FFFF"/>
                </a:solidFill>
              </a:rPr>
              <a:t> </a:t>
            </a:r>
            <a:r>
              <a:rPr lang="en" sz="1800" i="1" dirty="0">
                <a:solidFill>
                  <a:schemeClr val="dk1"/>
                </a:solidFill>
              </a:rPr>
              <a:t>“IMMEDIATELY he arose.”</a:t>
            </a:r>
            <a:r>
              <a:rPr lang="en" sz="1800" dirty="0">
                <a:solidFill>
                  <a:srgbClr val="00FFFF"/>
                </a:solidFill>
              </a:rPr>
              <a:t>  He did EXACTLY what Jesus said!</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2168</Words>
  <Application>Microsoft Office PowerPoint</Application>
  <PresentationFormat>On-screen Show (16:9)</PresentationFormat>
  <Paragraphs>71</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HOW BADLY?</vt:lpstr>
      <vt:lpstr>THE SETTING</vt:lpstr>
      <vt:lpstr>RETURNING TO CAPERNAUM</vt:lpstr>
      <vt:lpstr>WHAT HAPPENS NEXT?</vt:lpstr>
      <vt:lpstr>UNDERSTANDING JESUS</vt:lpstr>
      <vt:lpstr>“JESUS SAW THEIR FAITH”</vt:lpstr>
      <vt:lpstr>HOW BADLY? # 1 - OTHERS</vt:lpstr>
      <vt:lpstr>A LEVEL OF SACRIFICE</vt:lpstr>
      <vt:lpstr>HOW BADLY? # 2 - YOU!</vt:lpstr>
      <vt:lpstr>HOW BADLY? # 3 - JESUS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2025-10-05T01:59:45Z</dcterms:modified>
</cp:coreProperties>
</file>