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daced295da_0_1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daced295da_0_1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daced295da_0_2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daced295da_0_2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daced295da_0_2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daced295da_0_2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daa3d07d9d_0_4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daa3d07d9d_0_4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daa3d07d9d_0_5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daa3d07d9d_0_5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daa3d07d9d_0_5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daa3d07d9d_0_5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daa3d07d9d_0_6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daa3d07d9d_0_6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daa3d07d9d_0_6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daa3d07d9d_0_6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daced295da_0_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daced295da_0_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daced295da_0_5: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daced295da_0_5: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daced295da_0_1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daced295da_0_1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67850" y="0"/>
            <a:ext cx="94818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CHRISTIANS AND ADDICTION</a:t>
            </a:r>
            <a:endParaRPr sz="5000" b="1">
              <a:solidFill>
                <a:srgbClr val="00FFFF"/>
              </a:solidFill>
            </a:endParaRPr>
          </a:p>
        </p:txBody>
      </p:sp>
      <p:sp>
        <p:nvSpPr>
          <p:cNvPr id="55" name="Google Shape;55;p13"/>
          <p:cNvSpPr txBox="1">
            <a:spLocks noGrp="1"/>
          </p:cNvSpPr>
          <p:nvPr>
            <p:ph type="subTitle" idx="1"/>
          </p:nvPr>
        </p:nvSpPr>
        <p:spPr>
          <a:xfrm>
            <a:off x="-33512" y="226050"/>
            <a:ext cx="9259212" cy="491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100" u="sng" dirty="0">
              <a:solidFill>
                <a:srgbClr val="FFFF00"/>
              </a:solidFill>
            </a:endParaRPr>
          </a:p>
          <a:p>
            <a:pPr marL="0" lvl="0" indent="0" algn="l" rtl="0">
              <a:spcBef>
                <a:spcPts val="0"/>
              </a:spcBef>
              <a:spcAft>
                <a:spcPts val="0"/>
              </a:spcAft>
              <a:buNone/>
            </a:pPr>
            <a:r>
              <a:rPr lang="en" sz="2100" u="sng" dirty="0">
                <a:solidFill>
                  <a:srgbClr val="FFFF00"/>
                </a:solidFill>
              </a:rPr>
              <a:t>Gal.5:16-25</a:t>
            </a:r>
            <a:r>
              <a:rPr lang="en" sz="2100" dirty="0">
                <a:solidFill>
                  <a:schemeClr val="dk1"/>
                </a:solidFill>
              </a:rPr>
              <a:t> </a:t>
            </a:r>
            <a:r>
              <a:rPr lang="en" sz="2100" dirty="0">
                <a:solidFill>
                  <a:srgbClr val="00FFFF"/>
                </a:solidFill>
              </a:rPr>
              <a:t>(NKJV)</a:t>
            </a:r>
            <a:r>
              <a:rPr lang="en" sz="2100" dirty="0">
                <a:solidFill>
                  <a:schemeClr val="dk1"/>
                </a:solidFill>
              </a:rPr>
              <a:t> </a:t>
            </a:r>
            <a:r>
              <a:rPr lang="en" sz="2100" i="1" dirty="0">
                <a:solidFill>
                  <a:schemeClr val="dk1"/>
                </a:solidFill>
              </a:rPr>
              <a:t>“I say then: Walk in the Spirit, and you shall not fulfill the lust of the flesh. 17 </a:t>
            </a:r>
            <a:r>
              <a:rPr lang="en" sz="2100" i="1" u="sng" dirty="0">
                <a:solidFill>
                  <a:srgbClr val="FFFF00"/>
                </a:solidFill>
              </a:rPr>
              <a:t>For the flesh lusts against the Spirit, and the Spirit against the flesh; and these are contrary to one another, so that you do not do the things that you wish</a:t>
            </a:r>
            <a:r>
              <a:rPr lang="en" sz="2100" i="1" dirty="0">
                <a:solidFill>
                  <a:schemeClr val="dk1"/>
                </a:solidFill>
              </a:rPr>
              <a:t>. 18 But if you are led by the Spirit, you are not under the law.19 Now the works of the flesh are evident, which are: adultery, fornication, uncleanness, lewdness, 20 idolatry, sorcery, hatred, contentions, jealousies, outbursts of wrath, selfish ambitions, dissension, heresies, 21 envy, murders, drunkenness, revelries, and the like; of which I tell you beforehand, just as I also told you in time past, that </a:t>
            </a:r>
            <a:r>
              <a:rPr lang="en" sz="2100" i="1" u="sng" dirty="0">
                <a:solidFill>
                  <a:srgbClr val="FFFF00"/>
                </a:solidFill>
              </a:rPr>
              <a:t>those who practice such things will not inherit the kingdom of God</a:t>
            </a:r>
            <a:r>
              <a:rPr lang="en" sz="2100" i="1" dirty="0">
                <a:solidFill>
                  <a:schemeClr val="dk1"/>
                </a:solidFill>
              </a:rPr>
              <a:t>. 22 But the fruit of the Spirit is love, joy, peace, longsuffering, kindness, goodness, faithfulness, 23 gentleness, </a:t>
            </a:r>
            <a:r>
              <a:rPr lang="en" sz="2100" i="1" u="sng" dirty="0">
                <a:solidFill>
                  <a:srgbClr val="FFFF00"/>
                </a:solidFill>
              </a:rPr>
              <a:t>self-control</a:t>
            </a:r>
            <a:r>
              <a:rPr lang="en" sz="2100" i="1" dirty="0">
                <a:solidFill>
                  <a:schemeClr val="dk1"/>
                </a:solidFill>
              </a:rPr>
              <a:t>. Against such there is no law. 24 And </a:t>
            </a:r>
            <a:r>
              <a:rPr lang="en" sz="2100" i="1" u="sng" dirty="0">
                <a:solidFill>
                  <a:srgbClr val="FFFF00"/>
                </a:solidFill>
              </a:rPr>
              <a:t>those who are Christ’s have crucified the flesh with its passions and desires</a:t>
            </a:r>
            <a:r>
              <a:rPr lang="en" sz="2100" i="1" dirty="0">
                <a:solidFill>
                  <a:schemeClr val="dk1"/>
                </a:solidFill>
              </a:rPr>
              <a:t>. 25 If we live in the Spirit, let us also walk in the Spirit.”</a:t>
            </a:r>
            <a:endParaRPr sz="2100" i="1"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JESUS CAN DEFEAT THIS!</a:t>
            </a:r>
            <a:endParaRPr sz="5000" b="1" dirty="0">
              <a:solidFill>
                <a:srgbClr val="00FFFF"/>
              </a:solidFill>
            </a:endParaRPr>
          </a:p>
        </p:txBody>
      </p:sp>
      <p:sp>
        <p:nvSpPr>
          <p:cNvPr id="109" name="Google Shape;109;p22"/>
          <p:cNvSpPr txBox="1">
            <a:spLocks noGrp="1"/>
          </p:cNvSpPr>
          <p:nvPr>
            <p:ph type="subTitle" idx="1"/>
          </p:nvPr>
        </p:nvSpPr>
        <p:spPr>
          <a:xfrm>
            <a:off x="-167849" y="531405"/>
            <a:ext cx="9311850" cy="461212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dirty="0">
                <a:solidFill>
                  <a:srgbClr val="FFFF00"/>
                </a:solidFill>
              </a:rPr>
              <a:t>In temptation.  </a:t>
            </a:r>
            <a:r>
              <a:rPr lang="en" sz="2100" u="sng" dirty="0">
                <a:solidFill>
                  <a:srgbClr val="FFFF00"/>
                </a:solidFill>
              </a:rPr>
              <a:t>1 Cor.10:13</a:t>
            </a:r>
            <a:r>
              <a:rPr lang="en" sz="2100" dirty="0">
                <a:solidFill>
                  <a:srgbClr val="00FFFF"/>
                </a:solidFill>
              </a:rPr>
              <a:t> </a:t>
            </a:r>
            <a:r>
              <a:rPr lang="en" sz="2100" i="1" dirty="0">
                <a:solidFill>
                  <a:schemeClr val="dk1"/>
                </a:solidFill>
              </a:rPr>
              <a:t>“No temptation has overtaken you except such as is common to man; but God is faithful, who </a:t>
            </a:r>
            <a:r>
              <a:rPr lang="en" sz="2100" i="1" u="sng" dirty="0">
                <a:solidFill>
                  <a:schemeClr val="accent1">
                    <a:lumMod val="40000"/>
                    <a:lumOff val="60000"/>
                  </a:schemeClr>
                </a:solidFill>
              </a:rPr>
              <a:t>will not allow you to be tempted beyond what you are able</a:t>
            </a:r>
            <a:r>
              <a:rPr lang="en" sz="2100" i="1" dirty="0">
                <a:solidFill>
                  <a:schemeClr val="dk1"/>
                </a:solidFill>
              </a:rPr>
              <a:t>, but with the temptation will also make </a:t>
            </a:r>
            <a:r>
              <a:rPr lang="en" sz="2100" i="1" u="sng" dirty="0">
                <a:solidFill>
                  <a:schemeClr val="dk1"/>
                </a:solidFill>
              </a:rPr>
              <a:t>the way of escape</a:t>
            </a:r>
            <a:r>
              <a:rPr lang="en" sz="2100" i="1" dirty="0">
                <a:solidFill>
                  <a:schemeClr val="dk1"/>
                </a:solidFill>
              </a:rPr>
              <a:t>, that you may be able to bear it.”</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dirty="0">
                <a:solidFill>
                  <a:srgbClr val="FFFF00"/>
                </a:solidFill>
              </a:rPr>
              <a:t>In prayer.  </a:t>
            </a:r>
            <a:r>
              <a:rPr lang="en" sz="2100" u="sng" dirty="0">
                <a:solidFill>
                  <a:srgbClr val="FFFF00"/>
                </a:solidFill>
              </a:rPr>
              <a:t>Matt.6:13</a:t>
            </a:r>
            <a:r>
              <a:rPr lang="en" sz="2100" dirty="0">
                <a:solidFill>
                  <a:srgbClr val="00FFFF"/>
                </a:solidFill>
              </a:rPr>
              <a:t> </a:t>
            </a:r>
            <a:r>
              <a:rPr lang="en" sz="2100" i="1" dirty="0">
                <a:solidFill>
                  <a:schemeClr val="dk1"/>
                </a:solidFill>
              </a:rPr>
              <a:t>“And </a:t>
            </a:r>
            <a:r>
              <a:rPr lang="en" sz="2100" i="1" u="sng" dirty="0">
                <a:solidFill>
                  <a:schemeClr val="dk1"/>
                </a:solidFill>
              </a:rPr>
              <a:t>do not lead us into temptation</a:t>
            </a:r>
            <a:r>
              <a:rPr lang="en" sz="2100" i="1" dirty="0">
                <a:solidFill>
                  <a:schemeClr val="dk1"/>
                </a:solidFill>
              </a:rPr>
              <a:t>, but deliver us from the evil one. ..”</a:t>
            </a:r>
            <a:r>
              <a:rPr lang="en" sz="2100" dirty="0">
                <a:solidFill>
                  <a:srgbClr val="00FFFF"/>
                </a:solidFill>
              </a:rPr>
              <a:t>  </a:t>
            </a:r>
            <a:r>
              <a:rPr lang="en" sz="2100" u="sng" dirty="0">
                <a:solidFill>
                  <a:srgbClr val="FFFF00"/>
                </a:solidFill>
              </a:rPr>
              <a:t>Js.1:5-6</a:t>
            </a:r>
            <a:r>
              <a:rPr lang="en" sz="2100" dirty="0">
                <a:solidFill>
                  <a:srgbClr val="FFFF00"/>
                </a:solidFill>
              </a:rPr>
              <a:t> </a:t>
            </a:r>
            <a:r>
              <a:rPr lang="en" sz="2100" i="1" dirty="0">
                <a:solidFill>
                  <a:schemeClr val="dk1"/>
                </a:solidFill>
              </a:rPr>
              <a:t>“</a:t>
            </a:r>
            <a:r>
              <a:rPr lang="en" sz="2100" i="1" u="sng" dirty="0">
                <a:solidFill>
                  <a:schemeClr val="dk1"/>
                </a:solidFill>
              </a:rPr>
              <a:t>If any of you lacks wisdom, let him ask of God</a:t>
            </a:r>
            <a:r>
              <a:rPr lang="en" sz="2100" i="1" dirty="0">
                <a:solidFill>
                  <a:schemeClr val="dk1"/>
                </a:solidFill>
              </a:rPr>
              <a:t>, who gives to all liberally and without reproach, and it will be given to him. 6 But let him ask in faith, with no doubting, for he who doubts is like a wave of the sea driven and tossed by the wind.”</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dirty="0">
                <a:solidFill>
                  <a:srgbClr val="FFFF00"/>
                </a:solidFill>
              </a:rPr>
              <a:t>In resisting.  </a:t>
            </a:r>
            <a:r>
              <a:rPr lang="en" sz="2100" u="sng" dirty="0">
                <a:solidFill>
                  <a:srgbClr val="FFFF00"/>
                </a:solidFill>
              </a:rPr>
              <a:t>Js.4:7</a:t>
            </a:r>
            <a:r>
              <a:rPr lang="en" sz="2100" dirty="0">
                <a:solidFill>
                  <a:srgbClr val="00FFFF"/>
                </a:solidFill>
              </a:rPr>
              <a:t> </a:t>
            </a:r>
            <a:r>
              <a:rPr lang="en" sz="2100" i="1" dirty="0">
                <a:solidFill>
                  <a:schemeClr val="dk1"/>
                </a:solidFill>
              </a:rPr>
              <a:t>“Therefore submit to God. </a:t>
            </a:r>
            <a:r>
              <a:rPr lang="en" sz="2100" i="1" u="sng" dirty="0">
                <a:solidFill>
                  <a:schemeClr val="accent1">
                    <a:lumMod val="40000"/>
                    <a:lumOff val="60000"/>
                  </a:schemeClr>
                </a:solidFill>
              </a:rPr>
              <a:t>Resist the devil</a:t>
            </a:r>
            <a:r>
              <a:rPr lang="en" sz="2100" i="1" dirty="0">
                <a:solidFill>
                  <a:schemeClr val="accent1">
                    <a:lumMod val="40000"/>
                    <a:lumOff val="60000"/>
                  </a:schemeClr>
                </a:solidFill>
              </a:rPr>
              <a:t> </a:t>
            </a:r>
            <a:r>
              <a:rPr lang="en" sz="2100" i="1" dirty="0">
                <a:solidFill>
                  <a:schemeClr val="dk1"/>
                </a:solidFill>
              </a:rPr>
              <a:t>and he will flee from you.”</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dirty="0">
                <a:solidFill>
                  <a:srgbClr val="FFFF00"/>
                </a:solidFill>
              </a:rPr>
              <a:t>In confession.</a:t>
            </a:r>
            <a:r>
              <a:rPr lang="en" sz="2100" dirty="0">
                <a:solidFill>
                  <a:srgbClr val="00FFFF"/>
                </a:solidFill>
              </a:rPr>
              <a:t>  </a:t>
            </a:r>
            <a:r>
              <a:rPr lang="en" sz="2100" u="sng" dirty="0">
                <a:solidFill>
                  <a:srgbClr val="FFFF00"/>
                </a:solidFill>
              </a:rPr>
              <a:t>1 Jn.1:10</a:t>
            </a:r>
            <a:r>
              <a:rPr lang="en" sz="2100" dirty="0">
                <a:solidFill>
                  <a:srgbClr val="00FFFF"/>
                </a:solidFill>
              </a:rPr>
              <a:t> </a:t>
            </a:r>
            <a:r>
              <a:rPr lang="en" sz="2100" i="1" dirty="0">
                <a:solidFill>
                  <a:schemeClr val="dk1"/>
                </a:solidFill>
              </a:rPr>
              <a:t>“</a:t>
            </a:r>
            <a:r>
              <a:rPr lang="en" sz="2100" i="1" u="sng" dirty="0">
                <a:solidFill>
                  <a:schemeClr val="dk1"/>
                </a:solidFill>
              </a:rPr>
              <a:t>If we say that we have not sinned</a:t>
            </a:r>
            <a:r>
              <a:rPr lang="en" sz="2100" i="1" dirty="0">
                <a:solidFill>
                  <a:schemeClr val="dk1"/>
                </a:solidFill>
              </a:rPr>
              <a:t>, we make Him a liar, and His word is not in us.”</a:t>
            </a:r>
            <a:endParaRPr sz="2100" i="1" dirty="0">
              <a:solidFill>
                <a:schemeClr val="dk1"/>
              </a:solidFill>
            </a:endParaRPr>
          </a:p>
          <a:p>
            <a:pPr marL="457200" lvl="0" indent="-361950" algn="l" rtl="0">
              <a:spcBef>
                <a:spcPts val="0"/>
              </a:spcBef>
              <a:spcAft>
                <a:spcPts val="0"/>
              </a:spcAft>
              <a:buClr>
                <a:srgbClr val="00FFFF"/>
              </a:buClr>
              <a:buSzPts val="2100"/>
              <a:buChar char="●"/>
            </a:pPr>
            <a:r>
              <a:rPr lang="en" sz="2100" dirty="0">
                <a:solidFill>
                  <a:srgbClr val="00FFFF"/>
                </a:solidFill>
              </a:rPr>
              <a:t>God is eager to help!  We’re not helpless.  </a:t>
            </a:r>
            <a:r>
              <a:rPr lang="en" sz="2100" u="sng" dirty="0">
                <a:solidFill>
                  <a:srgbClr val="00FFFF"/>
                </a:solidFill>
              </a:rPr>
              <a:t>How badly do we want to quit</a:t>
            </a:r>
            <a:r>
              <a:rPr lang="en" sz="2100" dirty="0">
                <a:solidFill>
                  <a:srgbClr val="00FFFF"/>
                </a:solidFill>
              </a:rPr>
              <a:t>?</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WHY ARE YOU A CHRISTIAN?</a:t>
            </a:r>
            <a:endParaRPr sz="4900" b="1">
              <a:solidFill>
                <a:srgbClr val="00FFFF"/>
              </a:solidFill>
            </a:endParaRPr>
          </a:p>
        </p:txBody>
      </p:sp>
      <p:sp>
        <p:nvSpPr>
          <p:cNvPr id="115" name="Google Shape;115;p23"/>
          <p:cNvSpPr txBox="1">
            <a:spLocks noGrp="1"/>
          </p:cNvSpPr>
          <p:nvPr>
            <p:ph type="subTitle" idx="1"/>
          </p:nvPr>
        </p:nvSpPr>
        <p:spPr>
          <a:xfrm>
            <a:off x="-167850" y="354625"/>
            <a:ext cx="9393600" cy="47889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Did you become a Christian so that you could continue in your addictions?  (I rather doubt it.)  Let’s not act like our baptism negated our need to repent!</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Didn’t you become a Christian 1) To not go to hell, 2) To go to heaven, and 3) Because you love God and want to please Him in everything you do?  If so, then please let God, and we your brethren, help you!  </a:t>
            </a:r>
            <a:r>
              <a:rPr lang="en" sz="2000" u="sng" dirty="0">
                <a:solidFill>
                  <a:srgbClr val="FFFF00"/>
                </a:solidFill>
              </a:rPr>
              <a:t>HOW can we help</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I was asked if a Christian addicted to cigarettes (or vaping) would go to hell.  After preparing this lesson, my answer now is “I think that depends.” (Understanding of course that it is NOT up to me!)</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I believe it depends on if the addict is even actively TRYING to quit their addiction.  Our God is merciful to Christians who confess their sins and are actively trying to do better.  The repenting Christian can find forgiveness.</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But ANY addict who says “I know it’s wrong, but I like the way it makes me feel, and I can’t stop, and I’m not even going to try.”, how are they different than an unrepentant serial killer, rapist, fornicator, thief, homosexual, etc?</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For an unrepentant addict, their addiction has become their God - their “idol”.</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TWO RESPONSE CHOICES</a:t>
            </a:r>
            <a:endParaRPr sz="4900" b="1" dirty="0">
              <a:solidFill>
                <a:srgbClr val="00FFFF"/>
              </a:solidFill>
            </a:endParaRPr>
          </a:p>
        </p:txBody>
      </p:sp>
      <p:sp>
        <p:nvSpPr>
          <p:cNvPr id="121" name="Google Shape;121;p24"/>
          <p:cNvSpPr txBox="1">
            <a:spLocks noGrp="1"/>
          </p:cNvSpPr>
          <p:nvPr>
            <p:ph type="subTitle" idx="1"/>
          </p:nvPr>
        </p:nvSpPr>
        <p:spPr>
          <a:xfrm>
            <a:off x="-167850" y="354625"/>
            <a:ext cx="9364512" cy="47889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When Paul rebuked the Galatian Christians for their falling away …  </a:t>
            </a:r>
            <a:r>
              <a:rPr lang="en" sz="2000" u="sng" dirty="0">
                <a:solidFill>
                  <a:srgbClr val="FFFF00"/>
                </a:solidFill>
              </a:rPr>
              <a:t>Gal.4:16</a:t>
            </a:r>
            <a:r>
              <a:rPr lang="en" sz="2000" dirty="0">
                <a:solidFill>
                  <a:srgbClr val="FFFF00"/>
                </a:solidFill>
              </a:rPr>
              <a:t> </a:t>
            </a:r>
            <a:r>
              <a:rPr lang="en" sz="2000" i="1" dirty="0">
                <a:solidFill>
                  <a:schemeClr val="dk1"/>
                </a:solidFill>
              </a:rPr>
              <a:t>“</a:t>
            </a:r>
            <a:r>
              <a:rPr lang="en" sz="2000" i="1" u="sng" dirty="0">
                <a:solidFill>
                  <a:schemeClr val="dk1"/>
                </a:solidFill>
              </a:rPr>
              <a:t>Have I therefore become your enemy </a:t>
            </a:r>
            <a:r>
              <a:rPr lang="en" sz="2000" i="1" dirty="0">
                <a:solidFill>
                  <a:schemeClr val="dk1"/>
                </a:solidFill>
              </a:rPr>
              <a:t>because I tell you the truth?”</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Jesus, and I, rebuke because we care about your soul.  </a:t>
            </a:r>
            <a:r>
              <a:rPr lang="en" sz="2000" u="sng" dirty="0">
                <a:solidFill>
                  <a:srgbClr val="FFFF00"/>
                </a:solidFill>
              </a:rPr>
              <a:t>Rev.3:19</a:t>
            </a:r>
            <a:r>
              <a:rPr lang="en" sz="2000" dirty="0">
                <a:solidFill>
                  <a:srgbClr val="FFFF00"/>
                </a:solidFill>
              </a:rPr>
              <a:t> </a:t>
            </a:r>
            <a:r>
              <a:rPr lang="en" sz="2000" i="1" dirty="0">
                <a:solidFill>
                  <a:schemeClr val="dk1"/>
                </a:solidFill>
              </a:rPr>
              <a:t>“</a:t>
            </a:r>
            <a:r>
              <a:rPr lang="en" sz="2000" i="1" u="sng" dirty="0">
                <a:solidFill>
                  <a:schemeClr val="dk1"/>
                </a:solidFill>
              </a:rPr>
              <a:t>As many as I love</a:t>
            </a:r>
            <a:r>
              <a:rPr lang="en" sz="2000" i="1" dirty="0">
                <a:solidFill>
                  <a:schemeClr val="dk1"/>
                </a:solidFill>
              </a:rPr>
              <a:t>, I rebuke and chasten. Therefore be zealous and repent.”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God’s word is clear on what is coming.  </a:t>
            </a:r>
            <a:r>
              <a:rPr lang="en" sz="2000" u="sng" dirty="0">
                <a:solidFill>
                  <a:srgbClr val="FFFF00"/>
                </a:solidFill>
              </a:rPr>
              <a:t>2 Cor.5:10</a:t>
            </a:r>
            <a:r>
              <a:rPr lang="en" sz="2000" dirty="0">
                <a:solidFill>
                  <a:srgbClr val="FFFF00"/>
                </a:solidFill>
              </a:rPr>
              <a:t> </a:t>
            </a:r>
            <a:r>
              <a:rPr lang="en" sz="2000" i="1" dirty="0">
                <a:solidFill>
                  <a:schemeClr val="dk1"/>
                </a:solidFill>
              </a:rPr>
              <a:t>“For we must all appear before the judgment seat of Christ, </a:t>
            </a:r>
            <a:r>
              <a:rPr lang="en" sz="2000" i="1" u="sng" dirty="0">
                <a:solidFill>
                  <a:schemeClr val="dk1"/>
                </a:solidFill>
              </a:rPr>
              <a:t>that each one may receive the things done in the body, according to what he has done, whether good or bad</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Jesus knew His apostles were about to face the greatest challenge of their lives.  </a:t>
            </a:r>
            <a:r>
              <a:rPr lang="en" sz="2000" u="sng" dirty="0">
                <a:solidFill>
                  <a:srgbClr val="FFFF00"/>
                </a:solidFill>
              </a:rPr>
              <a:t>Matt.26:41</a:t>
            </a:r>
            <a:r>
              <a:rPr lang="en" sz="2000" dirty="0">
                <a:solidFill>
                  <a:srgbClr val="FFFF00"/>
                </a:solidFill>
              </a:rPr>
              <a:t> </a:t>
            </a:r>
            <a:r>
              <a:rPr lang="en" sz="2000" i="1" dirty="0">
                <a:solidFill>
                  <a:schemeClr val="dk1"/>
                </a:solidFill>
              </a:rPr>
              <a:t>“</a:t>
            </a:r>
            <a:r>
              <a:rPr lang="en" sz="2000" i="1" u="sng" dirty="0">
                <a:solidFill>
                  <a:schemeClr val="dk1"/>
                </a:solidFill>
              </a:rPr>
              <a:t>Watch and pray</a:t>
            </a:r>
            <a:r>
              <a:rPr lang="en" sz="2000" i="1" dirty="0">
                <a:solidFill>
                  <a:schemeClr val="dk1"/>
                </a:solidFill>
              </a:rPr>
              <a:t>, lest you enter into temptation. </a:t>
            </a:r>
            <a:r>
              <a:rPr lang="en" sz="2000" i="1" u="sng" dirty="0">
                <a:solidFill>
                  <a:schemeClr val="dk1"/>
                </a:solidFill>
              </a:rPr>
              <a:t>The spirit indeed is willing, but the flesh is weak</a:t>
            </a:r>
            <a:r>
              <a:rPr lang="en" sz="2000" i="1" dirty="0">
                <a:solidFill>
                  <a:schemeClr val="dk1"/>
                </a:solidFill>
              </a:rPr>
              <a:t>.”</a:t>
            </a:r>
            <a:r>
              <a:rPr lang="en" sz="2000" dirty="0">
                <a:solidFill>
                  <a:srgbClr val="FFFF00"/>
                </a:solidFill>
              </a:rPr>
              <a:t>  (This is no less true today in 2025)</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OR, you could respond as Felix did, and forget all about this, feed your addictions for a short while longer, and then face the consequences, in hell.</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Acts 24:25</a:t>
            </a:r>
            <a:r>
              <a:rPr lang="en" sz="2000" dirty="0">
                <a:solidFill>
                  <a:srgbClr val="FFFF00"/>
                </a:solidFill>
              </a:rPr>
              <a:t> </a:t>
            </a:r>
            <a:r>
              <a:rPr lang="en" sz="2000" i="1" dirty="0">
                <a:solidFill>
                  <a:schemeClr val="dk1"/>
                </a:solidFill>
              </a:rPr>
              <a:t>“Now as he reasoned about </a:t>
            </a:r>
            <a:r>
              <a:rPr lang="en" sz="2000" i="1" u="sng" dirty="0">
                <a:solidFill>
                  <a:schemeClr val="dk1"/>
                </a:solidFill>
              </a:rPr>
              <a:t>righteousness</a:t>
            </a:r>
            <a:r>
              <a:rPr lang="en" sz="2000" i="1" dirty="0">
                <a:solidFill>
                  <a:schemeClr val="dk1"/>
                </a:solidFill>
              </a:rPr>
              <a:t>, </a:t>
            </a:r>
            <a:r>
              <a:rPr lang="en" sz="2000" i="1" u="sng" dirty="0">
                <a:solidFill>
                  <a:srgbClr val="FFFF00"/>
                </a:solidFill>
              </a:rPr>
              <a:t>self-control</a:t>
            </a:r>
            <a:r>
              <a:rPr lang="en" sz="2000" i="1" dirty="0">
                <a:solidFill>
                  <a:schemeClr val="dk1"/>
                </a:solidFill>
              </a:rPr>
              <a:t>, and </a:t>
            </a:r>
            <a:r>
              <a:rPr lang="en" sz="2000" i="1" u="sng" dirty="0">
                <a:solidFill>
                  <a:schemeClr val="dk1"/>
                </a:solidFill>
              </a:rPr>
              <a:t>the judgment to come</a:t>
            </a:r>
            <a:r>
              <a:rPr lang="en" sz="2000" i="1" dirty="0">
                <a:solidFill>
                  <a:schemeClr val="dk1"/>
                </a:solidFill>
              </a:rPr>
              <a:t>, Felix was afraid and answered, “Go away for now; </a:t>
            </a:r>
            <a:r>
              <a:rPr lang="en" sz="2000" i="1" u="sng" dirty="0">
                <a:solidFill>
                  <a:schemeClr val="dk1"/>
                </a:solidFill>
              </a:rPr>
              <a:t>when I have a convenient time I will call for you</a:t>
            </a:r>
            <a:r>
              <a:rPr lang="en" sz="2000" i="1" dirty="0">
                <a:solidFill>
                  <a:schemeClr val="dk1"/>
                </a:solidFill>
              </a:rPr>
              <a:t>.”</a:t>
            </a:r>
            <a:r>
              <a:rPr lang="en" sz="2000" dirty="0">
                <a:solidFill>
                  <a:srgbClr val="FFFF00"/>
                </a:solidFill>
              </a:rPr>
              <a:t>  </a:t>
            </a:r>
            <a:r>
              <a:rPr lang="en" sz="2000" dirty="0">
                <a:solidFill>
                  <a:srgbClr val="00FFFF"/>
                </a:solidFill>
              </a:rPr>
              <a:t>The choice is YOURS.</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67850" y="0"/>
            <a:ext cx="94818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BACKGROUND</a:t>
            </a:r>
            <a:endParaRPr sz="5000" b="1">
              <a:solidFill>
                <a:srgbClr val="00FFFF"/>
              </a:solidFill>
            </a:endParaRPr>
          </a:p>
        </p:txBody>
      </p:sp>
      <p:sp>
        <p:nvSpPr>
          <p:cNvPr id="61" name="Google Shape;61;p14"/>
          <p:cNvSpPr txBox="1">
            <a:spLocks noGrp="1"/>
          </p:cNvSpPr>
          <p:nvPr>
            <p:ph type="subTitle" idx="1"/>
          </p:nvPr>
        </p:nvSpPr>
        <p:spPr>
          <a:xfrm>
            <a:off x="-140775" y="337025"/>
            <a:ext cx="9366600" cy="48066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dirty="0">
                <a:solidFill>
                  <a:srgbClr val="FFFF00"/>
                </a:solidFill>
              </a:rPr>
              <a:t>I received a sermon request on the subject of smoking, so that is one addiction I will be focusing on in this lesson.</a:t>
            </a:r>
            <a:endParaRPr sz="2500" dirty="0">
              <a:solidFill>
                <a:srgbClr val="FFFF00"/>
              </a:solidFill>
            </a:endParaRPr>
          </a:p>
          <a:p>
            <a:pPr marL="457200" lvl="0" indent="-387350" algn="l" rtl="0">
              <a:spcBef>
                <a:spcPts val="0"/>
              </a:spcBef>
              <a:spcAft>
                <a:spcPts val="0"/>
              </a:spcAft>
              <a:buClr>
                <a:schemeClr val="dk1"/>
              </a:buClr>
              <a:buSzPts val="2500"/>
              <a:buChar char="●"/>
            </a:pPr>
            <a:r>
              <a:rPr lang="en" sz="2500" dirty="0">
                <a:solidFill>
                  <a:schemeClr val="dk1"/>
                </a:solidFill>
              </a:rPr>
              <a:t>But the passages we are looking at today relate to ANY addiction!  (There are even more verses about alcohol.)</a:t>
            </a:r>
            <a:endParaRPr sz="2500" dirty="0">
              <a:solidFill>
                <a:schemeClr val="dk1"/>
              </a:solidFill>
            </a:endParaRPr>
          </a:p>
          <a:p>
            <a:pPr marL="457200" lvl="0" indent="-387350" algn="l" rtl="0">
              <a:spcBef>
                <a:spcPts val="0"/>
              </a:spcBef>
              <a:spcAft>
                <a:spcPts val="0"/>
              </a:spcAft>
              <a:buClr>
                <a:srgbClr val="00FFFF"/>
              </a:buClr>
              <a:buSzPts val="2500"/>
              <a:buChar char="●"/>
            </a:pPr>
            <a:r>
              <a:rPr lang="en" sz="2500" dirty="0">
                <a:solidFill>
                  <a:srgbClr val="00FFFF"/>
                </a:solidFill>
              </a:rPr>
              <a:t>I personally have never been tempted by smoking, vaping, alcohol, or drugs, so I am not speaking from my experience, but I have known and helped MANY brethren who were/are.</a:t>
            </a:r>
            <a:endParaRPr sz="2500" dirty="0">
              <a:solidFill>
                <a:srgbClr val="00FFFF"/>
              </a:solidFill>
            </a:endParaRPr>
          </a:p>
          <a:p>
            <a:pPr marL="457200" lvl="0" indent="-387350" algn="l" rtl="0">
              <a:spcBef>
                <a:spcPts val="0"/>
              </a:spcBef>
              <a:spcAft>
                <a:spcPts val="0"/>
              </a:spcAft>
              <a:buClr>
                <a:srgbClr val="FFFF00"/>
              </a:buClr>
              <a:buSzPts val="2500"/>
              <a:buChar char="●"/>
            </a:pPr>
            <a:r>
              <a:rPr lang="en" sz="2500" dirty="0">
                <a:solidFill>
                  <a:srgbClr val="FFFF00"/>
                </a:solidFill>
              </a:rPr>
              <a:t>My personal addictions have been more related to food, and also the desire for more “things” (like board games).</a:t>
            </a:r>
            <a:endParaRPr sz="2500" dirty="0">
              <a:solidFill>
                <a:srgbClr val="FFFF00"/>
              </a:solidFill>
            </a:endParaRPr>
          </a:p>
          <a:p>
            <a:pPr marL="457200" lvl="0" indent="-387350" algn="l" rtl="0">
              <a:spcBef>
                <a:spcPts val="0"/>
              </a:spcBef>
              <a:spcAft>
                <a:spcPts val="0"/>
              </a:spcAft>
              <a:buClr>
                <a:schemeClr val="dk1"/>
              </a:buClr>
              <a:buSzPts val="2500"/>
              <a:buChar char="●"/>
            </a:pPr>
            <a:r>
              <a:rPr lang="en" sz="2500" dirty="0">
                <a:solidFill>
                  <a:schemeClr val="dk1"/>
                </a:solidFill>
              </a:rPr>
              <a:t>If you suffer from ANY addiction then this lesson is for you.</a:t>
            </a:r>
            <a:endParaRPr sz="2500" dirty="0">
              <a:solidFill>
                <a:schemeClr val="dk1"/>
              </a:solidFill>
            </a:endParaRPr>
          </a:p>
          <a:p>
            <a:pPr marL="457200" lvl="0" indent="-387350" algn="l" rtl="0">
              <a:spcBef>
                <a:spcPts val="0"/>
              </a:spcBef>
              <a:spcAft>
                <a:spcPts val="0"/>
              </a:spcAft>
              <a:buClr>
                <a:srgbClr val="00FFFF"/>
              </a:buClr>
              <a:buSzPts val="2500"/>
              <a:buChar char="●"/>
            </a:pPr>
            <a:r>
              <a:rPr lang="en" sz="2500" dirty="0">
                <a:solidFill>
                  <a:srgbClr val="00FFFF"/>
                </a:solidFill>
              </a:rPr>
              <a:t>But </a:t>
            </a:r>
            <a:r>
              <a:rPr lang="en" sz="2500" u="sng" dirty="0">
                <a:solidFill>
                  <a:srgbClr val="00FFFF"/>
                </a:solidFill>
              </a:rPr>
              <a:t>if you don’t suffer from addiction</a:t>
            </a:r>
            <a:r>
              <a:rPr lang="en" sz="2500" dirty="0">
                <a:solidFill>
                  <a:srgbClr val="00FFFF"/>
                </a:solidFill>
              </a:rPr>
              <a:t> then this lesson is STILL for you, because </a:t>
            </a:r>
            <a:r>
              <a:rPr lang="en" sz="2500" u="sng" dirty="0">
                <a:solidFill>
                  <a:srgbClr val="00FFFF"/>
                </a:solidFill>
              </a:rPr>
              <a:t>you need to help your brethren who are</a:t>
            </a:r>
            <a:r>
              <a:rPr lang="en" sz="2500" dirty="0">
                <a:solidFill>
                  <a:srgbClr val="00FFFF"/>
                </a:solidFill>
              </a:rPr>
              <a:t>!</a:t>
            </a:r>
            <a:endParaRPr sz="25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67850" y="0"/>
            <a:ext cx="94818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WHEN WE WERE BAPTIZED</a:t>
            </a:r>
            <a:endParaRPr sz="5000" b="1">
              <a:solidFill>
                <a:srgbClr val="00FFFF"/>
              </a:solidFill>
            </a:endParaRPr>
          </a:p>
        </p:txBody>
      </p:sp>
      <p:sp>
        <p:nvSpPr>
          <p:cNvPr id="67" name="Google Shape;67;p15"/>
          <p:cNvSpPr txBox="1">
            <a:spLocks noGrp="1"/>
          </p:cNvSpPr>
          <p:nvPr>
            <p:ph type="subTitle" idx="1"/>
          </p:nvPr>
        </p:nvSpPr>
        <p:spPr>
          <a:xfrm>
            <a:off x="-140775" y="449375"/>
            <a:ext cx="9366600" cy="4694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dirty="0">
                <a:solidFill>
                  <a:srgbClr val="FFFF00"/>
                </a:solidFill>
              </a:rPr>
              <a:t>Do you remember “repenting”?  That word means a change of mind - to turn.  It means becoming a new person.</a:t>
            </a:r>
            <a:r>
              <a:rPr lang="en" sz="2100" dirty="0">
                <a:solidFill>
                  <a:srgbClr val="00FFFF"/>
                </a:solidFill>
              </a:rPr>
              <a:t>  </a:t>
            </a:r>
            <a:endParaRPr sz="2100" dirty="0">
              <a:solidFill>
                <a:srgbClr val="00FFFF"/>
              </a:solidFill>
            </a:endParaRPr>
          </a:p>
          <a:p>
            <a:pPr marL="457200" lvl="0" indent="-361950" algn="l" rtl="0">
              <a:spcBef>
                <a:spcPts val="0"/>
              </a:spcBef>
              <a:spcAft>
                <a:spcPts val="0"/>
              </a:spcAft>
              <a:buClr>
                <a:srgbClr val="00FFFF"/>
              </a:buClr>
              <a:buSzPts val="2100"/>
              <a:buChar char="●"/>
            </a:pPr>
            <a:r>
              <a:rPr lang="en" sz="2100" dirty="0">
                <a:solidFill>
                  <a:srgbClr val="00FFFF"/>
                </a:solidFill>
              </a:rPr>
              <a:t>So far, EVERY Christian I have known who smokes, drinks or does drugs did NOT take up the habit after becoming a Christian.  It was a habit and addiction that they had BEFORE they were converted.  NON-addicted brethren need to remember this!</a:t>
            </a:r>
            <a:endParaRPr sz="2100" dirty="0">
              <a:solidFill>
                <a:srgbClr val="00FFFF"/>
              </a:solidFill>
            </a:endParaRPr>
          </a:p>
          <a:p>
            <a:pPr marL="457200" lvl="0" indent="-361950" algn="l" rtl="0">
              <a:spcBef>
                <a:spcPts val="0"/>
              </a:spcBef>
              <a:spcAft>
                <a:spcPts val="0"/>
              </a:spcAft>
              <a:buClr>
                <a:srgbClr val="FFFF00"/>
              </a:buClr>
              <a:buSzPts val="2100"/>
              <a:buChar char="●"/>
            </a:pPr>
            <a:r>
              <a:rPr lang="en" sz="2100" u="sng" dirty="0">
                <a:solidFill>
                  <a:srgbClr val="FFFF00"/>
                </a:solidFill>
              </a:rPr>
              <a:t>Rom.6:6</a:t>
            </a:r>
            <a:r>
              <a:rPr lang="en" sz="2100" dirty="0">
                <a:solidFill>
                  <a:srgbClr val="00FFFF"/>
                </a:solidFill>
              </a:rPr>
              <a:t> </a:t>
            </a:r>
            <a:r>
              <a:rPr lang="en" sz="2100" i="1" dirty="0">
                <a:solidFill>
                  <a:schemeClr val="dk1"/>
                </a:solidFill>
              </a:rPr>
              <a:t>“knowing this, that our old man was crucified with Him, that the body of sin might be done away with, </a:t>
            </a:r>
            <a:r>
              <a:rPr lang="en" sz="2100" i="1" u="sng" dirty="0">
                <a:solidFill>
                  <a:schemeClr val="dk1"/>
                </a:solidFill>
              </a:rPr>
              <a:t>that we should no longer be slaves of sin</a:t>
            </a:r>
            <a:r>
              <a:rPr lang="en" sz="2100" i="1" dirty="0">
                <a:solidFill>
                  <a:schemeClr val="dk1"/>
                </a:solidFill>
              </a:rPr>
              <a:t>.”</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u="sng" dirty="0">
                <a:solidFill>
                  <a:srgbClr val="FFFF00"/>
                </a:solidFill>
              </a:rPr>
              <a:t>Col.2:11-12</a:t>
            </a:r>
            <a:r>
              <a:rPr lang="en" sz="2100" dirty="0">
                <a:solidFill>
                  <a:srgbClr val="00FFFF"/>
                </a:solidFill>
              </a:rPr>
              <a:t> </a:t>
            </a:r>
            <a:r>
              <a:rPr lang="en" sz="2100" i="1" dirty="0">
                <a:solidFill>
                  <a:schemeClr val="dk1"/>
                </a:solidFill>
              </a:rPr>
              <a:t>“</a:t>
            </a:r>
            <a:r>
              <a:rPr lang="en" sz="2100" i="1" u="sng" dirty="0">
                <a:solidFill>
                  <a:schemeClr val="dk1"/>
                </a:solidFill>
              </a:rPr>
              <a:t>by putting off the body of the sins of the flesh</a:t>
            </a:r>
            <a:r>
              <a:rPr lang="en" sz="2100" i="1" dirty="0">
                <a:solidFill>
                  <a:schemeClr val="dk1"/>
                </a:solidFill>
              </a:rPr>
              <a:t>, by the circumcision of Christ, 12 buried with Him in baptism, …”</a:t>
            </a:r>
            <a:endParaRPr sz="2100" i="1" dirty="0">
              <a:solidFill>
                <a:schemeClr val="dk1"/>
              </a:solidFill>
            </a:endParaRPr>
          </a:p>
          <a:p>
            <a:pPr marL="457200" lvl="0" indent="-361950" algn="l" rtl="0">
              <a:spcBef>
                <a:spcPts val="0"/>
              </a:spcBef>
              <a:spcAft>
                <a:spcPts val="0"/>
              </a:spcAft>
              <a:buClr>
                <a:srgbClr val="FFFF00"/>
              </a:buClr>
              <a:buSzPts val="2100"/>
              <a:buChar char="●"/>
            </a:pPr>
            <a:r>
              <a:rPr lang="en" sz="2100" u="sng" dirty="0">
                <a:solidFill>
                  <a:srgbClr val="FFFF00"/>
                </a:solidFill>
              </a:rPr>
              <a:t>Eph.2:1,3</a:t>
            </a:r>
            <a:r>
              <a:rPr lang="en" sz="2100" dirty="0">
                <a:solidFill>
                  <a:srgbClr val="00FFFF"/>
                </a:solidFill>
              </a:rPr>
              <a:t> </a:t>
            </a:r>
            <a:r>
              <a:rPr lang="en" sz="2100" i="1" dirty="0">
                <a:solidFill>
                  <a:schemeClr val="dk1"/>
                </a:solidFill>
              </a:rPr>
              <a:t>“And you He made alive, </a:t>
            </a:r>
            <a:r>
              <a:rPr lang="en" sz="2100" i="1" u="sng" dirty="0">
                <a:solidFill>
                  <a:schemeClr val="dk1"/>
                </a:solidFill>
              </a:rPr>
              <a:t>who were dead</a:t>
            </a:r>
            <a:r>
              <a:rPr lang="en" sz="2100" i="1" dirty="0">
                <a:solidFill>
                  <a:schemeClr val="dk1"/>
                </a:solidFill>
              </a:rPr>
              <a:t> in trespasses and sins, … 3 </a:t>
            </a:r>
            <a:r>
              <a:rPr lang="en" sz="2100" i="1" u="sng" dirty="0">
                <a:solidFill>
                  <a:schemeClr val="dk1"/>
                </a:solidFill>
              </a:rPr>
              <a:t>among whom also we all once conducted ourselves in the lusts of our flesh, fulfilling the desires of the flesh and of the mind</a:t>
            </a:r>
            <a:r>
              <a:rPr lang="en" sz="2100" i="1" dirty="0">
                <a:solidFill>
                  <a:schemeClr val="dk1"/>
                </a:solidFill>
              </a:rPr>
              <a:t>, …”</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67850" y="0"/>
            <a:ext cx="94818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WE ARE NOT OUR OWN</a:t>
            </a:r>
            <a:endParaRPr sz="5000" b="1">
              <a:solidFill>
                <a:srgbClr val="00FFFF"/>
              </a:solidFill>
            </a:endParaRPr>
          </a:p>
        </p:txBody>
      </p:sp>
      <p:sp>
        <p:nvSpPr>
          <p:cNvPr id="73" name="Google Shape;73;p16"/>
          <p:cNvSpPr txBox="1">
            <a:spLocks noGrp="1"/>
          </p:cNvSpPr>
          <p:nvPr>
            <p:ph type="subTitle" idx="1"/>
          </p:nvPr>
        </p:nvSpPr>
        <p:spPr>
          <a:xfrm>
            <a:off x="-167850" y="449375"/>
            <a:ext cx="9393600" cy="4694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dirty="0">
                <a:solidFill>
                  <a:srgbClr val="FFFF00"/>
                </a:solidFill>
              </a:rPr>
              <a:t>1 Cor.6:19-20</a:t>
            </a:r>
            <a:r>
              <a:rPr lang="en" sz="2200" dirty="0">
                <a:solidFill>
                  <a:schemeClr val="dk1"/>
                </a:solidFill>
              </a:rPr>
              <a:t> </a:t>
            </a:r>
            <a:r>
              <a:rPr lang="en" sz="2200" i="1" dirty="0">
                <a:solidFill>
                  <a:schemeClr val="dk1"/>
                </a:solidFill>
              </a:rPr>
              <a:t>“Or do you not know that </a:t>
            </a:r>
            <a:r>
              <a:rPr lang="en" sz="2200" i="1" u="sng" dirty="0">
                <a:solidFill>
                  <a:srgbClr val="FFFF00"/>
                </a:solidFill>
              </a:rPr>
              <a:t>your body is the temple of the Holy Spirit who is in you</a:t>
            </a:r>
            <a:r>
              <a:rPr lang="en" sz="2200" i="1" dirty="0">
                <a:solidFill>
                  <a:schemeClr val="dk1"/>
                </a:solidFill>
              </a:rPr>
              <a:t>, whom you have from God, and </a:t>
            </a:r>
            <a:r>
              <a:rPr lang="en" sz="2200" i="1" u="sng" dirty="0">
                <a:solidFill>
                  <a:schemeClr val="dk1"/>
                </a:solidFill>
              </a:rPr>
              <a:t>you are not your own</a:t>
            </a:r>
            <a:r>
              <a:rPr lang="en" sz="2200" i="1" dirty="0">
                <a:solidFill>
                  <a:schemeClr val="dk1"/>
                </a:solidFill>
              </a:rPr>
              <a:t>? 20 For you were bought at a price; therefore </a:t>
            </a:r>
            <a:r>
              <a:rPr lang="en" sz="2200" i="1" u="sng" dirty="0">
                <a:solidFill>
                  <a:srgbClr val="FFFF00"/>
                </a:solidFill>
              </a:rPr>
              <a:t>glorify God in your body and in your spirit</a:t>
            </a:r>
            <a:r>
              <a:rPr lang="en" sz="2200" i="1" u="sng" dirty="0">
                <a:solidFill>
                  <a:schemeClr val="dk1"/>
                </a:solidFill>
              </a:rPr>
              <a:t>, which are God’s</a:t>
            </a:r>
            <a:r>
              <a:rPr lang="en" sz="2200" i="1" dirty="0">
                <a:solidFill>
                  <a:schemeClr val="dk1"/>
                </a:solidFill>
              </a:rPr>
              <a:t>.”</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u="sng" dirty="0">
                <a:solidFill>
                  <a:srgbClr val="FFFF00"/>
                </a:solidFill>
              </a:rPr>
              <a:t>Gal.2:20</a:t>
            </a:r>
            <a:r>
              <a:rPr lang="en" sz="2200" dirty="0">
                <a:solidFill>
                  <a:schemeClr val="dk1"/>
                </a:solidFill>
              </a:rPr>
              <a:t> </a:t>
            </a:r>
            <a:r>
              <a:rPr lang="en" sz="2200" i="1" dirty="0">
                <a:solidFill>
                  <a:schemeClr val="dk1"/>
                </a:solidFill>
              </a:rPr>
              <a:t>“I have been crucified with Christ; </a:t>
            </a:r>
            <a:r>
              <a:rPr lang="en" sz="2200" i="1" u="sng" dirty="0">
                <a:solidFill>
                  <a:schemeClr val="dk1"/>
                </a:solidFill>
              </a:rPr>
              <a:t>it is no longer I who live, but Christ lives in me</a:t>
            </a:r>
            <a:r>
              <a:rPr lang="en" sz="2200" i="1" dirty="0">
                <a:solidFill>
                  <a:schemeClr val="dk1"/>
                </a:solidFill>
              </a:rPr>
              <a:t>; and the life which I now live in the flesh I live by faith in the Son of God, who loved me and gave Himself for me.”</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u="sng" dirty="0">
                <a:solidFill>
                  <a:srgbClr val="FFFF00"/>
                </a:solidFill>
              </a:rPr>
              <a:t>Rom.8:5-8</a:t>
            </a:r>
            <a:r>
              <a:rPr lang="en" sz="2200" dirty="0">
                <a:solidFill>
                  <a:schemeClr val="dk1"/>
                </a:solidFill>
              </a:rPr>
              <a:t> </a:t>
            </a:r>
            <a:r>
              <a:rPr lang="en" sz="2200" i="1" dirty="0">
                <a:solidFill>
                  <a:schemeClr val="dk1"/>
                </a:solidFill>
              </a:rPr>
              <a:t>“For </a:t>
            </a:r>
            <a:r>
              <a:rPr lang="en" sz="2200" i="1" u="sng" dirty="0">
                <a:solidFill>
                  <a:schemeClr val="dk1"/>
                </a:solidFill>
              </a:rPr>
              <a:t>those who live according to the flesh set their minds on the things of the flesh</a:t>
            </a:r>
            <a:r>
              <a:rPr lang="en" sz="2200" i="1" dirty="0">
                <a:solidFill>
                  <a:schemeClr val="dk1"/>
                </a:solidFill>
              </a:rPr>
              <a:t>, but those who live according to the Spirit, the things of the Spirit. 6 For to be carnally minded is death, but to be spiritually minded is life and peace. 7 Because </a:t>
            </a:r>
            <a:r>
              <a:rPr lang="en" sz="2200" i="1" u="sng" dirty="0">
                <a:solidFill>
                  <a:schemeClr val="dk1"/>
                </a:solidFill>
              </a:rPr>
              <a:t>the carnal mind is enmity against God; for it is not subject to the law of God, nor indeed can be</a:t>
            </a:r>
            <a:r>
              <a:rPr lang="en" sz="2200" i="1" dirty="0">
                <a:solidFill>
                  <a:schemeClr val="dk1"/>
                </a:solidFill>
              </a:rPr>
              <a:t>. 8 So then, </a:t>
            </a:r>
            <a:r>
              <a:rPr lang="en" sz="2200" i="1" u="sng" dirty="0">
                <a:solidFill>
                  <a:srgbClr val="FFFF00"/>
                </a:solidFill>
              </a:rPr>
              <a:t>those who are in the flesh cannot please God</a:t>
            </a:r>
            <a:r>
              <a:rPr lang="en" sz="2200" i="1" dirty="0">
                <a:solidFill>
                  <a:schemeClr val="dk1"/>
                </a:solidFill>
              </a:rPr>
              <a:t>.”</a:t>
            </a:r>
            <a:endParaRPr sz="22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67850" y="0"/>
            <a:ext cx="94818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WHOM DO YOU SERVE?</a:t>
            </a:r>
            <a:endParaRPr sz="5000" b="1">
              <a:solidFill>
                <a:srgbClr val="00FFFF"/>
              </a:solidFill>
            </a:endParaRPr>
          </a:p>
        </p:txBody>
      </p:sp>
      <p:sp>
        <p:nvSpPr>
          <p:cNvPr id="79" name="Google Shape;79;p17"/>
          <p:cNvSpPr txBox="1">
            <a:spLocks noGrp="1"/>
          </p:cNvSpPr>
          <p:nvPr>
            <p:ph type="subTitle" idx="1"/>
          </p:nvPr>
        </p:nvSpPr>
        <p:spPr>
          <a:xfrm>
            <a:off x="-167850" y="449375"/>
            <a:ext cx="9393600" cy="46941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u="sng" dirty="0">
                <a:solidFill>
                  <a:srgbClr val="FFFF00"/>
                </a:solidFill>
              </a:rPr>
              <a:t>1 Cor.6:12</a:t>
            </a:r>
            <a:r>
              <a:rPr lang="en" sz="2300" dirty="0">
                <a:solidFill>
                  <a:schemeClr val="dk1"/>
                </a:solidFill>
              </a:rPr>
              <a:t> </a:t>
            </a:r>
            <a:r>
              <a:rPr lang="en" sz="2300" i="1" dirty="0">
                <a:solidFill>
                  <a:schemeClr val="dk1"/>
                </a:solidFill>
              </a:rPr>
              <a:t>“All things are lawful for me, but all things are not helpful. All things are lawful for me, but </a:t>
            </a:r>
            <a:r>
              <a:rPr lang="en" sz="2300" i="1" u="sng" dirty="0">
                <a:solidFill>
                  <a:srgbClr val="FFFF00"/>
                </a:solidFill>
              </a:rPr>
              <a:t>I will not be brought under the power of any</a:t>
            </a:r>
            <a:r>
              <a:rPr lang="en" sz="2300" i="1" dirty="0">
                <a:solidFill>
                  <a:schemeClr val="dk1"/>
                </a:solidFill>
              </a:rPr>
              <a:t>.”</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u="sng" dirty="0">
                <a:solidFill>
                  <a:srgbClr val="FFFF00"/>
                </a:solidFill>
              </a:rPr>
              <a:t>Rom.6:12</a:t>
            </a:r>
            <a:r>
              <a:rPr lang="en" sz="2300" dirty="0">
                <a:solidFill>
                  <a:schemeClr val="dk1"/>
                </a:solidFill>
              </a:rPr>
              <a:t> </a:t>
            </a:r>
            <a:r>
              <a:rPr lang="en" sz="2300" i="1" dirty="0">
                <a:solidFill>
                  <a:schemeClr val="dk1"/>
                </a:solidFill>
              </a:rPr>
              <a:t>“Therefore </a:t>
            </a:r>
            <a:r>
              <a:rPr lang="en" sz="2300" i="1" u="sng" dirty="0">
                <a:solidFill>
                  <a:srgbClr val="FFFF00"/>
                </a:solidFill>
              </a:rPr>
              <a:t>do not let sin reign in your mortal body</a:t>
            </a:r>
            <a:r>
              <a:rPr lang="en" sz="2300" i="1" dirty="0">
                <a:solidFill>
                  <a:schemeClr val="dk1"/>
                </a:solidFill>
              </a:rPr>
              <a:t>, that you should obey it in its lusts.”</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u="sng" dirty="0">
                <a:solidFill>
                  <a:srgbClr val="FFFF00"/>
                </a:solidFill>
              </a:rPr>
              <a:t>Rom.6:16</a:t>
            </a:r>
            <a:r>
              <a:rPr lang="en" sz="2300" dirty="0">
                <a:solidFill>
                  <a:schemeClr val="dk1"/>
                </a:solidFill>
              </a:rPr>
              <a:t> </a:t>
            </a:r>
            <a:r>
              <a:rPr lang="en" sz="2300" i="1" dirty="0">
                <a:solidFill>
                  <a:schemeClr val="dk1"/>
                </a:solidFill>
              </a:rPr>
              <a:t>“</a:t>
            </a:r>
            <a:r>
              <a:rPr lang="en" sz="2300" i="1" u="sng" dirty="0">
                <a:solidFill>
                  <a:schemeClr val="dk1"/>
                </a:solidFill>
              </a:rPr>
              <a:t>Do you not know that to whom you present yourselves slaves to obey, you are that one’s slaves whom you obey</a:t>
            </a:r>
            <a:r>
              <a:rPr lang="en" sz="2300" i="1" dirty="0">
                <a:solidFill>
                  <a:schemeClr val="dk1"/>
                </a:solidFill>
              </a:rPr>
              <a:t>, whether of sin leading to death, or of obedience leading to righteousness?”</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u="sng" dirty="0">
                <a:solidFill>
                  <a:srgbClr val="FFFF00"/>
                </a:solidFill>
              </a:rPr>
              <a:t>2 Pet.2:19</a:t>
            </a:r>
            <a:r>
              <a:rPr lang="en" sz="2300" dirty="0">
                <a:solidFill>
                  <a:schemeClr val="dk1"/>
                </a:solidFill>
              </a:rPr>
              <a:t> </a:t>
            </a:r>
            <a:r>
              <a:rPr lang="en" sz="2300" i="1" dirty="0">
                <a:solidFill>
                  <a:schemeClr val="dk1"/>
                </a:solidFill>
              </a:rPr>
              <a:t>“While they promise them liberty, they themselves are slaves of corruption; </a:t>
            </a:r>
            <a:r>
              <a:rPr lang="en" sz="2300" i="1" u="sng" dirty="0">
                <a:solidFill>
                  <a:schemeClr val="dk1"/>
                </a:solidFill>
              </a:rPr>
              <a:t>for by whom a person is overcome, by him also he is brought into bondage</a:t>
            </a:r>
            <a:r>
              <a:rPr lang="en" sz="2300" i="1" dirty="0">
                <a:solidFill>
                  <a:schemeClr val="dk1"/>
                </a:solidFill>
              </a:rPr>
              <a:t>.”</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u="sng" dirty="0">
                <a:solidFill>
                  <a:srgbClr val="FFFF00"/>
                </a:solidFill>
              </a:rPr>
              <a:t>2 Tim.2:26</a:t>
            </a:r>
            <a:r>
              <a:rPr lang="en" sz="2300" dirty="0">
                <a:solidFill>
                  <a:schemeClr val="dk1"/>
                </a:solidFill>
              </a:rPr>
              <a:t> </a:t>
            </a:r>
            <a:r>
              <a:rPr lang="en" sz="2300" i="1" dirty="0">
                <a:solidFill>
                  <a:schemeClr val="dk1"/>
                </a:solidFill>
              </a:rPr>
              <a:t>“and that they may come to their senses and escape the snare of the devil, </a:t>
            </a:r>
            <a:r>
              <a:rPr lang="en" sz="2300" i="1" u="sng" dirty="0">
                <a:solidFill>
                  <a:schemeClr val="dk1"/>
                </a:solidFill>
              </a:rPr>
              <a:t>having been taken captive by him</a:t>
            </a:r>
            <a:r>
              <a:rPr lang="en" sz="2300" i="1" dirty="0">
                <a:solidFill>
                  <a:schemeClr val="dk1"/>
                </a:solidFill>
              </a:rPr>
              <a:t> to do his will.”</a:t>
            </a:r>
            <a:endParaRPr sz="23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67850" y="0"/>
            <a:ext cx="94818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BEING IN BONDAGE</a:t>
            </a:r>
            <a:endParaRPr sz="5000" b="1">
              <a:solidFill>
                <a:srgbClr val="00FFFF"/>
              </a:solidFill>
            </a:endParaRPr>
          </a:p>
        </p:txBody>
      </p:sp>
      <p:sp>
        <p:nvSpPr>
          <p:cNvPr id="85" name="Google Shape;85;p18"/>
          <p:cNvSpPr txBox="1">
            <a:spLocks noGrp="1"/>
          </p:cNvSpPr>
          <p:nvPr>
            <p:ph type="subTitle" idx="1"/>
          </p:nvPr>
        </p:nvSpPr>
        <p:spPr>
          <a:xfrm>
            <a:off x="-167850" y="334325"/>
            <a:ext cx="9393600" cy="48090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dirty="0">
                <a:solidFill>
                  <a:srgbClr val="FFFF00"/>
                </a:solidFill>
              </a:rPr>
              <a:t>I have spoken to alcoholics, drug addicts, and smokers who describe it as feeling “trapped”, or locked in some sort of cycle that it seems they can’t break out of.  This is exactly how God describes it!</a:t>
            </a:r>
            <a:endParaRPr sz="2200" dirty="0">
              <a:solidFill>
                <a:srgbClr val="FFFF00"/>
              </a:solidFill>
            </a:endParaRPr>
          </a:p>
          <a:p>
            <a:pPr marL="457200" lvl="0" indent="-368300" algn="l" rtl="0">
              <a:spcBef>
                <a:spcPts val="0"/>
              </a:spcBef>
              <a:spcAft>
                <a:spcPts val="0"/>
              </a:spcAft>
              <a:buClr>
                <a:schemeClr val="dk1"/>
              </a:buClr>
              <a:buSzPts val="2200"/>
              <a:buChar char="●"/>
            </a:pPr>
            <a:r>
              <a:rPr lang="en" sz="2200" dirty="0">
                <a:solidFill>
                  <a:schemeClr val="dk1"/>
                </a:solidFill>
              </a:rPr>
              <a:t>Whether it was about eating of foods or sexual immorality, Paul made it clear that he was not going to be brought under the “power” (authority) of ANYONE or ANYTHING other than Jesus Christ.</a:t>
            </a:r>
            <a:endParaRPr sz="2200" dirty="0">
              <a:solidFill>
                <a:schemeClr val="dk1"/>
              </a:solidFill>
            </a:endParaRPr>
          </a:p>
          <a:p>
            <a:pPr marL="457200" lvl="0" indent="-368300" algn="l" rtl="0">
              <a:spcBef>
                <a:spcPts val="0"/>
              </a:spcBef>
              <a:spcAft>
                <a:spcPts val="0"/>
              </a:spcAft>
              <a:buClr>
                <a:srgbClr val="00FFFF"/>
              </a:buClr>
              <a:buSzPts val="2200"/>
              <a:buChar char="●"/>
            </a:pPr>
            <a:r>
              <a:rPr lang="en" sz="2200" dirty="0">
                <a:solidFill>
                  <a:srgbClr val="00FFFF"/>
                </a:solidFill>
              </a:rPr>
              <a:t>Regarding false teachers, Peter said that by whom someone is overcome (defeated), they are brought into bondage.  Is it any different with the lusts of the flesh and lust of the eyes?</a:t>
            </a:r>
            <a:endParaRPr sz="2200" dirty="0">
              <a:solidFill>
                <a:srgbClr val="00FFFF"/>
              </a:solidFill>
            </a:endParaRPr>
          </a:p>
          <a:p>
            <a:pPr marL="457200" lvl="0" indent="-368300" algn="l" rtl="0">
              <a:spcBef>
                <a:spcPts val="0"/>
              </a:spcBef>
              <a:spcAft>
                <a:spcPts val="0"/>
              </a:spcAft>
              <a:buClr>
                <a:srgbClr val="FFFF00"/>
              </a:buClr>
              <a:buSzPts val="2200"/>
              <a:buChar char="●"/>
            </a:pPr>
            <a:r>
              <a:rPr lang="en" sz="2200" dirty="0">
                <a:solidFill>
                  <a:srgbClr val="FFFF00"/>
                </a:solidFill>
              </a:rPr>
              <a:t>Jesus Christ offers us FREEDOM from sin!  </a:t>
            </a:r>
            <a:r>
              <a:rPr lang="en" sz="2200" u="sng" dirty="0">
                <a:solidFill>
                  <a:srgbClr val="FFFF00"/>
                </a:solidFill>
              </a:rPr>
              <a:t>Gal.5:1</a:t>
            </a:r>
            <a:r>
              <a:rPr lang="en" sz="2200" dirty="0">
                <a:solidFill>
                  <a:srgbClr val="FFFF00"/>
                </a:solidFill>
              </a:rPr>
              <a:t> </a:t>
            </a:r>
            <a:r>
              <a:rPr lang="en" sz="2200" i="1" dirty="0">
                <a:solidFill>
                  <a:schemeClr val="dk1"/>
                </a:solidFill>
              </a:rPr>
              <a:t>“Stand fast therefore in the liberty by which Christ has made us free, and </a:t>
            </a:r>
            <a:r>
              <a:rPr lang="en" sz="2200" i="1" u="sng" dirty="0">
                <a:solidFill>
                  <a:schemeClr val="dk1"/>
                </a:solidFill>
              </a:rPr>
              <a:t>do not be entangled again with a yoke of bondage</a:t>
            </a:r>
            <a:r>
              <a:rPr lang="en" sz="2200" i="1" dirty="0">
                <a:solidFill>
                  <a:schemeClr val="dk1"/>
                </a:solidFill>
              </a:rPr>
              <a:t>.” </a:t>
            </a:r>
            <a:r>
              <a:rPr lang="en" sz="2200" dirty="0">
                <a:solidFill>
                  <a:srgbClr val="FFFF00"/>
                </a:solidFill>
              </a:rPr>
              <a:t>(the Old Law)  </a:t>
            </a:r>
            <a:r>
              <a:rPr lang="en" sz="2200" u="sng" dirty="0">
                <a:solidFill>
                  <a:srgbClr val="FFFF00"/>
                </a:solidFill>
              </a:rPr>
              <a:t>Gal.5:13</a:t>
            </a:r>
            <a:r>
              <a:rPr lang="en" sz="2200" dirty="0">
                <a:solidFill>
                  <a:srgbClr val="FFFF00"/>
                </a:solidFill>
              </a:rPr>
              <a:t> </a:t>
            </a:r>
            <a:r>
              <a:rPr lang="en" sz="2200" i="1" dirty="0">
                <a:solidFill>
                  <a:schemeClr val="dk1"/>
                </a:solidFill>
              </a:rPr>
              <a:t>“For you, brethren, have been called to liberty; only </a:t>
            </a:r>
            <a:r>
              <a:rPr lang="en" sz="2200" i="1" u="sng" dirty="0">
                <a:solidFill>
                  <a:schemeClr val="dk1"/>
                </a:solidFill>
              </a:rPr>
              <a:t>do not use liberty as an opportunity for the flesh</a:t>
            </a:r>
            <a:r>
              <a:rPr lang="en" sz="2200" i="1" dirty="0">
                <a:solidFill>
                  <a:schemeClr val="dk1"/>
                </a:solidFill>
              </a:rPr>
              <a:t>, but through love serve one another.”</a:t>
            </a:r>
            <a:endParaRPr sz="22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 CONTROLS WHO?</a:t>
            </a:r>
            <a:endParaRPr sz="5000" b="1">
              <a:solidFill>
                <a:srgbClr val="00FFFF"/>
              </a:solidFill>
            </a:endParaRPr>
          </a:p>
        </p:txBody>
      </p:sp>
      <p:sp>
        <p:nvSpPr>
          <p:cNvPr id="91" name="Google Shape;91;p19"/>
          <p:cNvSpPr txBox="1">
            <a:spLocks noGrp="1"/>
          </p:cNvSpPr>
          <p:nvPr>
            <p:ph type="subTitle" idx="1"/>
          </p:nvPr>
        </p:nvSpPr>
        <p:spPr>
          <a:xfrm>
            <a:off x="-167850" y="354625"/>
            <a:ext cx="9393600" cy="47889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100" dirty="0">
                <a:solidFill>
                  <a:srgbClr val="FFFF00"/>
                </a:solidFill>
              </a:rPr>
              <a:t>We cannot control other people, nor are we commanded to, nor should we wish to.  But there is of course ONE person we ARE to control.  Our self!</a:t>
            </a:r>
            <a:endParaRPr sz="2100" dirty="0">
              <a:solidFill>
                <a:srgbClr val="FFFF00"/>
              </a:solidFill>
            </a:endParaRPr>
          </a:p>
          <a:p>
            <a:pPr marL="457200" lvl="0" indent="-368300" algn="l" rtl="0">
              <a:spcBef>
                <a:spcPts val="0"/>
              </a:spcBef>
              <a:spcAft>
                <a:spcPts val="0"/>
              </a:spcAft>
              <a:buClr>
                <a:srgbClr val="FFFF00"/>
              </a:buClr>
              <a:buSzPts val="2200"/>
              <a:buChar char="●"/>
            </a:pPr>
            <a:r>
              <a:rPr lang="en" sz="2100" u="sng" dirty="0">
                <a:solidFill>
                  <a:srgbClr val="FFFF00"/>
                </a:solidFill>
              </a:rPr>
              <a:t>2 Pet.1:5-7</a:t>
            </a:r>
            <a:r>
              <a:rPr lang="en" sz="2100" dirty="0">
                <a:solidFill>
                  <a:schemeClr val="dk1"/>
                </a:solidFill>
              </a:rPr>
              <a:t> </a:t>
            </a:r>
            <a:r>
              <a:rPr lang="en" sz="2100" i="1" dirty="0">
                <a:solidFill>
                  <a:schemeClr val="dk1"/>
                </a:solidFill>
              </a:rPr>
              <a:t>“But also for this very reason, </a:t>
            </a:r>
            <a:r>
              <a:rPr lang="en" sz="2100" i="1" u="sng" dirty="0">
                <a:solidFill>
                  <a:schemeClr val="dk1"/>
                </a:solidFill>
              </a:rPr>
              <a:t>giving all diligence</a:t>
            </a:r>
            <a:r>
              <a:rPr lang="en" sz="2100" i="1" dirty="0">
                <a:solidFill>
                  <a:schemeClr val="dk1"/>
                </a:solidFill>
              </a:rPr>
              <a:t>, add to your faith virtue, to virtue knowledge, 6 to knowledge </a:t>
            </a:r>
            <a:r>
              <a:rPr lang="en" sz="2100" i="1" u="sng" dirty="0">
                <a:solidFill>
                  <a:srgbClr val="FFFF00"/>
                </a:solidFill>
              </a:rPr>
              <a:t>self-control</a:t>
            </a:r>
            <a:r>
              <a:rPr lang="en" sz="2100" i="1" dirty="0">
                <a:solidFill>
                  <a:schemeClr val="dk1"/>
                </a:solidFill>
              </a:rPr>
              <a:t>, to self-control </a:t>
            </a:r>
            <a:r>
              <a:rPr lang="en" sz="2100" i="1" u="sng" dirty="0">
                <a:solidFill>
                  <a:schemeClr val="dk1"/>
                </a:solidFill>
              </a:rPr>
              <a:t>perseverance</a:t>
            </a:r>
            <a:r>
              <a:rPr lang="en" sz="2100" i="1" dirty="0">
                <a:solidFill>
                  <a:schemeClr val="dk1"/>
                </a:solidFill>
              </a:rPr>
              <a:t>, to perseverance </a:t>
            </a:r>
            <a:r>
              <a:rPr lang="en" sz="2100" i="1" u="sng" dirty="0">
                <a:solidFill>
                  <a:schemeClr val="dk1"/>
                </a:solidFill>
              </a:rPr>
              <a:t>godliness</a:t>
            </a:r>
            <a:r>
              <a:rPr lang="en" sz="2100" i="1" dirty="0">
                <a:solidFill>
                  <a:schemeClr val="dk1"/>
                </a:solidFill>
              </a:rPr>
              <a:t>, 7 to godliness brotherly kindness, and to brotherly kindness love.”</a:t>
            </a:r>
            <a:r>
              <a:rPr lang="en" sz="2100" dirty="0">
                <a:solidFill>
                  <a:schemeClr val="dk1"/>
                </a:solidFill>
              </a:rPr>
              <a:t>  </a:t>
            </a:r>
            <a:r>
              <a:rPr lang="en" sz="2100" dirty="0">
                <a:solidFill>
                  <a:srgbClr val="00FFFF"/>
                </a:solidFill>
              </a:rPr>
              <a:t>And why?</a:t>
            </a:r>
            <a:endParaRPr sz="2100" dirty="0">
              <a:solidFill>
                <a:srgbClr val="00FFFF"/>
              </a:solidFill>
            </a:endParaRPr>
          </a:p>
          <a:p>
            <a:pPr marL="457200" lvl="0" indent="-368300" algn="l" rtl="0">
              <a:spcBef>
                <a:spcPts val="0"/>
              </a:spcBef>
              <a:spcAft>
                <a:spcPts val="0"/>
              </a:spcAft>
              <a:buClr>
                <a:srgbClr val="FFFF00"/>
              </a:buClr>
              <a:buSzPts val="2200"/>
              <a:buChar char="●"/>
            </a:pPr>
            <a:r>
              <a:rPr lang="en" sz="2100" u="sng" dirty="0">
                <a:solidFill>
                  <a:srgbClr val="FFFF00"/>
                </a:solidFill>
              </a:rPr>
              <a:t>2 Pet.1:8-10</a:t>
            </a:r>
            <a:r>
              <a:rPr lang="en" sz="2100" dirty="0">
                <a:solidFill>
                  <a:srgbClr val="00FFFF"/>
                </a:solidFill>
              </a:rPr>
              <a:t> </a:t>
            </a:r>
            <a:r>
              <a:rPr lang="en" sz="2100" i="1" dirty="0">
                <a:solidFill>
                  <a:schemeClr val="dk1"/>
                </a:solidFill>
              </a:rPr>
              <a:t>“For </a:t>
            </a:r>
            <a:r>
              <a:rPr lang="en" sz="2100" i="1" u="sng" dirty="0">
                <a:solidFill>
                  <a:schemeClr val="dk1"/>
                </a:solidFill>
              </a:rPr>
              <a:t>if these things are yours and abound</a:t>
            </a:r>
            <a:r>
              <a:rPr lang="en" sz="2100" i="1" dirty="0">
                <a:solidFill>
                  <a:schemeClr val="dk1"/>
                </a:solidFill>
              </a:rPr>
              <a:t>, you will be neither barren nor unfruitful in the knowledge of our Lord Jesus Christ. 9 For he who lacks these things is shortsighted, even to blindness, and has forgotten that he was cleansed from his old sins. 10 Therefore, brethren, </a:t>
            </a:r>
            <a:r>
              <a:rPr lang="en" sz="2100" i="1" u="sng" dirty="0">
                <a:solidFill>
                  <a:schemeClr val="dk1"/>
                </a:solidFill>
              </a:rPr>
              <a:t>be even more diligent</a:t>
            </a:r>
            <a:r>
              <a:rPr lang="en" sz="2100" i="1" dirty="0">
                <a:solidFill>
                  <a:schemeClr val="dk1"/>
                </a:solidFill>
              </a:rPr>
              <a:t> to make your call and election sure, for if you do these things you will never stumble;”</a:t>
            </a:r>
            <a:endParaRPr sz="2100" i="1" dirty="0">
              <a:solidFill>
                <a:schemeClr val="dk1"/>
              </a:solidFill>
            </a:endParaRPr>
          </a:p>
          <a:p>
            <a:pPr marL="457200" lvl="0" indent="-368300" algn="l" rtl="0">
              <a:spcBef>
                <a:spcPts val="0"/>
              </a:spcBef>
              <a:spcAft>
                <a:spcPts val="0"/>
              </a:spcAft>
              <a:buClr>
                <a:srgbClr val="00FFFF"/>
              </a:buClr>
              <a:buSzPts val="2200"/>
              <a:buChar char="●"/>
            </a:pPr>
            <a:r>
              <a:rPr lang="en" sz="2100" dirty="0">
                <a:solidFill>
                  <a:srgbClr val="00FFFF"/>
                </a:solidFill>
              </a:rPr>
              <a:t>Consider these words - If we LACK these things we are: barren, unfruitful, shortsighted, </a:t>
            </a:r>
            <a:r>
              <a:rPr lang="en" sz="2200" dirty="0">
                <a:solidFill>
                  <a:srgbClr val="00FFFF"/>
                </a:solidFill>
              </a:rPr>
              <a:t>blind, forgetful, and repeatedly stumbling!</a:t>
            </a:r>
            <a:endParaRPr sz="22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TAKING CONTROL OF SELF</a:t>
            </a:r>
            <a:endParaRPr sz="5000" b="1">
              <a:solidFill>
                <a:srgbClr val="00FFFF"/>
              </a:solidFill>
            </a:endParaRPr>
          </a:p>
        </p:txBody>
      </p:sp>
      <p:sp>
        <p:nvSpPr>
          <p:cNvPr id="97" name="Google Shape;97;p20"/>
          <p:cNvSpPr txBox="1">
            <a:spLocks noGrp="1"/>
          </p:cNvSpPr>
          <p:nvPr>
            <p:ph type="subTitle" idx="1"/>
          </p:nvPr>
        </p:nvSpPr>
        <p:spPr>
          <a:xfrm>
            <a:off x="-167850" y="354625"/>
            <a:ext cx="9393600" cy="47889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dirty="0">
                <a:solidFill>
                  <a:srgbClr val="FFFF00"/>
                </a:solidFill>
              </a:rPr>
              <a:t>1 Cor.9:26-27</a:t>
            </a:r>
            <a:r>
              <a:rPr lang="en" sz="2200" dirty="0">
                <a:solidFill>
                  <a:srgbClr val="00FFFF"/>
                </a:solidFill>
              </a:rPr>
              <a:t> </a:t>
            </a:r>
            <a:r>
              <a:rPr lang="en" sz="2200" i="1" dirty="0">
                <a:solidFill>
                  <a:schemeClr val="dk1"/>
                </a:solidFill>
              </a:rPr>
              <a:t>“Therefore I run thus: not with uncertainty. Thus I fight: not as one who beats the air. 27 </a:t>
            </a:r>
            <a:r>
              <a:rPr lang="en" sz="2200" i="1" u="sng" dirty="0">
                <a:solidFill>
                  <a:srgbClr val="FFFF00"/>
                </a:solidFill>
              </a:rPr>
              <a:t>But I discipline my body and bring it into subjection</a:t>
            </a:r>
            <a:r>
              <a:rPr lang="en" sz="2200" i="1" dirty="0">
                <a:solidFill>
                  <a:schemeClr val="dk1"/>
                </a:solidFill>
              </a:rPr>
              <a:t>, lest, when I have preached to others, </a:t>
            </a:r>
            <a:r>
              <a:rPr lang="en" sz="2200" i="1" u="sng" dirty="0">
                <a:solidFill>
                  <a:schemeClr val="dk1"/>
                </a:solidFill>
              </a:rPr>
              <a:t>I myself should become disqualified</a:t>
            </a:r>
            <a:r>
              <a:rPr lang="en" sz="2200" i="1" dirty="0">
                <a:solidFill>
                  <a:schemeClr val="dk1"/>
                </a:solidFill>
              </a:rPr>
              <a:t>.”</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u="sng" dirty="0">
                <a:solidFill>
                  <a:srgbClr val="FFFF00"/>
                </a:solidFill>
              </a:rPr>
              <a:t>Rom.13:12-14</a:t>
            </a:r>
            <a:r>
              <a:rPr lang="en" sz="2200" dirty="0">
                <a:solidFill>
                  <a:srgbClr val="00FFFF"/>
                </a:solidFill>
              </a:rPr>
              <a:t> </a:t>
            </a:r>
            <a:r>
              <a:rPr lang="en" sz="2200" i="1" dirty="0">
                <a:solidFill>
                  <a:schemeClr val="dk1"/>
                </a:solidFill>
              </a:rPr>
              <a:t>“The night is far spent, the day is at hand. Therefore let us </a:t>
            </a:r>
            <a:r>
              <a:rPr lang="en" sz="2200" i="1" u="sng" dirty="0">
                <a:solidFill>
                  <a:schemeClr val="dk1"/>
                </a:solidFill>
              </a:rPr>
              <a:t>cast off the works of darkness</a:t>
            </a:r>
            <a:r>
              <a:rPr lang="en" sz="2200" i="1" dirty="0">
                <a:solidFill>
                  <a:schemeClr val="dk1"/>
                </a:solidFill>
              </a:rPr>
              <a:t>, and let us put on the armor of light. 13 Let us walk properly, as in the day, not in revelry and drunkenness, not in lewdness and lust, not in strife and envy. 14 But put on the Lord Jesus Christ, and </a:t>
            </a:r>
            <a:r>
              <a:rPr lang="en" sz="2200" i="1" u="sng" dirty="0">
                <a:solidFill>
                  <a:srgbClr val="FFFF00"/>
                </a:solidFill>
              </a:rPr>
              <a:t>make no provision for the flesh</a:t>
            </a:r>
            <a:r>
              <a:rPr lang="en" sz="2200" i="1" dirty="0">
                <a:solidFill>
                  <a:schemeClr val="dk1"/>
                </a:solidFill>
              </a:rPr>
              <a:t>, to fulfill its lusts.”</a:t>
            </a:r>
            <a:endParaRPr sz="2200" i="1" dirty="0">
              <a:solidFill>
                <a:schemeClr val="dk1"/>
              </a:solidFill>
            </a:endParaRPr>
          </a:p>
          <a:p>
            <a:pPr marL="457200" lvl="0" indent="-368300" algn="l" rtl="0">
              <a:spcBef>
                <a:spcPts val="0"/>
              </a:spcBef>
              <a:spcAft>
                <a:spcPts val="0"/>
              </a:spcAft>
              <a:buClr>
                <a:srgbClr val="FFFF00"/>
              </a:buClr>
              <a:buSzPts val="2200"/>
              <a:buChar char="●"/>
            </a:pPr>
            <a:r>
              <a:rPr lang="en" sz="2200" u="sng" dirty="0">
                <a:solidFill>
                  <a:srgbClr val="FFFF00"/>
                </a:solidFill>
              </a:rPr>
              <a:t>1 Pet.2:11</a:t>
            </a:r>
            <a:r>
              <a:rPr lang="en" sz="2200" dirty="0">
                <a:solidFill>
                  <a:srgbClr val="00FFFF"/>
                </a:solidFill>
              </a:rPr>
              <a:t> </a:t>
            </a:r>
            <a:r>
              <a:rPr lang="en" sz="2200" i="1" dirty="0">
                <a:solidFill>
                  <a:schemeClr val="dk1"/>
                </a:solidFill>
              </a:rPr>
              <a:t>“Beloved, I beg you as sojourners and pilgrims, </a:t>
            </a:r>
            <a:r>
              <a:rPr lang="en" sz="2200" i="1" u="sng" dirty="0">
                <a:solidFill>
                  <a:srgbClr val="FFFF00"/>
                </a:solidFill>
              </a:rPr>
              <a:t>abstain from fleshly lusts which war against the soul</a:t>
            </a:r>
            <a:r>
              <a:rPr lang="en" sz="2200" i="1" dirty="0">
                <a:solidFill>
                  <a:srgbClr val="FFFF00"/>
                </a:solidFill>
              </a:rPr>
              <a:t>,”</a:t>
            </a:r>
            <a:endParaRPr sz="2200" i="1" dirty="0">
              <a:solidFill>
                <a:srgbClr val="FFFF00"/>
              </a:solidFill>
            </a:endParaRPr>
          </a:p>
          <a:p>
            <a:pPr marL="457200" lvl="0" indent="-368300" algn="l" rtl="0">
              <a:spcBef>
                <a:spcPts val="0"/>
              </a:spcBef>
              <a:spcAft>
                <a:spcPts val="0"/>
              </a:spcAft>
              <a:buClr>
                <a:srgbClr val="00FFFF"/>
              </a:buClr>
              <a:buSzPts val="2200"/>
              <a:buChar char="●"/>
            </a:pPr>
            <a:r>
              <a:rPr lang="en" sz="2200" dirty="0">
                <a:solidFill>
                  <a:srgbClr val="00FFFF"/>
                </a:solidFill>
              </a:rPr>
              <a:t>The mind controls the body.  Our thoughts are strong enough, with God’s help, to bring these urges into subjection.  But me can’t make provision (opportunity) for those urges.  Peter describes it as a war!</a:t>
            </a:r>
            <a:endParaRPr sz="22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67850" y="0"/>
            <a:ext cx="9481800" cy="476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WE KNOW IT IS WRONG</a:t>
            </a:r>
            <a:endParaRPr sz="5000" b="1">
              <a:solidFill>
                <a:srgbClr val="00FFFF"/>
              </a:solidFill>
            </a:endParaRPr>
          </a:p>
        </p:txBody>
      </p:sp>
      <p:sp>
        <p:nvSpPr>
          <p:cNvPr id="103" name="Google Shape;103;p21"/>
          <p:cNvSpPr txBox="1">
            <a:spLocks noGrp="1"/>
          </p:cNvSpPr>
          <p:nvPr>
            <p:ph type="subTitle" idx="1"/>
          </p:nvPr>
        </p:nvSpPr>
        <p:spPr>
          <a:xfrm>
            <a:off x="-167850" y="354625"/>
            <a:ext cx="9393600" cy="47889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Is it a wise thing to do?  </a:t>
            </a:r>
            <a:r>
              <a:rPr lang="en" sz="1900" u="sng" dirty="0">
                <a:solidFill>
                  <a:srgbClr val="FFFF00"/>
                </a:solidFill>
              </a:rPr>
              <a:t>Eph.5:17-18</a:t>
            </a:r>
            <a:r>
              <a:rPr lang="en" sz="1900" dirty="0">
                <a:solidFill>
                  <a:srgbClr val="00FFFF"/>
                </a:solidFill>
              </a:rPr>
              <a:t> </a:t>
            </a:r>
            <a:r>
              <a:rPr lang="en" sz="1900" i="1" dirty="0">
                <a:solidFill>
                  <a:schemeClr val="dk1"/>
                </a:solidFill>
              </a:rPr>
              <a:t>“Therefore </a:t>
            </a:r>
            <a:r>
              <a:rPr lang="en" sz="1900" i="1" u="sng" dirty="0">
                <a:solidFill>
                  <a:schemeClr val="dk1"/>
                </a:solidFill>
              </a:rPr>
              <a:t>do not be unwise</a:t>
            </a:r>
            <a:r>
              <a:rPr lang="en" sz="1900" i="1" dirty="0">
                <a:solidFill>
                  <a:schemeClr val="dk1"/>
                </a:solidFill>
              </a:rPr>
              <a:t>, but understand what the will of the Lord is. 18 And do not be drunk with wine, in which is dissipation; but be filled with the Spirit,”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dirty="0">
                <a:solidFill>
                  <a:srgbClr val="FFFF00"/>
                </a:solidFill>
              </a:rPr>
              <a:t>Would it be a good thing to stop?  </a:t>
            </a:r>
            <a:r>
              <a:rPr lang="en" sz="1900" u="sng" dirty="0">
                <a:solidFill>
                  <a:srgbClr val="FFFF00"/>
                </a:solidFill>
              </a:rPr>
              <a:t>James 4:17</a:t>
            </a:r>
            <a:r>
              <a:rPr lang="en" sz="1900" dirty="0">
                <a:solidFill>
                  <a:srgbClr val="00FFFF"/>
                </a:solidFill>
              </a:rPr>
              <a:t> </a:t>
            </a:r>
            <a:r>
              <a:rPr lang="en" sz="1900" i="1" dirty="0">
                <a:solidFill>
                  <a:schemeClr val="dk1"/>
                </a:solidFill>
              </a:rPr>
              <a:t>“Therefore, to him </a:t>
            </a:r>
            <a:r>
              <a:rPr lang="en" sz="1900" i="1" u="sng" dirty="0">
                <a:solidFill>
                  <a:schemeClr val="dk1"/>
                </a:solidFill>
              </a:rPr>
              <a:t>who knows to do good</a:t>
            </a:r>
            <a:r>
              <a:rPr lang="en" sz="1900" i="1" dirty="0">
                <a:solidFill>
                  <a:schemeClr val="dk1"/>
                </a:solidFill>
              </a:rPr>
              <a:t> and does not do it, to him it is sin.”</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dirty="0">
                <a:solidFill>
                  <a:srgbClr val="FFFF00"/>
                </a:solidFill>
              </a:rPr>
              <a:t>Would you ever advise another person, like a child, to start doing it?  </a:t>
            </a:r>
            <a:r>
              <a:rPr lang="en" sz="1900" u="sng" dirty="0">
                <a:solidFill>
                  <a:srgbClr val="FFFF00"/>
                </a:solidFill>
              </a:rPr>
              <a:t>Rom.14:21</a:t>
            </a:r>
            <a:r>
              <a:rPr lang="en" sz="1900" dirty="0">
                <a:solidFill>
                  <a:srgbClr val="00FFFF"/>
                </a:solidFill>
              </a:rPr>
              <a:t> </a:t>
            </a:r>
            <a:r>
              <a:rPr lang="en" sz="1900" i="1" dirty="0">
                <a:solidFill>
                  <a:schemeClr val="dk1"/>
                </a:solidFill>
              </a:rPr>
              <a:t>“It is good neither to eat meat nor drink wine </a:t>
            </a:r>
            <a:r>
              <a:rPr lang="en" sz="1900" i="1" u="sng" dirty="0">
                <a:solidFill>
                  <a:schemeClr val="dk1"/>
                </a:solidFill>
              </a:rPr>
              <a:t>nor do anything by which your brother stumbles or is offended or is made weak</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dirty="0">
                <a:solidFill>
                  <a:srgbClr val="FFFF00"/>
                </a:solidFill>
              </a:rPr>
              <a:t>Is my addiction “holy”?</a:t>
            </a:r>
            <a:r>
              <a:rPr lang="en" sz="1900" dirty="0">
                <a:solidFill>
                  <a:schemeClr val="dk1"/>
                </a:solidFill>
              </a:rPr>
              <a:t>  </a:t>
            </a:r>
            <a:r>
              <a:rPr lang="en" sz="1900" u="sng" dirty="0">
                <a:solidFill>
                  <a:srgbClr val="FFFF00"/>
                </a:solidFill>
              </a:rPr>
              <a:t>1 Pet.1:15</a:t>
            </a:r>
            <a:r>
              <a:rPr lang="en" sz="1900" dirty="0">
                <a:solidFill>
                  <a:schemeClr val="dk1"/>
                </a:solidFill>
              </a:rPr>
              <a:t> </a:t>
            </a:r>
            <a:r>
              <a:rPr lang="en" sz="1900" i="1" dirty="0">
                <a:solidFill>
                  <a:schemeClr val="dk1"/>
                </a:solidFill>
              </a:rPr>
              <a:t>“but as He who called you is holy, </a:t>
            </a:r>
            <a:r>
              <a:rPr lang="en" sz="1900" i="1" u="sng" dirty="0">
                <a:solidFill>
                  <a:schemeClr val="dk1"/>
                </a:solidFill>
              </a:rPr>
              <a:t>you also be holy in all your conduct</a:t>
            </a:r>
            <a:r>
              <a:rPr lang="en" sz="1900" i="1" dirty="0">
                <a:solidFill>
                  <a:schemeClr val="dk1"/>
                </a:solidFill>
              </a:rPr>
              <a:t>, 16 because it is written, “Be holy, for I am holy.”</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dirty="0">
                <a:solidFill>
                  <a:srgbClr val="FFFF00"/>
                </a:solidFill>
              </a:rPr>
              <a:t>In fact, even if I’m unsure, it is still wrong!  </a:t>
            </a:r>
            <a:r>
              <a:rPr lang="en" sz="1900" u="sng" dirty="0">
                <a:solidFill>
                  <a:srgbClr val="FFFF00"/>
                </a:solidFill>
              </a:rPr>
              <a:t>Rom.14:23</a:t>
            </a:r>
            <a:r>
              <a:rPr lang="en" sz="1900" dirty="0">
                <a:solidFill>
                  <a:srgbClr val="00FFFF"/>
                </a:solidFill>
              </a:rPr>
              <a:t> </a:t>
            </a:r>
            <a:r>
              <a:rPr lang="en" sz="1900" i="1" dirty="0">
                <a:solidFill>
                  <a:schemeClr val="dk1"/>
                </a:solidFill>
              </a:rPr>
              <a:t>“But he who doubts is condemned if he eats, because he does not eat from faith; for </a:t>
            </a:r>
            <a:r>
              <a:rPr lang="en" sz="1900" i="1" u="sng" dirty="0">
                <a:solidFill>
                  <a:schemeClr val="dk1"/>
                </a:solidFill>
              </a:rPr>
              <a:t>whatever is not from faith is sin</a:t>
            </a:r>
            <a:r>
              <a:rPr lang="en" sz="1900" i="1" dirty="0">
                <a:solidFill>
                  <a:schemeClr val="dk1"/>
                </a:solidFill>
              </a:rPr>
              <a:t>.”</a:t>
            </a:r>
            <a:endParaRPr sz="1900"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Gal.6:7-8</a:t>
            </a:r>
            <a:r>
              <a:rPr lang="en" sz="1900" dirty="0">
                <a:solidFill>
                  <a:srgbClr val="00FFFF"/>
                </a:solidFill>
              </a:rPr>
              <a:t> </a:t>
            </a:r>
            <a:r>
              <a:rPr lang="en" sz="1900" i="1" dirty="0">
                <a:solidFill>
                  <a:schemeClr val="dk1"/>
                </a:solidFill>
              </a:rPr>
              <a:t>“</a:t>
            </a:r>
            <a:r>
              <a:rPr lang="en" sz="1900" i="1" u="sng" dirty="0">
                <a:solidFill>
                  <a:schemeClr val="dk1"/>
                </a:solidFill>
              </a:rPr>
              <a:t>Do not be deceived</a:t>
            </a:r>
            <a:r>
              <a:rPr lang="en" sz="1900" i="1" dirty="0">
                <a:solidFill>
                  <a:schemeClr val="dk1"/>
                </a:solidFill>
              </a:rPr>
              <a:t>, God is not mocked; for </a:t>
            </a:r>
            <a:r>
              <a:rPr lang="en" sz="1900" i="1" u="sng" dirty="0">
                <a:solidFill>
                  <a:schemeClr val="accent1">
                    <a:lumMod val="40000"/>
                    <a:lumOff val="60000"/>
                  </a:schemeClr>
                </a:solidFill>
              </a:rPr>
              <a:t>whatever a man sows, that he will also reap</a:t>
            </a:r>
            <a:r>
              <a:rPr lang="en" sz="1900" i="1" dirty="0">
                <a:solidFill>
                  <a:schemeClr val="dk1"/>
                </a:solidFill>
              </a:rPr>
              <a:t>. 8 For </a:t>
            </a:r>
            <a:r>
              <a:rPr lang="en" sz="1900" i="1" u="sng" dirty="0">
                <a:solidFill>
                  <a:schemeClr val="dk1"/>
                </a:solidFill>
              </a:rPr>
              <a:t>he who sows to his flesh will of the flesh reap corruption</a:t>
            </a:r>
            <a:r>
              <a:rPr lang="en" sz="1900" i="1" dirty="0">
                <a:solidFill>
                  <a:schemeClr val="dk1"/>
                </a:solidFill>
              </a:rPr>
              <a:t>, but he who sows to the Spirit will of the Spirit reap everlasting life.”</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2578</Words>
  <Application>Microsoft Office PowerPoint</Application>
  <PresentationFormat>On-screen Show (16:9)</PresentationFormat>
  <Paragraphs>68</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CHRISTIANS AND ADDICTION</vt:lpstr>
      <vt:lpstr>BACKGROUND</vt:lpstr>
      <vt:lpstr>WHEN WE WERE BAPTIZED</vt:lpstr>
      <vt:lpstr>WE ARE NOT OUR OWN</vt:lpstr>
      <vt:lpstr>WHOM DO YOU SERVE?</vt:lpstr>
      <vt:lpstr>BEING IN BONDAGE</vt:lpstr>
      <vt:lpstr>WHO CONTROLS WHO?</vt:lpstr>
      <vt:lpstr>TAKING CONTROL OF SELF</vt:lpstr>
      <vt:lpstr>WE KNOW IT IS WRONG</vt:lpstr>
      <vt:lpstr>JESUS CAN DEFEAT THIS!</vt:lpstr>
      <vt:lpstr>WHY ARE YOU A CHRISTIAN?</vt:lpstr>
      <vt:lpstr>TWO RESPONSE CHOICES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CHRISTIANS AND ADDICTION</dc:title>
  <dc:creator>Eric Bridge</dc:creator>
  <cp:lastModifiedBy>Eric Bridge</cp:lastModifiedBy>
  <cp:revision>2</cp:revision>
  <cp:lastPrinted>2025-10-26T03:41:19Z</cp:lastPrinted>
  <dcterms:modified xsi:type="dcterms:W3CDTF">2025-10-26T03:43:04Z</dcterms:modified>
</cp:coreProperties>
</file>