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4" r:id="rId9"/>
    <p:sldId id="265" r:id="rId10"/>
    <p:sldId id="266"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7386" autoAdjust="0"/>
  </p:normalViewPr>
  <p:slideViewPr>
    <p:cSldViewPr snapToGrid="0">
      <p:cViewPr varScale="1">
        <p:scale>
          <a:sx n="210" d="100"/>
          <a:sy n="210" d="100"/>
        </p:scale>
        <p:origin x="2922" y="4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813ecd13e4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813ecd13e4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13ecd13e4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13ecd13e4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13ecd13e4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13ecd13e4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13ecd13e4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13ecd13e4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13ecd13e4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13ecd13e4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813ecd13e4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813ecd13e4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13ecd13e4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13ecd13e4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813ecd13e4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813ecd13e4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813ecd13e4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813ecd13e4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6725" y="0"/>
            <a:ext cx="9765900" cy="53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4640" b="1">
                <a:solidFill>
                  <a:srgbClr val="00FFFF"/>
                </a:solidFill>
              </a:rPr>
              <a:t>THE PERFECT CONGREGATION</a:t>
            </a:r>
            <a:endParaRPr sz="4640" b="1">
              <a:solidFill>
                <a:srgbClr val="00FFFF"/>
              </a:solidFill>
            </a:endParaRPr>
          </a:p>
        </p:txBody>
      </p:sp>
      <p:sp>
        <p:nvSpPr>
          <p:cNvPr id="55" name="Google Shape;55;p13"/>
          <p:cNvSpPr txBox="1">
            <a:spLocks noGrp="1"/>
          </p:cNvSpPr>
          <p:nvPr>
            <p:ph type="subTitle" idx="1"/>
          </p:nvPr>
        </p:nvSpPr>
        <p:spPr>
          <a:xfrm>
            <a:off x="-147525" y="534600"/>
            <a:ext cx="9359700" cy="46089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Clr>
                <a:srgbClr val="FFFF00"/>
              </a:buClr>
              <a:buSzPts val="2200"/>
              <a:buChar char="●"/>
            </a:pPr>
            <a:r>
              <a:rPr lang="en" sz="2200" dirty="0">
                <a:solidFill>
                  <a:srgbClr val="FFFF00"/>
                </a:solidFill>
              </a:rPr>
              <a:t>This lesson is the result of conversations I have had with at least 4 brethren in this area since I have lived down here.  I understand that, at first, some of you may not agree with some of my conclusions on these matters.  But I ask you, as always, to consider the teachings of the New Testament.  Yes we must not violate our consciences.  </a:t>
            </a:r>
            <a:r>
              <a:rPr lang="en" sz="2200" u="sng" dirty="0">
                <a:solidFill>
                  <a:srgbClr val="FFFF00"/>
                </a:solidFill>
              </a:rPr>
              <a:t>But our consciences must also be informed by the word of God</a:t>
            </a:r>
            <a:r>
              <a:rPr lang="en" sz="2200" dirty="0">
                <a:solidFill>
                  <a:srgbClr val="FFFF00"/>
                </a:solidFill>
              </a:rPr>
              <a:t>.</a:t>
            </a:r>
            <a:endParaRPr sz="2200" dirty="0">
              <a:solidFill>
                <a:srgbClr val="FFFF00"/>
              </a:solidFill>
            </a:endParaRPr>
          </a:p>
          <a:p>
            <a:pPr marL="457200" lvl="0" indent="-368300" algn="l" rtl="0">
              <a:spcBef>
                <a:spcPts val="0"/>
              </a:spcBef>
              <a:spcAft>
                <a:spcPts val="0"/>
              </a:spcAft>
              <a:buClr>
                <a:schemeClr val="dk1"/>
              </a:buClr>
              <a:buSzPts val="2200"/>
              <a:buChar char="●"/>
            </a:pPr>
            <a:r>
              <a:rPr lang="en" sz="2200" dirty="0">
                <a:solidFill>
                  <a:schemeClr val="dk1"/>
                </a:solidFill>
              </a:rPr>
              <a:t>Imagine for a moment that you are a faithful Christian in the 1st century, about 20 years after the church was established.  And one day you receive a letter from a dear sister in Christ, Chloe, who is a member of the church in Corinth.  The things she mentions in her letter, about the church in Corinth, TERRIFY you.  And this is because of the things she tells you are believed, taught and practiced by many in that church.  Now she is asking for YOUR help and advice!</a:t>
            </a:r>
            <a:endParaRPr sz="22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316725" y="0"/>
            <a:ext cx="97794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a:solidFill>
                  <a:srgbClr val="00FFFF"/>
                </a:solidFill>
              </a:rPr>
              <a:t>THE PERFECT CHURCH</a:t>
            </a:r>
            <a:endParaRPr sz="5040" b="1">
              <a:solidFill>
                <a:srgbClr val="00FFFF"/>
              </a:solidFill>
            </a:endParaRPr>
          </a:p>
        </p:txBody>
      </p:sp>
      <p:sp>
        <p:nvSpPr>
          <p:cNvPr id="115" name="Google Shape;115;p23"/>
          <p:cNvSpPr txBox="1">
            <a:spLocks noGrp="1"/>
          </p:cNvSpPr>
          <p:nvPr>
            <p:ph type="subTitle" idx="1"/>
          </p:nvPr>
        </p:nvSpPr>
        <p:spPr>
          <a:xfrm>
            <a:off x="-174600" y="523800"/>
            <a:ext cx="9373500" cy="4619700"/>
          </a:xfrm>
          <a:prstGeom prst="rect">
            <a:avLst/>
          </a:prstGeom>
        </p:spPr>
        <p:txBody>
          <a:bodyPr spcFirstLastPara="1" wrap="square" lIns="91425" tIns="91425" rIns="91425" bIns="91425" anchor="t" anchorCtr="0">
            <a:normAutofit lnSpcReduction="10000"/>
          </a:bodyPr>
          <a:lstStyle/>
          <a:p>
            <a:pPr marL="457200" lvl="0" indent="-355600" algn="l" rtl="0">
              <a:spcBef>
                <a:spcPts val="0"/>
              </a:spcBef>
              <a:spcAft>
                <a:spcPts val="0"/>
              </a:spcAft>
              <a:buClr>
                <a:srgbClr val="FFFF00"/>
              </a:buClr>
              <a:buSzPts val="2000"/>
              <a:buChar char="●"/>
            </a:pPr>
            <a:r>
              <a:rPr lang="en" sz="2000" u="sng" dirty="0">
                <a:solidFill>
                  <a:srgbClr val="FFFF00"/>
                </a:solidFill>
              </a:rPr>
              <a:t>Matt.25:44-46</a:t>
            </a:r>
            <a:r>
              <a:rPr lang="en" sz="2000" dirty="0">
                <a:solidFill>
                  <a:schemeClr val="dk1"/>
                </a:solidFill>
              </a:rPr>
              <a:t> </a:t>
            </a:r>
            <a:r>
              <a:rPr lang="en" sz="2000" i="1" dirty="0">
                <a:solidFill>
                  <a:schemeClr val="dk1"/>
                </a:solidFill>
              </a:rPr>
              <a:t>“Then they themselves also will answer, ‘</a:t>
            </a:r>
            <a:r>
              <a:rPr lang="en" sz="2000" i="1" u="sng" dirty="0">
                <a:solidFill>
                  <a:schemeClr val="dk1"/>
                </a:solidFill>
              </a:rPr>
              <a:t>Lord, when did we see You hungry, or thirsty, or a stranger, or naked, or sick, or in prison, and did not take care of You</a:t>
            </a:r>
            <a:r>
              <a:rPr lang="en" sz="2000" i="1" dirty="0">
                <a:solidFill>
                  <a:schemeClr val="dk1"/>
                </a:solidFill>
              </a:rPr>
              <a:t>?’ 45 Then He will answer them, ‘Truly I say to you, to the extent that you did not do it to one of the least of these, you did not do it to Me.’ 46 These will go away into eternal punishment, but the righteous into eternal life.”</a:t>
            </a:r>
            <a:r>
              <a:rPr lang="en" sz="2000" dirty="0">
                <a:solidFill>
                  <a:schemeClr val="dk1"/>
                </a:solidFill>
              </a:rPr>
              <a:t>  </a:t>
            </a:r>
            <a:r>
              <a:rPr lang="en" sz="2000" dirty="0">
                <a:solidFill>
                  <a:srgbClr val="00FFFF"/>
                </a:solidFill>
              </a:rPr>
              <a:t>Where is the part about assemblies of the church (or temple)?</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There IS a perfect church, comprised of perfect members, but it is neither of nor in this world.  </a:t>
            </a:r>
            <a:r>
              <a:rPr lang="en" sz="2000" u="sng" dirty="0">
                <a:solidFill>
                  <a:srgbClr val="FFFF00"/>
                </a:solidFill>
              </a:rPr>
              <a:t>Heb.12:22-24</a:t>
            </a:r>
            <a:r>
              <a:rPr lang="en" sz="2000" dirty="0">
                <a:solidFill>
                  <a:srgbClr val="00FFFF"/>
                </a:solidFill>
              </a:rPr>
              <a:t> </a:t>
            </a:r>
            <a:r>
              <a:rPr lang="en" sz="2000" i="1" dirty="0">
                <a:solidFill>
                  <a:schemeClr val="dk1"/>
                </a:solidFill>
              </a:rPr>
              <a:t>“But you have come to Mount Zion and to the city of the living God, </a:t>
            </a:r>
            <a:r>
              <a:rPr lang="en" sz="2000" i="1" u="sng" dirty="0">
                <a:solidFill>
                  <a:schemeClr val="dk1"/>
                </a:solidFill>
              </a:rPr>
              <a:t>the heavenly Jerusalem</a:t>
            </a:r>
            <a:r>
              <a:rPr lang="en" sz="2000" i="1" dirty="0">
                <a:solidFill>
                  <a:schemeClr val="dk1"/>
                </a:solidFill>
              </a:rPr>
              <a:t>, and to myriads of angels, 23 to the general assembly and church of the firstborn </a:t>
            </a:r>
            <a:r>
              <a:rPr lang="en" sz="2000" i="1" u="sng" dirty="0">
                <a:solidFill>
                  <a:schemeClr val="dk1"/>
                </a:solidFill>
              </a:rPr>
              <a:t>who are enrolled in heaven</a:t>
            </a:r>
            <a:r>
              <a:rPr lang="en" sz="2000" i="1" dirty="0">
                <a:solidFill>
                  <a:schemeClr val="dk1"/>
                </a:solidFill>
              </a:rPr>
              <a:t>, and to God, the Judge of all, and </a:t>
            </a:r>
            <a:r>
              <a:rPr lang="en" sz="2000" i="1" u="sng" dirty="0">
                <a:solidFill>
                  <a:srgbClr val="00FFFF"/>
                </a:solidFill>
              </a:rPr>
              <a:t>to the spirits of the righteous made perfect</a:t>
            </a:r>
            <a:r>
              <a:rPr lang="en" sz="2000" i="1" dirty="0">
                <a:solidFill>
                  <a:schemeClr val="dk1"/>
                </a:solidFill>
              </a:rPr>
              <a:t>, 24 and to Jesus, the mediator of a new covenant, and to the sprinkled blood, which speaks better than the blood of Abel.”</a:t>
            </a:r>
            <a:r>
              <a:rPr lang="en" sz="2000" dirty="0">
                <a:solidFill>
                  <a:srgbClr val="00FFFF"/>
                </a:solidFill>
              </a:rPr>
              <a:t>  </a:t>
            </a:r>
            <a:r>
              <a:rPr lang="en" sz="2000" u="sng" dirty="0">
                <a:solidFill>
                  <a:srgbClr val="FFFF00"/>
                </a:solidFill>
              </a:rPr>
              <a:t>Eph.5:26-27</a:t>
            </a:r>
            <a:r>
              <a:rPr lang="en" sz="2000" dirty="0">
                <a:solidFill>
                  <a:srgbClr val="00FFFF"/>
                </a:solidFill>
              </a:rPr>
              <a:t> </a:t>
            </a:r>
            <a:r>
              <a:rPr lang="en" sz="2000" i="1" dirty="0">
                <a:solidFill>
                  <a:schemeClr val="dk1"/>
                </a:solidFill>
              </a:rPr>
              <a:t>“so that He might sanctify her, </a:t>
            </a:r>
            <a:r>
              <a:rPr lang="en" sz="2000" i="1" u="sng" dirty="0">
                <a:solidFill>
                  <a:srgbClr val="00FFFF"/>
                </a:solidFill>
              </a:rPr>
              <a:t>having cleansed her by the washing of water with the word</a:t>
            </a:r>
            <a:r>
              <a:rPr lang="en" sz="2000" i="1" dirty="0">
                <a:solidFill>
                  <a:schemeClr val="dk1"/>
                </a:solidFill>
              </a:rPr>
              <a:t>, 27 </a:t>
            </a:r>
            <a:r>
              <a:rPr lang="en" sz="2000" i="1" u="sng" dirty="0">
                <a:solidFill>
                  <a:schemeClr val="dk1"/>
                </a:solidFill>
              </a:rPr>
              <a:t>that He might present to Himself the church in all her glory, having no spot or wrinkle or any such thing; but that she would be holy and blameless</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6725" y="0"/>
            <a:ext cx="9765900" cy="53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a:solidFill>
                  <a:srgbClr val="00FFFF"/>
                </a:solidFill>
              </a:rPr>
              <a:t>CHLOE’S CONCERNS</a:t>
            </a:r>
            <a:endParaRPr sz="5040" b="1">
              <a:solidFill>
                <a:srgbClr val="00FFFF"/>
              </a:solidFill>
            </a:endParaRPr>
          </a:p>
        </p:txBody>
      </p:sp>
      <p:sp>
        <p:nvSpPr>
          <p:cNvPr id="61" name="Google Shape;61;p14"/>
          <p:cNvSpPr txBox="1">
            <a:spLocks noGrp="1"/>
          </p:cNvSpPr>
          <p:nvPr>
            <p:ph type="subTitle" idx="1"/>
          </p:nvPr>
        </p:nvSpPr>
        <p:spPr>
          <a:xfrm>
            <a:off x="-188150" y="373575"/>
            <a:ext cx="9400200" cy="47697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FFFF00"/>
              </a:buClr>
              <a:buSzPts val="2000"/>
              <a:buChar char="●"/>
            </a:pPr>
            <a:r>
              <a:rPr lang="en" sz="2000">
                <a:solidFill>
                  <a:srgbClr val="FFFF00"/>
                </a:solidFill>
              </a:rPr>
              <a:t>Brethren in Corinth are dividing over their preferred evangelist, or who baptized them. (</a:t>
            </a:r>
            <a:r>
              <a:rPr lang="en" sz="2000" u="sng">
                <a:solidFill>
                  <a:srgbClr val="FFFF00"/>
                </a:solidFill>
              </a:rPr>
              <a:t>1 Cor.1:10-17</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There is blatant sexual immorality and adultery taking place, AND the congregation is proud that they are tolerating it!  </a:t>
            </a:r>
            <a:r>
              <a:rPr lang="en" sz="2000">
                <a:solidFill>
                  <a:srgbClr val="FFFF00"/>
                </a:solidFill>
              </a:rPr>
              <a:t>(</a:t>
            </a:r>
            <a:r>
              <a:rPr lang="en" sz="2000" u="sng">
                <a:solidFill>
                  <a:srgbClr val="FFFF00"/>
                </a:solidFill>
              </a:rPr>
              <a:t>1 Cor.5</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Brethren are taking their fellow Christians to court and suing them rather than being wise and loving enough to handle it themselves.</a:t>
            </a:r>
            <a:r>
              <a:rPr lang="en" sz="2000">
                <a:solidFill>
                  <a:schemeClr val="dk1"/>
                </a:solidFill>
              </a:rPr>
              <a:t>  </a:t>
            </a:r>
            <a:r>
              <a:rPr lang="en" sz="2000">
                <a:solidFill>
                  <a:srgbClr val="FFFF00"/>
                </a:solidFill>
              </a:rPr>
              <a:t>(</a:t>
            </a:r>
            <a:r>
              <a:rPr lang="en" sz="2000" u="sng">
                <a:solidFill>
                  <a:srgbClr val="FFFF00"/>
                </a:solidFill>
              </a:rPr>
              <a:t>1 Cor.6:1-7</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Christians in Corinth think nothing of violating the conscience of their fellow Christians, causing stumbling blocks for them.</a:t>
            </a:r>
            <a:r>
              <a:rPr lang="en" sz="2000">
                <a:solidFill>
                  <a:schemeClr val="dk1"/>
                </a:solidFill>
              </a:rPr>
              <a:t>  </a:t>
            </a:r>
            <a:r>
              <a:rPr lang="en" sz="2000">
                <a:solidFill>
                  <a:srgbClr val="FFFF00"/>
                </a:solidFill>
              </a:rPr>
              <a:t>(</a:t>
            </a:r>
            <a:r>
              <a:rPr lang="en" sz="2000" u="sng">
                <a:solidFill>
                  <a:srgbClr val="FFFF00"/>
                </a:solidFill>
              </a:rPr>
              <a:t>1 Cor.8,10</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Some Christians feel that evangelists cannot be financially supported for preaching the gospel for a living.  </a:t>
            </a:r>
            <a:r>
              <a:rPr lang="en" sz="2000">
                <a:solidFill>
                  <a:srgbClr val="FFFF00"/>
                </a:solidFill>
              </a:rPr>
              <a:t>(</a:t>
            </a:r>
            <a:r>
              <a:rPr lang="en" sz="2000" u="sng">
                <a:solidFill>
                  <a:srgbClr val="FFFF00"/>
                </a:solidFill>
              </a:rPr>
              <a:t>1 Cor.9</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Some in Corinth have personal problems with the apostle Paul, are arrogant toward him, and will not submit to his authority.</a:t>
            </a:r>
            <a:r>
              <a:rPr lang="en" sz="2000">
                <a:solidFill>
                  <a:schemeClr val="dk1"/>
                </a:solidFill>
              </a:rPr>
              <a:t>  </a:t>
            </a:r>
            <a:r>
              <a:rPr lang="en" sz="2000">
                <a:solidFill>
                  <a:srgbClr val="FFFF00"/>
                </a:solidFill>
              </a:rPr>
              <a:t>(</a:t>
            </a:r>
            <a:r>
              <a:rPr lang="en" sz="2000" u="sng">
                <a:solidFill>
                  <a:srgbClr val="FFFF00"/>
                </a:solidFill>
              </a:rPr>
              <a:t>1 Cor.9:1-7</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Some Christians in Corinth are still worshipping idols and going to pagan temples.</a:t>
            </a:r>
            <a:r>
              <a:rPr lang="en" sz="2000">
                <a:solidFill>
                  <a:schemeClr val="dk1"/>
                </a:solidFill>
              </a:rPr>
              <a:t>  </a:t>
            </a:r>
            <a:r>
              <a:rPr lang="en" sz="2000">
                <a:solidFill>
                  <a:srgbClr val="FFFF00"/>
                </a:solidFill>
              </a:rPr>
              <a:t>(</a:t>
            </a:r>
            <a:r>
              <a:rPr lang="en" sz="2000" u="sng">
                <a:solidFill>
                  <a:srgbClr val="FFFF00"/>
                </a:solidFill>
              </a:rPr>
              <a:t>1 Cor.10:1-22</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Can you imagine being in a congregation like this?!</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316725" y="0"/>
            <a:ext cx="9765900" cy="53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a:solidFill>
                  <a:srgbClr val="00FFFF"/>
                </a:solidFill>
              </a:rPr>
              <a:t>BUT WAIT - THERE’S MORE!</a:t>
            </a:r>
            <a:endParaRPr sz="5040" b="1">
              <a:solidFill>
                <a:srgbClr val="00FFFF"/>
              </a:solidFill>
            </a:endParaRPr>
          </a:p>
        </p:txBody>
      </p:sp>
      <p:sp>
        <p:nvSpPr>
          <p:cNvPr id="67" name="Google Shape;67;p15"/>
          <p:cNvSpPr txBox="1">
            <a:spLocks noGrp="1"/>
          </p:cNvSpPr>
          <p:nvPr>
            <p:ph type="subTitle" idx="1"/>
          </p:nvPr>
        </p:nvSpPr>
        <p:spPr>
          <a:xfrm>
            <a:off x="-188150" y="373575"/>
            <a:ext cx="9400200" cy="47697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FFFF00"/>
              </a:buClr>
              <a:buSzPts val="2000"/>
              <a:buChar char="●"/>
            </a:pPr>
            <a:r>
              <a:rPr lang="en" sz="2000">
                <a:solidFill>
                  <a:srgbClr val="FFFF00"/>
                </a:solidFill>
              </a:rPr>
              <a:t>Female Christians in Corinth, especially those with spiritual gifts, were exercising authority and not being submissive in their assemblies. (</a:t>
            </a:r>
            <a:r>
              <a:rPr lang="en" sz="2000" u="sng">
                <a:solidFill>
                  <a:srgbClr val="FFFF00"/>
                </a:solidFill>
              </a:rPr>
              <a:t>1 Cor.11:1-16</a:t>
            </a:r>
            <a:r>
              <a:rPr lang="en" sz="2000">
                <a:solidFill>
                  <a:srgbClr val="FFFF00"/>
                </a:solidFill>
              </a:rPr>
              <a:t>, </a:t>
            </a:r>
            <a:r>
              <a:rPr lang="en" sz="2000" u="sng">
                <a:solidFill>
                  <a:srgbClr val="FFFF00"/>
                </a:solidFill>
              </a:rPr>
              <a:t>1 Cor.14:34-40</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Members in Corinth had absolutely ruined the weekly communion of Jesus’ body and blood, so much so that some were becoming sick and even dying.</a:t>
            </a:r>
            <a:r>
              <a:rPr lang="en" sz="2000">
                <a:solidFill>
                  <a:srgbClr val="FFFF00"/>
                </a:solidFill>
              </a:rPr>
              <a:t> (</a:t>
            </a:r>
            <a:r>
              <a:rPr lang="en" sz="2000" u="sng">
                <a:solidFill>
                  <a:srgbClr val="FFFF00"/>
                </a:solidFill>
              </a:rPr>
              <a:t>1 Cor.11:17-34</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Brethren had forgotten how to exercise true brotherly love.</a:t>
            </a:r>
            <a:r>
              <a:rPr lang="en" sz="2000">
                <a:solidFill>
                  <a:srgbClr val="FFFF00"/>
                </a:solidFill>
              </a:rPr>
              <a:t> (</a:t>
            </a:r>
            <a:r>
              <a:rPr lang="en" sz="2000" u="sng">
                <a:solidFill>
                  <a:srgbClr val="FFFF00"/>
                </a:solidFill>
              </a:rPr>
              <a:t>1 Cor.13</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Those Christians given the gift of tongues (foreign languages) were </a:t>
            </a:r>
            <a:r>
              <a:rPr lang="en" sz="2000" i="1">
                <a:solidFill>
                  <a:schemeClr val="dk1"/>
                </a:solidFill>
              </a:rPr>
              <a:t>“speaking into the air”</a:t>
            </a:r>
            <a:r>
              <a:rPr lang="en" sz="2000">
                <a:solidFill>
                  <a:srgbClr val="FFFF00"/>
                </a:solidFill>
              </a:rPr>
              <a:t> without an interpreter, causing total confusion.  (</a:t>
            </a:r>
            <a:r>
              <a:rPr lang="en" sz="2000" u="sng">
                <a:solidFill>
                  <a:srgbClr val="FFFF00"/>
                </a:solidFill>
              </a:rPr>
              <a:t>1 Cor.14</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Men were interrupting each other in the assembly, or not allowing other men to have an opportunity to speak, causing further disorder. </a:t>
            </a:r>
            <a:r>
              <a:rPr lang="en" sz="2000">
                <a:solidFill>
                  <a:srgbClr val="FFFF00"/>
                </a:solidFill>
              </a:rPr>
              <a:t> (</a:t>
            </a:r>
            <a:r>
              <a:rPr lang="en" sz="2000" u="sng">
                <a:solidFill>
                  <a:srgbClr val="FFFF00"/>
                </a:solidFill>
              </a:rPr>
              <a:t>1 Cor.14</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And some Christians in Corinth did not even believe that Jesus’ body had actually been raised from the dead, and thus were doubting that Christians will one day be raised too. </a:t>
            </a:r>
            <a:r>
              <a:rPr lang="en" sz="2000">
                <a:solidFill>
                  <a:srgbClr val="FFFF00"/>
                </a:solidFill>
              </a:rPr>
              <a:t> (</a:t>
            </a:r>
            <a:r>
              <a:rPr lang="en" sz="2000" u="sng">
                <a:solidFill>
                  <a:srgbClr val="FFFF00"/>
                </a:solidFill>
              </a:rPr>
              <a:t>1 Cor.15:1-19</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Question.  Would YOU be a member of the Corinthian congregation?</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316725" y="0"/>
            <a:ext cx="9779400" cy="53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4740" b="1">
                <a:solidFill>
                  <a:srgbClr val="00FFFF"/>
                </a:solidFill>
              </a:rPr>
              <a:t>WHAT WOULD YOU TELL HER?</a:t>
            </a:r>
            <a:endParaRPr sz="4740" b="1">
              <a:solidFill>
                <a:srgbClr val="00FFFF"/>
              </a:solidFill>
            </a:endParaRPr>
          </a:p>
        </p:txBody>
      </p:sp>
      <p:sp>
        <p:nvSpPr>
          <p:cNvPr id="73" name="Google Shape;73;p16"/>
          <p:cNvSpPr txBox="1">
            <a:spLocks noGrp="1"/>
          </p:cNvSpPr>
          <p:nvPr>
            <p:ph type="subTitle" idx="1"/>
          </p:nvPr>
        </p:nvSpPr>
        <p:spPr>
          <a:xfrm>
            <a:off x="-106925" y="373800"/>
            <a:ext cx="9318900" cy="47697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FFFF00"/>
              </a:buClr>
              <a:buSzPts val="2000"/>
              <a:buChar char="●"/>
            </a:pPr>
            <a:r>
              <a:rPr lang="en" sz="2000" dirty="0">
                <a:solidFill>
                  <a:srgbClr val="FFFF00"/>
                </a:solidFill>
              </a:rPr>
              <a:t>Knowing what you now know about Corinth, what would you tell Chloe to do?</a:t>
            </a:r>
            <a:endParaRPr sz="2000" dirty="0">
              <a:solidFill>
                <a:srgbClr val="FFFF00"/>
              </a:solidFill>
            </a:endParaRPr>
          </a:p>
          <a:p>
            <a:pPr marL="457200" lvl="0" indent="0" algn="l" rtl="0">
              <a:spcBef>
                <a:spcPts val="0"/>
              </a:spcBef>
              <a:spcAft>
                <a:spcPts val="0"/>
              </a:spcAft>
              <a:buNone/>
            </a:pPr>
            <a:endParaRPr sz="2000" dirty="0">
              <a:solidFill>
                <a:srgbClr val="FFFF00"/>
              </a:solidFill>
            </a:endParaRPr>
          </a:p>
          <a:p>
            <a:pPr marL="0" lvl="0" indent="0" algn="ctr" rtl="0">
              <a:spcBef>
                <a:spcPts val="0"/>
              </a:spcBef>
              <a:spcAft>
                <a:spcPts val="0"/>
              </a:spcAft>
              <a:buNone/>
            </a:pPr>
            <a:r>
              <a:rPr lang="en" sz="7800" b="1" dirty="0">
                <a:solidFill>
                  <a:schemeClr val="dk1"/>
                </a:solidFill>
              </a:rPr>
              <a:t>“RUN!”</a:t>
            </a:r>
            <a:endParaRPr sz="7800" b="1" dirty="0">
              <a:solidFill>
                <a:schemeClr val="dk1"/>
              </a:solidFill>
            </a:endParaRPr>
          </a:p>
          <a:p>
            <a:pPr marL="0" lvl="0" indent="0" algn="ctr" rtl="0">
              <a:spcBef>
                <a:spcPts val="0"/>
              </a:spcBef>
              <a:spcAft>
                <a:spcPts val="0"/>
              </a:spcAft>
              <a:buNone/>
            </a:pPr>
            <a:r>
              <a:rPr lang="en" sz="7800" b="1" dirty="0">
                <a:solidFill>
                  <a:schemeClr val="dk1"/>
                </a:solidFill>
              </a:rPr>
              <a:t>“GET OUT OF  THERE!”</a:t>
            </a:r>
            <a:endParaRPr sz="7800" b="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316725" y="0"/>
            <a:ext cx="97794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a:solidFill>
                  <a:srgbClr val="00FFFF"/>
                </a:solidFill>
              </a:rPr>
              <a:t>HOW DID JESUS RESPOND?</a:t>
            </a:r>
            <a:endParaRPr sz="5040" b="1">
              <a:solidFill>
                <a:srgbClr val="00FFFF"/>
              </a:solidFill>
            </a:endParaRPr>
          </a:p>
        </p:txBody>
      </p:sp>
      <p:sp>
        <p:nvSpPr>
          <p:cNvPr id="79" name="Google Shape;79;p17"/>
          <p:cNvSpPr txBox="1">
            <a:spLocks noGrp="1"/>
          </p:cNvSpPr>
          <p:nvPr>
            <p:ph type="subTitle" idx="1"/>
          </p:nvPr>
        </p:nvSpPr>
        <p:spPr>
          <a:xfrm>
            <a:off x="-174600" y="496800"/>
            <a:ext cx="9386400" cy="4646700"/>
          </a:xfrm>
          <a:prstGeom prst="rect">
            <a:avLst/>
          </a:prstGeom>
        </p:spPr>
        <p:txBody>
          <a:bodyPr spcFirstLastPara="1" wrap="square" lIns="91425" tIns="91425" rIns="91425" bIns="91425" anchor="t" anchorCtr="0">
            <a:normAutofit lnSpcReduction="10000"/>
          </a:bodyPr>
          <a:lstStyle/>
          <a:p>
            <a:pPr marL="457200" lvl="0" indent="-355600" algn="l" rtl="0">
              <a:spcBef>
                <a:spcPts val="0"/>
              </a:spcBef>
              <a:spcAft>
                <a:spcPts val="0"/>
              </a:spcAft>
              <a:buClr>
                <a:srgbClr val="FFFF00"/>
              </a:buClr>
              <a:buSzPts val="2000"/>
              <a:buChar char="●"/>
            </a:pPr>
            <a:r>
              <a:rPr lang="en" sz="2000" dirty="0">
                <a:solidFill>
                  <a:srgbClr val="FFFF00"/>
                </a:solidFill>
              </a:rPr>
              <a:t>Brethren, PLEASE listen to these words VERY carefully.  How did Jesus, though His apostle Paul, respond to all of these problems in Corinth?</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Did the Lord write them off?  Did He tell Chloe to leave and go to another congregation, or start another one in her home?  Did He say that the entire Corinthian congregation was going to go to hell? </a:t>
            </a:r>
            <a:r>
              <a:rPr lang="en" sz="2000" u="sng" dirty="0">
                <a:solidFill>
                  <a:srgbClr val="FFFF00"/>
                </a:solidFill>
              </a:rPr>
              <a:t>1 Corinthians</a:t>
            </a:r>
            <a:r>
              <a:rPr lang="en" sz="2000" dirty="0">
                <a:solidFill>
                  <a:srgbClr val="00FFFF"/>
                </a:solidFill>
              </a:rPr>
              <a:t> IS His answer!</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1 Cor.1:2-9</a:t>
            </a:r>
            <a:r>
              <a:rPr lang="en" sz="2000" i="1" dirty="0">
                <a:solidFill>
                  <a:schemeClr val="dk1"/>
                </a:solidFill>
              </a:rPr>
              <a:t> </a:t>
            </a:r>
            <a:r>
              <a:rPr lang="en" sz="2000" dirty="0">
                <a:solidFill>
                  <a:srgbClr val="00FFFF"/>
                </a:solidFill>
              </a:rPr>
              <a:t>(NASB95)</a:t>
            </a:r>
            <a:r>
              <a:rPr lang="en" sz="2000" i="1" dirty="0">
                <a:solidFill>
                  <a:schemeClr val="dk1"/>
                </a:solidFill>
              </a:rPr>
              <a:t>“To </a:t>
            </a:r>
            <a:r>
              <a:rPr lang="en" sz="2000" i="1" u="sng" dirty="0">
                <a:solidFill>
                  <a:srgbClr val="FFFF00"/>
                </a:solidFill>
              </a:rPr>
              <a:t>the church of God</a:t>
            </a:r>
            <a:r>
              <a:rPr lang="en" sz="2000" i="1" dirty="0">
                <a:solidFill>
                  <a:schemeClr val="dk1"/>
                </a:solidFill>
              </a:rPr>
              <a:t> which is at Corinth, to </a:t>
            </a:r>
            <a:r>
              <a:rPr lang="en" sz="2000" i="1" u="sng" dirty="0">
                <a:solidFill>
                  <a:schemeClr val="dk1"/>
                </a:solidFill>
              </a:rPr>
              <a:t>those who have been </a:t>
            </a:r>
            <a:r>
              <a:rPr lang="en" sz="2000" i="1" u="sng" dirty="0">
                <a:solidFill>
                  <a:srgbClr val="FFFF00"/>
                </a:solidFill>
              </a:rPr>
              <a:t>sanctified</a:t>
            </a:r>
            <a:r>
              <a:rPr lang="en" sz="2000" i="1" u="sng" dirty="0">
                <a:solidFill>
                  <a:schemeClr val="dk1"/>
                </a:solidFill>
              </a:rPr>
              <a:t> in Christ Jesus</a:t>
            </a:r>
            <a:r>
              <a:rPr lang="en" sz="2000" i="1" dirty="0">
                <a:solidFill>
                  <a:schemeClr val="dk1"/>
                </a:solidFill>
              </a:rPr>
              <a:t>, </a:t>
            </a:r>
            <a:r>
              <a:rPr lang="en" sz="2000" i="1" u="sng" dirty="0">
                <a:solidFill>
                  <a:srgbClr val="FFFF00"/>
                </a:solidFill>
              </a:rPr>
              <a:t>saints</a:t>
            </a:r>
            <a:r>
              <a:rPr lang="en" sz="2000" i="1" u="sng" dirty="0">
                <a:solidFill>
                  <a:schemeClr val="dk1"/>
                </a:solidFill>
              </a:rPr>
              <a:t> by calling</a:t>
            </a:r>
            <a:r>
              <a:rPr lang="en" sz="2000" i="1" dirty="0">
                <a:solidFill>
                  <a:schemeClr val="dk1"/>
                </a:solidFill>
              </a:rPr>
              <a:t>, </a:t>
            </a:r>
            <a:r>
              <a:rPr lang="en" sz="2000" i="1" u="sng" dirty="0">
                <a:solidFill>
                  <a:srgbClr val="FFFF00"/>
                </a:solidFill>
              </a:rPr>
              <a:t>with all</a:t>
            </a:r>
            <a:r>
              <a:rPr lang="en" sz="2000" i="1" u="sng" dirty="0">
                <a:solidFill>
                  <a:schemeClr val="dk1"/>
                </a:solidFill>
              </a:rPr>
              <a:t> who in every place call on the name of our Lord Jesus Christ, </a:t>
            </a:r>
            <a:r>
              <a:rPr lang="en" sz="2000" i="1" u="sng" dirty="0">
                <a:solidFill>
                  <a:srgbClr val="FFFF00"/>
                </a:solidFill>
              </a:rPr>
              <a:t>their Lord and ours</a:t>
            </a:r>
            <a:r>
              <a:rPr lang="en" sz="2000" i="1" dirty="0">
                <a:solidFill>
                  <a:schemeClr val="dk1"/>
                </a:solidFill>
              </a:rPr>
              <a:t>: 3 </a:t>
            </a:r>
            <a:r>
              <a:rPr lang="en" sz="2000" i="1" u="sng" dirty="0">
                <a:solidFill>
                  <a:srgbClr val="FFFF00"/>
                </a:solidFill>
              </a:rPr>
              <a:t>Grace</a:t>
            </a:r>
            <a:r>
              <a:rPr lang="en" sz="2000" i="1" dirty="0">
                <a:solidFill>
                  <a:schemeClr val="dk1"/>
                </a:solidFill>
              </a:rPr>
              <a:t> to you and </a:t>
            </a:r>
            <a:r>
              <a:rPr lang="en" sz="2000" i="1" u="sng" dirty="0">
                <a:solidFill>
                  <a:srgbClr val="FFFF00"/>
                </a:solidFill>
              </a:rPr>
              <a:t>peace</a:t>
            </a:r>
            <a:r>
              <a:rPr lang="en" sz="2000" i="1" dirty="0">
                <a:solidFill>
                  <a:schemeClr val="dk1"/>
                </a:solidFill>
              </a:rPr>
              <a:t> from God our Father and the Lord Jesus Christ. 4 </a:t>
            </a:r>
            <a:r>
              <a:rPr lang="en" sz="2000" i="1" dirty="0">
                <a:solidFill>
                  <a:srgbClr val="FFFF00"/>
                </a:solidFill>
              </a:rPr>
              <a:t>I thank my God always concerning you</a:t>
            </a:r>
            <a:r>
              <a:rPr lang="en" sz="2000" i="1" dirty="0">
                <a:solidFill>
                  <a:schemeClr val="dk1"/>
                </a:solidFill>
              </a:rPr>
              <a:t> for the grace of God which was given you in Christ Jesus, 5 that in everything you were enriched in Him, in all speech and all knowledge, 6 even as the testimony concerning Christ was </a:t>
            </a:r>
            <a:r>
              <a:rPr lang="en" sz="2000" i="1" dirty="0">
                <a:solidFill>
                  <a:srgbClr val="FFFF00"/>
                </a:solidFill>
              </a:rPr>
              <a:t>confirmed in you</a:t>
            </a:r>
            <a:r>
              <a:rPr lang="en" sz="2000" i="1" dirty="0">
                <a:solidFill>
                  <a:schemeClr val="dk1"/>
                </a:solidFill>
              </a:rPr>
              <a:t>, 7 </a:t>
            </a:r>
            <a:r>
              <a:rPr lang="en" sz="2000" i="1" u="sng" dirty="0">
                <a:solidFill>
                  <a:schemeClr val="dk1"/>
                </a:solidFill>
              </a:rPr>
              <a:t>so that you are not lacking in any gift, awaiting eagerly the revelation of our Lord Jesus Christ, 8 </a:t>
            </a:r>
            <a:r>
              <a:rPr lang="en" sz="2000" i="1" u="sng" dirty="0">
                <a:solidFill>
                  <a:srgbClr val="FFFF00"/>
                </a:solidFill>
              </a:rPr>
              <a:t>who will also confirm you to the end</a:t>
            </a:r>
            <a:r>
              <a:rPr lang="en" sz="2000" i="1" dirty="0">
                <a:solidFill>
                  <a:srgbClr val="FFFF00"/>
                </a:solidFill>
              </a:rPr>
              <a:t>, </a:t>
            </a:r>
            <a:r>
              <a:rPr lang="en" sz="2000" i="1" u="sng" dirty="0">
                <a:solidFill>
                  <a:srgbClr val="FFFF00"/>
                </a:solidFill>
              </a:rPr>
              <a:t>blameless in the day of our Lord Jesus Christ</a:t>
            </a:r>
            <a:r>
              <a:rPr lang="en" sz="2000" i="1" dirty="0">
                <a:solidFill>
                  <a:schemeClr val="dk1"/>
                </a:solidFill>
              </a:rPr>
              <a:t>. 9 God is faithful, through whom </a:t>
            </a:r>
            <a:r>
              <a:rPr lang="en" sz="2000" i="1" u="sng" dirty="0">
                <a:solidFill>
                  <a:schemeClr val="dk1"/>
                </a:solidFill>
              </a:rPr>
              <a:t>you were called into </a:t>
            </a:r>
            <a:r>
              <a:rPr lang="en" sz="2000" i="1" u="sng" dirty="0">
                <a:solidFill>
                  <a:srgbClr val="FFFF00"/>
                </a:solidFill>
              </a:rPr>
              <a:t>fellowship with His Son</a:t>
            </a:r>
            <a:r>
              <a:rPr lang="en" sz="2000" i="1" u="sng" dirty="0">
                <a:solidFill>
                  <a:schemeClr val="dk1"/>
                </a:solidFill>
              </a:rPr>
              <a:t>, Jesus Christ our Lord</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316725" y="0"/>
            <a:ext cx="97794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a:solidFill>
                  <a:srgbClr val="00FFFF"/>
                </a:solidFill>
              </a:rPr>
              <a:t>WHY I BRING THIS UP</a:t>
            </a:r>
            <a:endParaRPr sz="5040" b="1">
              <a:solidFill>
                <a:srgbClr val="00FFFF"/>
              </a:solidFill>
            </a:endParaRPr>
          </a:p>
        </p:txBody>
      </p:sp>
      <p:sp>
        <p:nvSpPr>
          <p:cNvPr id="85" name="Google Shape;85;p18"/>
          <p:cNvSpPr txBox="1">
            <a:spLocks noGrp="1"/>
          </p:cNvSpPr>
          <p:nvPr>
            <p:ph type="subTitle" idx="1"/>
          </p:nvPr>
        </p:nvSpPr>
        <p:spPr>
          <a:xfrm>
            <a:off x="-174600" y="373800"/>
            <a:ext cx="9420600" cy="47697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FFFF00"/>
              </a:buClr>
              <a:buSzPts val="2000"/>
              <a:buChar char="●"/>
            </a:pPr>
            <a:r>
              <a:rPr lang="en" sz="2000">
                <a:solidFill>
                  <a:srgbClr val="FFFF00"/>
                </a:solidFill>
              </a:rPr>
              <a:t>As far back as 175 years ago, in this country, Christians (baptized believers) began dividing over various matters.  This not only led to the denominations that today are the Churches of God and Disciples of Christ, but it also led to congregations who still call themselves churches of Christ who practice, I believe, some things are neither commanded nor observed in the New Testament. </a:t>
            </a:r>
            <a:r>
              <a:rPr lang="en" sz="2000">
                <a:solidFill>
                  <a:schemeClr val="dk1"/>
                </a:solidFill>
              </a:rPr>
              <a:t> </a:t>
            </a:r>
            <a:endParaRPr sz="2000">
              <a:solidFill>
                <a:schemeClr val="dk1"/>
              </a:solidFill>
            </a:endParaRPr>
          </a:p>
          <a:p>
            <a:pPr marL="457200" lvl="0" indent="-355600" algn="l" rtl="0">
              <a:spcBef>
                <a:spcPts val="0"/>
              </a:spcBef>
              <a:spcAft>
                <a:spcPts val="0"/>
              </a:spcAft>
              <a:buClr>
                <a:schemeClr val="dk1"/>
              </a:buClr>
              <a:buSzPts val="2000"/>
              <a:buChar char="●"/>
            </a:pPr>
            <a:r>
              <a:rPr lang="en" sz="2000">
                <a:solidFill>
                  <a:schemeClr val="dk1"/>
                </a:solidFill>
              </a:rPr>
              <a:t>For the last 60 years or so, words to describe each side like “liberal” or “conservative”, “institutional” versus “non-institutional”, have been tossed around, and fellowship between those congregations has almost disappeared.</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Believe me.  I understand those issues which divide us.  I did an entire lesson here called “Why I fear for my institutional brethren.”  I still do.  But I didn’t then, nor do I now, regard them as my enemies.  I regard them as the apostle Paul regarded Corinth - my brethren, who are in need of help, as we ALL are.</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I know of at least two adult Christians, in this area, who currently assemble NOWHERE, because they have found “something wrong” in EVERY church.</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316725" y="0"/>
            <a:ext cx="9779400" cy="44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4040" b="1">
                <a:solidFill>
                  <a:srgbClr val="00FFFF"/>
                </a:solidFill>
              </a:rPr>
              <a:t>“YOU MEAN WE’RE NOT PERFECT?”</a:t>
            </a:r>
            <a:endParaRPr sz="4040" b="1">
              <a:solidFill>
                <a:srgbClr val="00FFFF"/>
              </a:solidFill>
            </a:endParaRPr>
          </a:p>
        </p:txBody>
      </p:sp>
      <p:sp>
        <p:nvSpPr>
          <p:cNvPr id="91" name="Google Shape;91;p19"/>
          <p:cNvSpPr txBox="1">
            <a:spLocks noGrp="1"/>
          </p:cNvSpPr>
          <p:nvPr>
            <p:ph type="subTitle" idx="1"/>
          </p:nvPr>
        </p:nvSpPr>
        <p:spPr>
          <a:xfrm>
            <a:off x="-174600" y="373800"/>
            <a:ext cx="9373500" cy="47697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FFFF00"/>
              </a:buClr>
              <a:buSzPts val="2000"/>
              <a:buChar char="●"/>
            </a:pPr>
            <a:r>
              <a:rPr lang="en" sz="2000" dirty="0">
                <a:solidFill>
                  <a:srgbClr val="FFFF00"/>
                </a:solidFill>
              </a:rPr>
              <a:t>I do believe that there is a growing number of Christians who are falling prey to this notion that if there’s something wrong at a congregation, it is a sin for them to work and worship or even visit with that group, even for a short time.</a:t>
            </a:r>
          </a:p>
          <a:p>
            <a:pPr marL="457200" lvl="0" indent="-355600" algn="l" rtl="0">
              <a:spcBef>
                <a:spcPts val="0"/>
              </a:spcBef>
              <a:spcAft>
                <a:spcPts val="0"/>
              </a:spcAft>
              <a:buClr>
                <a:srgbClr val="FFFF00"/>
              </a:buClr>
              <a:buSzPts val="2000"/>
              <a:buChar char="●"/>
            </a:pPr>
            <a:r>
              <a:rPr lang="en" sz="2000" dirty="0">
                <a:solidFill>
                  <a:schemeClr val="accent1">
                    <a:lumMod val="60000"/>
                    <a:lumOff val="40000"/>
                  </a:schemeClr>
                </a:solidFill>
              </a:rPr>
              <a:t>And to that I simply say “What about Chloe?  What about Corinth?  Where were the righteous Christians told to leave?” (And I say this as someone who once, sadly, left a congregation after ONE Sunday’s adult class!)</a:t>
            </a:r>
            <a:endParaRPr sz="2000" dirty="0">
              <a:solidFill>
                <a:schemeClr val="accent1">
                  <a:lumMod val="60000"/>
                  <a:lumOff val="40000"/>
                </a:schemeClr>
              </a:solidFill>
            </a:endParaRPr>
          </a:p>
          <a:p>
            <a:pPr marL="457200" lvl="0" indent="-355600" algn="l" rtl="0">
              <a:spcBef>
                <a:spcPts val="0"/>
              </a:spcBef>
              <a:spcAft>
                <a:spcPts val="0"/>
              </a:spcAft>
              <a:buClr>
                <a:schemeClr val="dk1"/>
              </a:buClr>
              <a:buSzPts val="2000"/>
              <a:buChar char="●"/>
            </a:pPr>
            <a:r>
              <a:rPr lang="en" sz="2000" dirty="0">
                <a:solidFill>
                  <a:schemeClr val="dk1"/>
                </a:solidFill>
              </a:rPr>
              <a:t>Do we at Chatham Heights believe that our congregation is perfect, and it’s only the other ones in this area who have problems?  If so, we need to repent of that arrogant notion.  If the church is the assembly, the people, then what does it require for a church here on earth to be “perfect”?  It would require PERFECT PEOPLE, which we are NOT!</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So for the brother or sister sitting at home on Sunday, somehow a church of ONE member (as Jesus is NEVER described as a member of a local congregation), do they believe THEY are a perfect church with no problems?</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Please let me share with you some more scriptures on this subject matter. </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316725" y="0"/>
            <a:ext cx="97794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dirty="0">
                <a:solidFill>
                  <a:srgbClr val="00FFFF"/>
                </a:solidFill>
              </a:rPr>
              <a:t>SAVED CONGREGATIONS?</a:t>
            </a:r>
            <a:endParaRPr sz="5040" b="1" dirty="0">
              <a:solidFill>
                <a:srgbClr val="00FFFF"/>
              </a:solidFill>
            </a:endParaRPr>
          </a:p>
        </p:txBody>
      </p:sp>
      <p:sp>
        <p:nvSpPr>
          <p:cNvPr id="103" name="Google Shape;103;p21"/>
          <p:cNvSpPr txBox="1">
            <a:spLocks noGrp="1"/>
          </p:cNvSpPr>
          <p:nvPr>
            <p:ph type="subTitle" idx="1"/>
          </p:nvPr>
        </p:nvSpPr>
        <p:spPr>
          <a:xfrm>
            <a:off x="-213815" y="404884"/>
            <a:ext cx="9412715" cy="4738616"/>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1800" dirty="0">
                <a:solidFill>
                  <a:srgbClr val="FFFF00"/>
                </a:solidFill>
              </a:rPr>
              <a:t>A lot of our flawed reasoning comes out of misunderstanding a basic component of the day of judgment.  We are NOT saved or lost by congregation, but on an individual basis of personal faith in Christ.</a:t>
            </a:r>
            <a:endParaRPr sz="1800" dirty="0">
              <a:solidFill>
                <a:srgbClr val="FFFF00"/>
              </a:solidFill>
            </a:endParaRPr>
          </a:p>
          <a:p>
            <a:pPr marL="457200" lvl="0" indent="-355600" algn="l" rtl="0">
              <a:spcBef>
                <a:spcPts val="0"/>
              </a:spcBef>
              <a:spcAft>
                <a:spcPts val="0"/>
              </a:spcAft>
              <a:buClr>
                <a:srgbClr val="00FFFF"/>
              </a:buClr>
              <a:buSzPts val="2000"/>
              <a:buChar char="●"/>
            </a:pPr>
            <a:r>
              <a:rPr lang="en" sz="1800" dirty="0">
                <a:solidFill>
                  <a:srgbClr val="00FFFF"/>
                </a:solidFill>
              </a:rPr>
              <a:t>Look at Sardis.</a:t>
            </a:r>
            <a:r>
              <a:rPr lang="en" sz="1800" dirty="0">
                <a:solidFill>
                  <a:srgbClr val="FFFF00"/>
                </a:solidFill>
              </a:rPr>
              <a:t>  </a:t>
            </a:r>
            <a:r>
              <a:rPr lang="en" sz="1800" u="sng" dirty="0">
                <a:solidFill>
                  <a:srgbClr val="FFFF00"/>
                </a:solidFill>
              </a:rPr>
              <a:t>Rev.3:3-6</a:t>
            </a:r>
            <a:r>
              <a:rPr lang="en" sz="1800" dirty="0">
                <a:solidFill>
                  <a:srgbClr val="FFFF00"/>
                </a:solidFill>
              </a:rPr>
              <a:t> </a:t>
            </a:r>
            <a:r>
              <a:rPr lang="en" sz="1800" i="1" dirty="0">
                <a:solidFill>
                  <a:schemeClr val="dk1"/>
                </a:solidFill>
              </a:rPr>
              <a:t>“So remember what you have received and heard; and keep it, and repent. Therefore if you do not wake up, I will come like a thief, and you will not know at what hour I will come to you. 4 </a:t>
            </a:r>
            <a:r>
              <a:rPr lang="en" sz="1800" i="1" u="sng" dirty="0">
                <a:solidFill>
                  <a:schemeClr val="dk1"/>
                </a:solidFill>
              </a:rPr>
              <a:t>But you have a few people in Sardis who have not soiled their garments; and they will walk with Me in white, for they are worthy</a:t>
            </a:r>
            <a:r>
              <a:rPr lang="en" sz="1800" i="1" dirty="0">
                <a:solidFill>
                  <a:schemeClr val="dk1"/>
                </a:solidFill>
              </a:rPr>
              <a:t>. 5 He who overcomes will thus be clothed in white garments; and I will not erase his name from the book of life, and I will confess his name before My Father and before His angels. 6 He who has an ear, let him hear what the Spirit says to the churches.’”</a:t>
            </a:r>
            <a:endParaRPr sz="1800" i="1" dirty="0">
              <a:solidFill>
                <a:schemeClr val="dk1"/>
              </a:solidFill>
            </a:endParaRPr>
          </a:p>
          <a:p>
            <a:pPr marL="457200" lvl="0" indent="-355600" algn="l" rtl="0">
              <a:spcBef>
                <a:spcPts val="0"/>
              </a:spcBef>
              <a:spcAft>
                <a:spcPts val="0"/>
              </a:spcAft>
              <a:buClr>
                <a:srgbClr val="00FFFF"/>
              </a:buClr>
              <a:buSzPts val="2000"/>
              <a:buChar char="●"/>
            </a:pPr>
            <a:r>
              <a:rPr lang="en" sz="1800" dirty="0">
                <a:solidFill>
                  <a:srgbClr val="00FFFF"/>
                </a:solidFill>
              </a:rPr>
              <a:t>Or Thyatira.</a:t>
            </a:r>
            <a:r>
              <a:rPr lang="en" sz="1800" dirty="0">
                <a:solidFill>
                  <a:srgbClr val="FFFF00"/>
                </a:solidFill>
              </a:rPr>
              <a:t>  </a:t>
            </a:r>
            <a:r>
              <a:rPr lang="en" sz="1800" u="sng" dirty="0">
                <a:solidFill>
                  <a:srgbClr val="FFFF00"/>
                </a:solidFill>
              </a:rPr>
              <a:t>Rev.2:24-25</a:t>
            </a:r>
            <a:r>
              <a:rPr lang="en" sz="1800" dirty="0">
                <a:solidFill>
                  <a:srgbClr val="FFFF00"/>
                </a:solidFill>
              </a:rPr>
              <a:t> </a:t>
            </a:r>
            <a:r>
              <a:rPr lang="en" sz="1800" i="1" dirty="0">
                <a:solidFill>
                  <a:schemeClr val="dk1"/>
                </a:solidFill>
              </a:rPr>
              <a:t>“But I say to you, </a:t>
            </a:r>
            <a:r>
              <a:rPr lang="en" sz="1800" i="1" u="sng" dirty="0">
                <a:solidFill>
                  <a:schemeClr val="dk1"/>
                </a:solidFill>
              </a:rPr>
              <a:t>the rest who are in Thyatira, who do not hold this teaching, who have not known the deep things of Satan, as they call them</a:t>
            </a:r>
            <a:r>
              <a:rPr lang="en" sz="1800" i="1" dirty="0">
                <a:solidFill>
                  <a:schemeClr val="dk1"/>
                </a:solidFill>
              </a:rPr>
              <a:t> - I place no other burden on you. 25 Nevertheless what you have, </a:t>
            </a:r>
            <a:r>
              <a:rPr lang="en" sz="1800" i="1" u="sng" dirty="0">
                <a:solidFill>
                  <a:schemeClr val="dk1"/>
                </a:solidFill>
              </a:rPr>
              <a:t>hold fast until I come</a:t>
            </a:r>
            <a:r>
              <a:rPr lang="en" sz="1800" i="1" dirty="0">
                <a:solidFill>
                  <a:schemeClr val="dk1"/>
                </a:solidFill>
              </a:rPr>
              <a:t>.”</a:t>
            </a:r>
            <a:endParaRPr sz="1800" i="1" dirty="0">
              <a:solidFill>
                <a:schemeClr val="dk1"/>
              </a:solidFill>
            </a:endParaRPr>
          </a:p>
          <a:p>
            <a:pPr marL="457200" lvl="0" indent="-355600" algn="l" rtl="0">
              <a:spcBef>
                <a:spcPts val="0"/>
              </a:spcBef>
              <a:spcAft>
                <a:spcPts val="0"/>
              </a:spcAft>
              <a:buClr>
                <a:srgbClr val="00FFFF"/>
              </a:buClr>
              <a:buSzPts val="2000"/>
              <a:buChar char="●"/>
            </a:pPr>
            <a:r>
              <a:rPr lang="en" sz="1800" dirty="0">
                <a:solidFill>
                  <a:srgbClr val="00FFFF"/>
                </a:solidFill>
              </a:rPr>
              <a:t>Or Paul!</a:t>
            </a:r>
            <a:r>
              <a:rPr lang="en" sz="1800" dirty="0">
                <a:solidFill>
                  <a:srgbClr val="FFFF00"/>
                </a:solidFill>
              </a:rPr>
              <a:t>  </a:t>
            </a:r>
            <a:r>
              <a:rPr lang="en" sz="1800" u="sng" dirty="0">
                <a:solidFill>
                  <a:srgbClr val="FFFF00"/>
                </a:solidFill>
              </a:rPr>
              <a:t>Phil.3:12</a:t>
            </a:r>
            <a:r>
              <a:rPr lang="en" sz="1800" dirty="0">
                <a:solidFill>
                  <a:srgbClr val="FFFF00"/>
                </a:solidFill>
              </a:rPr>
              <a:t> </a:t>
            </a:r>
            <a:r>
              <a:rPr lang="en" sz="1800" i="1" dirty="0">
                <a:solidFill>
                  <a:schemeClr val="dk1"/>
                </a:solidFill>
              </a:rPr>
              <a:t>“</a:t>
            </a:r>
            <a:r>
              <a:rPr lang="en" sz="1800" i="1" u="sng" dirty="0">
                <a:solidFill>
                  <a:schemeClr val="dk1"/>
                </a:solidFill>
              </a:rPr>
              <a:t>Not that I have already obtained it or have already become perfect</a:t>
            </a:r>
            <a:r>
              <a:rPr lang="en" sz="1800" i="1" dirty="0">
                <a:solidFill>
                  <a:schemeClr val="dk1"/>
                </a:solidFill>
              </a:rPr>
              <a:t>, but I press on so that I may lay hold of that for which also I was laid hold of by Christ Jesus.”</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316725" y="0"/>
            <a:ext cx="9779400" cy="48222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891"/>
              <a:buNone/>
            </a:pPr>
            <a:r>
              <a:rPr lang="en" sz="5040" b="1" dirty="0">
                <a:solidFill>
                  <a:srgbClr val="00FFFF"/>
                </a:solidFill>
              </a:rPr>
              <a:t>“WEIGHTIER MATTERS”</a:t>
            </a:r>
            <a:endParaRPr sz="5040" b="1" dirty="0">
              <a:solidFill>
                <a:srgbClr val="00FFFF"/>
              </a:solidFill>
            </a:endParaRPr>
          </a:p>
        </p:txBody>
      </p:sp>
      <p:sp>
        <p:nvSpPr>
          <p:cNvPr id="109" name="Google Shape;109;p22"/>
          <p:cNvSpPr txBox="1">
            <a:spLocks noGrp="1"/>
          </p:cNvSpPr>
          <p:nvPr>
            <p:ph type="subTitle" idx="1"/>
          </p:nvPr>
        </p:nvSpPr>
        <p:spPr>
          <a:xfrm>
            <a:off x="-218364" y="363940"/>
            <a:ext cx="9417264" cy="477956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800" dirty="0">
                <a:solidFill>
                  <a:srgbClr val="FFFF00"/>
                </a:solidFill>
              </a:rPr>
              <a:t>A big problem that I see in Christians today is that we have equated our assemblies (3 hours a week) with encapsulating what being a Christian is all about.  So we go to such great lengths to have “perfect” assemblies, to get them exactly right, and to spend the Lord’s money exactly right, and to be good stewards of the money and the property, etc.  And we forget that we are not just the church 3 hours a week - but 24 hours a day every day!  Can you be in the church but live ungodly? Can you be in the church but never tell others about faith in Christ?</a:t>
            </a:r>
            <a:endParaRPr sz="1800" dirty="0">
              <a:solidFill>
                <a:srgbClr val="FFFF00"/>
              </a:solidFill>
            </a:endParaRPr>
          </a:p>
          <a:p>
            <a:pPr marL="457200" lvl="0" indent="-349250" algn="l" rtl="0">
              <a:spcBef>
                <a:spcPts val="0"/>
              </a:spcBef>
              <a:spcAft>
                <a:spcPts val="0"/>
              </a:spcAft>
              <a:buClr>
                <a:srgbClr val="00FFFF"/>
              </a:buClr>
              <a:buSzPts val="1900"/>
              <a:buChar char="●"/>
            </a:pPr>
            <a:r>
              <a:rPr lang="en" sz="1800" dirty="0">
                <a:solidFill>
                  <a:srgbClr val="00FFFF"/>
                </a:solidFill>
              </a:rPr>
              <a:t>Jesus said in </a:t>
            </a:r>
            <a:r>
              <a:rPr lang="en" sz="1800" u="sng" dirty="0">
                <a:solidFill>
                  <a:srgbClr val="FFFF00"/>
                </a:solidFill>
              </a:rPr>
              <a:t>Matt.23:23-24</a:t>
            </a:r>
            <a:r>
              <a:rPr lang="en" sz="1800" dirty="0">
                <a:solidFill>
                  <a:schemeClr val="dk1"/>
                </a:solidFill>
              </a:rPr>
              <a:t> </a:t>
            </a:r>
            <a:r>
              <a:rPr lang="en" sz="1800" i="1" dirty="0">
                <a:solidFill>
                  <a:schemeClr val="dk1"/>
                </a:solidFill>
              </a:rPr>
              <a:t>“Woe to you, scribes and Pharisees, hypocrites! For you tithe mint and dill and cummin, </a:t>
            </a:r>
            <a:r>
              <a:rPr lang="en" sz="1800" i="1" u="sng" dirty="0">
                <a:solidFill>
                  <a:schemeClr val="dk1"/>
                </a:solidFill>
              </a:rPr>
              <a:t>and have neglected the weightier provisions of the law</a:t>
            </a:r>
            <a:r>
              <a:rPr lang="en" sz="1800" i="1" dirty="0">
                <a:solidFill>
                  <a:schemeClr val="dk1"/>
                </a:solidFill>
              </a:rPr>
              <a:t>: justice and mercy and faithfulness; but these are the things you should have done without neglecting the others. 24 You blind guides, who strain out a gnat and swallow a camel!”</a:t>
            </a:r>
            <a:endParaRPr sz="1800" i="1" dirty="0">
              <a:solidFill>
                <a:schemeClr val="dk1"/>
              </a:solidFill>
            </a:endParaRPr>
          </a:p>
          <a:p>
            <a:pPr marL="457200" lvl="0" indent="-349250" algn="l" rtl="0">
              <a:spcBef>
                <a:spcPts val="0"/>
              </a:spcBef>
              <a:spcAft>
                <a:spcPts val="0"/>
              </a:spcAft>
              <a:buClr>
                <a:srgbClr val="00FFFF"/>
              </a:buClr>
              <a:buSzPts val="1900"/>
              <a:buChar char="●"/>
            </a:pPr>
            <a:r>
              <a:rPr lang="en" sz="1800" dirty="0">
                <a:solidFill>
                  <a:srgbClr val="00FFFF"/>
                </a:solidFill>
              </a:rPr>
              <a:t>TODAY might Jesus say to His disciples “You come to every assembly, you debate over the best bible translations, or proper “church” dress code, or whose hair is too long or too short, or what the building should be like, or what the sign should say, or how long an assembly or a sermon should last, and talk at length about all the problems of OTHER churches, but you neglect the weightier matters of the gospel.”?</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2187</Words>
  <Application>Microsoft Office PowerPoint</Application>
  <PresentationFormat>On-screen Show (16:9)</PresentationFormat>
  <Paragraphs>52</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THE PERFECT CONGREGATION</vt:lpstr>
      <vt:lpstr>CHLOE’S CONCERNS</vt:lpstr>
      <vt:lpstr>BUT WAIT - THERE’S MORE!</vt:lpstr>
      <vt:lpstr>WHAT WOULD YOU TELL HER?</vt:lpstr>
      <vt:lpstr>HOW DID JESUS RESPOND?</vt:lpstr>
      <vt:lpstr>WHY I BRING THIS UP</vt:lpstr>
      <vt:lpstr>“YOU MEAN WE’RE NOT PERFECT?”</vt:lpstr>
      <vt:lpstr>SAVED CONGREGATIONS?</vt:lpstr>
      <vt:lpstr>“WEIGHTIER MATTERS”</vt:lpstr>
      <vt:lpstr>THE PERFECT CHURCH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2025-09-21T05:50:19Z</dcterms:modified>
</cp:coreProperties>
</file>