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99" d="100"/>
          <a:sy n="199" d="100"/>
        </p:scale>
        <p:origin x="3222" y="15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79ba8d9ca7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79ba8d9ca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79ba8d9ca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79ba8d9ca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79ba8d9ca7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79ba8d9ca7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79ba8d9ca7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79ba8d9ca7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79ba8d9ca7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79ba8d9ca7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79ba8d9ca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379ba8d9ca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79ba8d9ca7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379ba8d9ca7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79ba8d9ca7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79ba8d9ca7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7922a6f2ef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7922a6f2ef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7922a6f2ef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7922a6f2ef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7922a6f2ef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7922a6f2ef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7922a6f2ef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7922a6f2ef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7922a6f2ef_0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7922a6f2ef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79ba8d9ca7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79ba8d9ca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7922a6f2ef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7922a6f2ef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79ba8d9ca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79ba8d9ca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87825" y="0"/>
            <a:ext cx="9297000" cy="60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6000" b="1">
                <a:solidFill>
                  <a:srgbClr val="00FFFF"/>
                </a:solidFill>
              </a:rPr>
              <a:t>“PREACHER WORSHIP”</a:t>
            </a:r>
            <a:endParaRPr sz="6000" b="1">
              <a:solidFill>
                <a:srgbClr val="00FFFF"/>
              </a:solidFill>
            </a:endParaRPr>
          </a:p>
        </p:txBody>
      </p:sp>
      <p:sp>
        <p:nvSpPr>
          <p:cNvPr id="55" name="Google Shape;55;p13"/>
          <p:cNvSpPr txBox="1">
            <a:spLocks noGrp="1"/>
          </p:cNvSpPr>
          <p:nvPr>
            <p:ph type="subTitle" idx="1"/>
          </p:nvPr>
        </p:nvSpPr>
        <p:spPr>
          <a:xfrm>
            <a:off x="-58050" y="455550"/>
            <a:ext cx="9267300" cy="468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50" u="sng" dirty="0">
                <a:solidFill>
                  <a:srgbClr val="FFFF00"/>
                </a:solidFill>
              </a:rPr>
              <a:t>1 Cor.1:10-17</a:t>
            </a:r>
            <a:r>
              <a:rPr lang="en" sz="2150" dirty="0">
                <a:solidFill>
                  <a:srgbClr val="FFFF00"/>
                </a:solidFill>
              </a:rPr>
              <a:t> </a:t>
            </a:r>
            <a:r>
              <a:rPr lang="en" sz="2150" dirty="0">
                <a:solidFill>
                  <a:srgbClr val="00FFFF"/>
                </a:solidFill>
              </a:rPr>
              <a:t>NASB95</a:t>
            </a:r>
            <a:r>
              <a:rPr lang="en" sz="2150" dirty="0">
                <a:solidFill>
                  <a:srgbClr val="FFFF00"/>
                </a:solidFill>
              </a:rPr>
              <a:t> </a:t>
            </a:r>
            <a:r>
              <a:rPr lang="en" sz="2150" i="1" dirty="0">
                <a:solidFill>
                  <a:schemeClr val="dk1"/>
                </a:solidFill>
              </a:rPr>
              <a:t>“Now I exhort you, brethren, by the name of our Lord Jesus Christ, that you all agree and that there be no divisions among you, but that you be made complete in the same mind and in the same judgment. 11 For I have been informed concerning you, my brethren, by Chloe’s people, that there are quarrels among you. 12 Now I mean this, that </a:t>
            </a:r>
            <a:r>
              <a:rPr lang="en" sz="2150" i="1" u="sng" dirty="0">
                <a:solidFill>
                  <a:srgbClr val="FFFF00"/>
                </a:solidFill>
              </a:rPr>
              <a:t>each one of you is saying, “I am of Paul,” and “I of Apollos,” and “I of Cephas,” and “I of Christ.” 13 Has Christ been divided? Paul was not crucified for you, was he? Or were you baptized in the name of Paul</a:t>
            </a:r>
            <a:r>
              <a:rPr lang="en" sz="2150" i="1" dirty="0">
                <a:solidFill>
                  <a:srgbClr val="FFFF00"/>
                </a:solidFill>
              </a:rPr>
              <a:t>?</a:t>
            </a:r>
            <a:r>
              <a:rPr lang="en" sz="2150" i="1" dirty="0">
                <a:solidFill>
                  <a:schemeClr val="dk1"/>
                </a:solidFill>
              </a:rPr>
              <a:t> 14 I thank God that I baptized none of you except Crispus and Gaius, 15 so that no one would say you were baptized in my name. 16 Now I did baptize also the household of Stephanas; beyond that, I do not know whether I baptized any other. 17 For Christ did not send me to baptize, but </a:t>
            </a:r>
            <a:r>
              <a:rPr lang="en" sz="2150" i="1" u="sng" dirty="0">
                <a:solidFill>
                  <a:schemeClr val="dk1"/>
                </a:solidFill>
              </a:rPr>
              <a:t>to preach the gospel, not in cleverness of speech, so that the cross of Christ would not be made void</a:t>
            </a:r>
            <a:r>
              <a:rPr lang="en" sz="2150" i="1" dirty="0">
                <a:solidFill>
                  <a:schemeClr val="dk1"/>
                </a:solidFill>
              </a:rPr>
              <a:t>.”</a:t>
            </a:r>
            <a:endParaRPr sz="2150" i="1" dirty="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2"/>
          <p:cNvSpPr txBox="1">
            <a:spLocks noGrp="1"/>
          </p:cNvSpPr>
          <p:nvPr>
            <p:ph type="ctrTitle"/>
          </p:nvPr>
        </p:nvSpPr>
        <p:spPr>
          <a:xfrm>
            <a:off x="-87825" y="0"/>
            <a:ext cx="9297000" cy="50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b="1">
                <a:solidFill>
                  <a:srgbClr val="00FFFF"/>
                </a:solidFill>
              </a:rPr>
              <a:t>REASON 2 - DECEIVED MEN</a:t>
            </a:r>
            <a:endParaRPr sz="5000" b="1">
              <a:solidFill>
                <a:srgbClr val="00FFFF"/>
              </a:solidFill>
            </a:endParaRPr>
          </a:p>
        </p:txBody>
      </p:sp>
      <p:sp>
        <p:nvSpPr>
          <p:cNvPr id="116" name="Google Shape;116;p22"/>
          <p:cNvSpPr txBox="1">
            <a:spLocks noGrp="1"/>
          </p:cNvSpPr>
          <p:nvPr>
            <p:ph type="subTitle" idx="1"/>
          </p:nvPr>
        </p:nvSpPr>
        <p:spPr>
          <a:xfrm>
            <a:off x="-169725" y="424275"/>
            <a:ext cx="9416100" cy="47193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FFFF00"/>
              </a:buClr>
              <a:buSzPts val="2000"/>
              <a:buChar char="●"/>
            </a:pPr>
            <a:r>
              <a:rPr lang="en" sz="2000" dirty="0">
                <a:solidFill>
                  <a:srgbClr val="FFFF00"/>
                </a:solidFill>
              </a:rPr>
              <a:t>I believe MOST preachers with this problem, especially in the Lord’s church, fall into this category.  They are not INTENTIONALLY or CONSCIOUSLY trying to amass a group of “followers” or seeking glory from men.  But the devil has deceived them and blinded them from their own pride and ambitions.  This is what I myself struggle with - that desire to be “liked”.</a:t>
            </a:r>
            <a:endParaRPr sz="2000" dirty="0">
              <a:solidFill>
                <a:srgbClr val="FFFF00"/>
              </a:solidFill>
            </a:endParaRPr>
          </a:p>
          <a:p>
            <a:pPr marL="457200" lvl="0" indent="-355600" algn="l" rtl="0">
              <a:spcBef>
                <a:spcPts val="0"/>
              </a:spcBef>
              <a:spcAft>
                <a:spcPts val="0"/>
              </a:spcAft>
              <a:buClr>
                <a:srgbClr val="00FFFF"/>
              </a:buClr>
              <a:buSzPts val="2000"/>
              <a:buChar char="●"/>
            </a:pPr>
            <a:r>
              <a:rPr lang="en" sz="2000" dirty="0">
                <a:solidFill>
                  <a:srgbClr val="00FFFF"/>
                </a:solidFill>
              </a:rPr>
              <a:t>The most devious lies are the ones we tell to ourselves, when we say “I don’t have that problem.”  </a:t>
            </a:r>
            <a:r>
              <a:rPr lang="en" sz="2000" u="sng" dirty="0">
                <a:solidFill>
                  <a:srgbClr val="FFFF00"/>
                </a:solidFill>
              </a:rPr>
              <a:t>Jer.17:9</a:t>
            </a:r>
            <a:r>
              <a:rPr lang="en" sz="2000" dirty="0">
                <a:solidFill>
                  <a:srgbClr val="00FFFF"/>
                </a:solidFill>
              </a:rPr>
              <a:t> </a:t>
            </a:r>
            <a:r>
              <a:rPr lang="en" sz="2000" i="1" dirty="0">
                <a:solidFill>
                  <a:schemeClr val="dk1"/>
                </a:solidFill>
              </a:rPr>
              <a:t>“The </a:t>
            </a:r>
            <a:r>
              <a:rPr lang="en" sz="2000" i="1" u="sng" dirty="0">
                <a:solidFill>
                  <a:schemeClr val="dk1"/>
                </a:solidFill>
              </a:rPr>
              <a:t>heart</a:t>
            </a:r>
            <a:r>
              <a:rPr lang="en" sz="2000" i="1" dirty="0">
                <a:solidFill>
                  <a:schemeClr val="dk1"/>
                </a:solidFill>
              </a:rPr>
              <a:t> is </a:t>
            </a:r>
            <a:r>
              <a:rPr lang="en" sz="2000" i="1" u="sng" dirty="0">
                <a:solidFill>
                  <a:schemeClr val="dk1"/>
                </a:solidFill>
              </a:rPr>
              <a:t>more deceitful than all else</a:t>
            </a:r>
            <a:r>
              <a:rPr lang="en" sz="2000" i="1" dirty="0">
                <a:solidFill>
                  <a:schemeClr val="dk1"/>
                </a:solidFill>
              </a:rPr>
              <a:t> and is desperately sick; who can understand it?”</a:t>
            </a:r>
            <a:endParaRPr sz="2000" i="1" dirty="0">
              <a:solidFill>
                <a:schemeClr val="dk1"/>
              </a:solidFill>
            </a:endParaRPr>
          </a:p>
          <a:p>
            <a:pPr marL="457200" lvl="0" indent="-355600" algn="l" rtl="0">
              <a:spcBef>
                <a:spcPts val="0"/>
              </a:spcBef>
              <a:spcAft>
                <a:spcPts val="0"/>
              </a:spcAft>
              <a:buClr>
                <a:srgbClr val="FFFF00"/>
              </a:buClr>
              <a:buSzPts val="2000"/>
              <a:buChar char="●"/>
            </a:pPr>
            <a:r>
              <a:rPr lang="en" sz="2000" u="sng" dirty="0">
                <a:solidFill>
                  <a:srgbClr val="FFFF00"/>
                </a:solidFill>
              </a:rPr>
              <a:t>Rev.3:17</a:t>
            </a:r>
            <a:r>
              <a:rPr lang="en" sz="2000" dirty="0">
                <a:solidFill>
                  <a:srgbClr val="00FFFF"/>
                </a:solidFill>
              </a:rPr>
              <a:t> </a:t>
            </a:r>
            <a:r>
              <a:rPr lang="en" sz="2000" i="1" dirty="0">
                <a:solidFill>
                  <a:schemeClr val="dk1"/>
                </a:solidFill>
              </a:rPr>
              <a:t>“Because you say, “I am rich, and have become wealthy, and have need of nothing,” </a:t>
            </a:r>
            <a:r>
              <a:rPr lang="en" sz="2000" i="1" u="sng" dirty="0">
                <a:solidFill>
                  <a:schemeClr val="dk1"/>
                </a:solidFill>
              </a:rPr>
              <a:t>and you do not know</a:t>
            </a:r>
            <a:r>
              <a:rPr lang="en" sz="2000" i="1" dirty="0">
                <a:solidFill>
                  <a:schemeClr val="dk1"/>
                </a:solidFill>
              </a:rPr>
              <a:t> that you are wretched and miserable and poor and blind and naked.”</a:t>
            </a:r>
            <a:endParaRPr sz="2000" i="1" dirty="0">
              <a:solidFill>
                <a:schemeClr val="dk1"/>
              </a:solidFill>
            </a:endParaRPr>
          </a:p>
          <a:p>
            <a:pPr marL="457200" lvl="0" indent="-355600" algn="l" rtl="0">
              <a:spcBef>
                <a:spcPts val="0"/>
              </a:spcBef>
              <a:spcAft>
                <a:spcPts val="0"/>
              </a:spcAft>
              <a:buClr>
                <a:srgbClr val="FFFF00"/>
              </a:buClr>
              <a:buSzPts val="2000"/>
              <a:buChar char="●"/>
            </a:pPr>
            <a:r>
              <a:rPr lang="en" sz="2000" u="sng" dirty="0">
                <a:solidFill>
                  <a:srgbClr val="FFFF00"/>
                </a:solidFill>
              </a:rPr>
              <a:t>Lk.6:26</a:t>
            </a:r>
            <a:r>
              <a:rPr lang="en" sz="2000" dirty="0">
                <a:solidFill>
                  <a:srgbClr val="00FFFF"/>
                </a:solidFill>
              </a:rPr>
              <a:t> </a:t>
            </a:r>
            <a:r>
              <a:rPr lang="en" sz="2000" i="1" dirty="0">
                <a:solidFill>
                  <a:schemeClr val="dk1"/>
                </a:solidFill>
              </a:rPr>
              <a:t>“</a:t>
            </a:r>
            <a:r>
              <a:rPr lang="en" sz="2000" i="1" u="sng" dirty="0">
                <a:solidFill>
                  <a:schemeClr val="dk1"/>
                </a:solidFill>
              </a:rPr>
              <a:t>Woe to you when all men speak well of you</a:t>
            </a:r>
            <a:r>
              <a:rPr lang="en" sz="2000" i="1" dirty="0">
                <a:solidFill>
                  <a:schemeClr val="dk1"/>
                </a:solidFill>
              </a:rPr>
              <a:t>, for their fathers used to treat the false prophets in the same way.”</a:t>
            </a:r>
            <a:endParaRPr sz="2000" i="1" dirty="0">
              <a:solidFill>
                <a:schemeClr val="dk1"/>
              </a:solidFill>
            </a:endParaRPr>
          </a:p>
          <a:p>
            <a:pPr marL="457200" lvl="0" indent="-355600" algn="l" rtl="0">
              <a:spcBef>
                <a:spcPts val="0"/>
              </a:spcBef>
              <a:spcAft>
                <a:spcPts val="0"/>
              </a:spcAft>
              <a:buClr>
                <a:srgbClr val="FFFF00"/>
              </a:buClr>
              <a:buSzPts val="2000"/>
              <a:buChar char="●"/>
            </a:pPr>
            <a:r>
              <a:rPr lang="en" sz="2000" u="sng" dirty="0">
                <a:solidFill>
                  <a:srgbClr val="FFFF00"/>
                </a:solidFill>
              </a:rPr>
              <a:t>Lk.6:39</a:t>
            </a:r>
            <a:r>
              <a:rPr lang="en" sz="2000" dirty="0">
                <a:solidFill>
                  <a:srgbClr val="00FFFF"/>
                </a:solidFill>
              </a:rPr>
              <a:t> </a:t>
            </a:r>
            <a:r>
              <a:rPr lang="en" sz="2000" i="1" dirty="0">
                <a:solidFill>
                  <a:schemeClr val="dk1"/>
                </a:solidFill>
              </a:rPr>
              <a:t>“And He also spoke a parable to them: “</a:t>
            </a:r>
            <a:r>
              <a:rPr lang="en" sz="2000" i="1" u="sng" dirty="0">
                <a:solidFill>
                  <a:schemeClr val="dk1"/>
                </a:solidFill>
              </a:rPr>
              <a:t>A blind man</a:t>
            </a:r>
            <a:r>
              <a:rPr lang="en" sz="2000" i="1" dirty="0">
                <a:solidFill>
                  <a:schemeClr val="dk1"/>
                </a:solidFill>
              </a:rPr>
              <a:t> cannot guide a blind man, can he? Will they not both fall into a pit?”</a:t>
            </a:r>
            <a:endParaRPr sz="2000" i="1" dirty="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3"/>
          <p:cNvSpPr txBox="1">
            <a:spLocks noGrp="1"/>
          </p:cNvSpPr>
          <p:nvPr>
            <p:ph type="ctrTitle"/>
          </p:nvPr>
        </p:nvSpPr>
        <p:spPr>
          <a:xfrm>
            <a:off x="-87825" y="0"/>
            <a:ext cx="9297000" cy="50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b="1">
                <a:solidFill>
                  <a:srgbClr val="00FFFF"/>
                </a:solidFill>
              </a:rPr>
              <a:t>REASON 3 - THE CHURCHES</a:t>
            </a:r>
            <a:endParaRPr sz="5000" b="1">
              <a:solidFill>
                <a:srgbClr val="00FFFF"/>
              </a:solidFill>
            </a:endParaRPr>
          </a:p>
        </p:txBody>
      </p:sp>
      <p:sp>
        <p:nvSpPr>
          <p:cNvPr id="122" name="Google Shape;122;p23"/>
          <p:cNvSpPr txBox="1">
            <a:spLocks noGrp="1"/>
          </p:cNvSpPr>
          <p:nvPr>
            <p:ph type="subTitle" idx="1"/>
          </p:nvPr>
        </p:nvSpPr>
        <p:spPr>
          <a:xfrm>
            <a:off x="-169725" y="360275"/>
            <a:ext cx="9378900" cy="4783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FFFF00"/>
              </a:buClr>
              <a:buSzPts val="1800"/>
              <a:buChar char="●"/>
            </a:pPr>
            <a:r>
              <a:rPr lang="en" sz="1800" dirty="0">
                <a:solidFill>
                  <a:srgbClr val="FFFF00"/>
                </a:solidFill>
              </a:rPr>
              <a:t>Brethren, THIS is the biggest reason of all that “Preacher Worship” exists, because MEMBERS of congregations “worship” their preachers.  If members would STOP doing this, it would end immediately.</a:t>
            </a:r>
            <a:endParaRPr sz="1800" dirty="0">
              <a:solidFill>
                <a:srgbClr val="FFFF00"/>
              </a:solidFill>
            </a:endParaRPr>
          </a:p>
          <a:p>
            <a:pPr marL="457200" lvl="0" indent="-342900" algn="l" rtl="0">
              <a:spcBef>
                <a:spcPts val="0"/>
              </a:spcBef>
              <a:spcAft>
                <a:spcPts val="0"/>
              </a:spcAft>
              <a:buClr>
                <a:srgbClr val="FFFF00"/>
              </a:buClr>
              <a:buSzPts val="1800"/>
              <a:buChar char="●"/>
            </a:pPr>
            <a:r>
              <a:rPr lang="en" sz="1800" dirty="0">
                <a:solidFill>
                  <a:schemeClr val="accent1">
                    <a:lumMod val="60000"/>
                    <a:lumOff val="40000"/>
                  </a:schemeClr>
                </a:solidFill>
              </a:rPr>
              <a:t>The desire of members to only hear “pleasant” lessons and to only be told that they are doing great.  </a:t>
            </a:r>
            <a:r>
              <a:rPr lang="en" sz="1800" u="sng" dirty="0">
                <a:solidFill>
                  <a:srgbClr val="FFFF00"/>
                </a:solidFill>
              </a:rPr>
              <a:t>Jer.5:31</a:t>
            </a:r>
            <a:r>
              <a:rPr lang="en" sz="1800" dirty="0">
                <a:solidFill>
                  <a:srgbClr val="FFFF00"/>
                </a:solidFill>
              </a:rPr>
              <a:t> </a:t>
            </a:r>
            <a:r>
              <a:rPr lang="en" sz="1800" i="1" dirty="0">
                <a:solidFill>
                  <a:schemeClr val="dk1"/>
                </a:solidFill>
              </a:rPr>
              <a:t>“The prophets prophesy falsely, and the priests rule on their own authority; </a:t>
            </a:r>
            <a:r>
              <a:rPr lang="en" sz="1800" i="1" u="sng" dirty="0">
                <a:solidFill>
                  <a:schemeClr val="dk1"/>
                </a:solidFill>
              </a:rPr>
              <a:t>and My people love it so</a:t>
            </a:r>
            <a:r>
              <a:rPr lang="en" sz="1800" i="1" dirty="0">
                <a:solidFill>
                  <a:schemeClr val="dk1"/>
                </a:solidFill>
              </a:rPr>
              <a:t>!  But what will you do at the end of it?”</a:t>
            </a:r>
            <a:endParaRPr sz="1800" i="1" dirty="0">
              <a:solidFill>
                <a:schemeClr val="dk1"/>
              </a:solidFill>
            </a:endParaRPr>
          </a:p>
          <a:p>
            <a:pPr marL="457200" lvl="0" indent="-342900" algn="l" rtl="0">
              <a:spcBef>
                <a:spcPts val="0"/>
              </a:spcBef>
              <a:spcAft>
                <a:spcPts val="0"/>
              </a:spcAft>
              <a:buClr>
                <a:srgbClr val="FFFF00"/>
              </a:buClr>
              <a:buSzPts val="1800"/>
              <a:buChar char="●"/>
            </a:pPr>
            <a:r>
              <a:rPr lang="en" sz="1800" u="sng" dirty="0">
                <a:solidFill>
                  <a:srgbClr val="FFFF00"/>
                </a:solidFill>
              </a:rPr>
              <a:t>Is.30:9-11</a:t>
            </a:r>
            <a:r>
              <a:rPr lang="en" sz="1800" dirty="0">
                <a:solidFill>
                  <a:srgbClr val="FFFF00"/>
                </a:solidFill>
              </a:rPr>
              <a:t> </a:t>
            </a:r>
            <a:r>
              <a:rPr lang="en" sz="1800" i="1" dirty="0">
                <a:solidFill>
                  <a:schemeClr val="dk1"/>
                </a:solidFill>
              </a:rPr>
              <a:t>“For this is a rebellious people, false sons, sons who refuse to listen to the instruction of the Lord; 10 Who say to the seers, “You must not see visions”; and to the prophets, “You must not prophesy to us what is right, </a:t>
            </a:r>
            <a:r>
              <a:rPr lang="en" sz="1800" i="1" u="sng" dirty="0">
                <a:solidFill>
                  <a:schemeClr val="dk1"/>
                </a:solidFill>
              </a:rPr>
              <a:t>Speak to us pleasant words, Prophesy illusions</a:t>
            </a:r>
            <a:r>
              <a:rPr lang="en" sz="1800" i="1" dirty="0">
                <a:solidFill>
                  <a:schemeClr val="dk1"/>
                </a:solidFill>
              </a:rPr>
              <a:t>. 11 Get out of the way, turn aside from the path, let us hear no more about the Holy One of Israel.”</a:t>
            </a:r>
            <a:endParaRPr sz="1800" i="1" dirty="0">
              <a:solidFill>
                <a:schemeClr val="dk1"/>
              </a:solidFill>
            </a:endParaRPr>
          </a:p>
          <a:p>
            <a:pPr marL="457200" lvl="0" indent="-342900" algn="l" rtl="0">
              <a:spcBef>
                <a:spcPts val="0"/>
              </a:spcBef>
              <a:spcAft>
                <a:spcPts val="0"/>
              </a:spcAft>
              <a:buClr>
                <a:srgbClr val="FFFF00"/>
              </a:buClr>
              <a:buSzPts val="1800"/>
              <a:buChar char="●"/>
            </a:pPr>
            <a:r>
              <a:rPr lang="en" sz="1800" u="sng" dirty="0">
                <a:solidFill>
                  <a:srgbClr val="FFFF00"/>
                </a:solidFill>
              </a:rPr>
              <a:t>2 Tim.4:3-5</a:t>
            </a:r>
            <a:r>
              <a:rPr lang="en" sz="1800" dirty="0">
                <a:solidFill>
                  <a:srgbClr val="FFFF00"/>
                </a:solidFill>
              </a:rPr>
              <a:t> </a:t>
            </a:r>
            <a:r>
              <a:rPr lang="en" sz="1800" i="1" dirty="0">
                <a:solidFill>
                  <a:schemeClr val="dk1"/>
                </a:solidFill>
              </a:rPr>
              <a:t>“For the time will come when they will not endure sound doctrine; </a:t>
            </a:r>
            <a:r>
              <a:rPr lang="en" sz="1800" i="1" u="sng" dirty="0">
                <a:solidFill>
                  <a:schemeClr val="dk1"/>
                </a:solidFill>
              </a:rPr>
              <a:t>but wanting to have their ears tickled, they will accumulate for themselves teachers in accordance to their own desires</a:t>
            </a:r>
            <a:r>
              <a:rPr lang="en" sz="1800" i="1" dirty="0">
                <a:solidFill>
                  <a:schemeClr val="dk1"/>
                </a:solidFill>
              </a:rPr>
              <a:t>, 4 and will turn away their ears from the truth and will turn aside to myths. 5 But you, be sober in all things, endure hardship, </a:t>
            </a:r>
            <a:r>
              <a:rPr lang="en" sz="1800" i="1" u="sng" dirty="0">
                <a:solidFill>
                  <a:schemeClr val="dk1"/>
                </a:solidFill>
              </a:rPr>
              <a:t>do the work of an evangelist, fulfill your ministry</a:t>
            </a:r>
            <a:r>
              <a:rPr lang="en" sz="1800" i="1" dirty="0">
                <a:solidFill>
                  <a:schemeClr val="dk1"/>
                </a:solidFill>
              </a:rPr>
              <a:t>.”</a:t>
            </a:r>
            <a:endParaRPr sz="1800" i="1" dirty="0">
              <a:solidFill>
                <a:schemeClr val="dk1"/>
              </a:solidFill>
            </a:endParaRPr>
          </a:p>
          <a:p>
            <a:pPr marL="457200" lvl="0" indent="-342900" algn="l" rtl="0">
              <a:spcBef>
                <a:spcPts val="0"/>
              </a:spcBef>
              <a:spcAft>
                <a:spcPts val="0"/>
              </a:spcAft>
              <a:buClr>
                <a:srgbClr val="FFFF00"/>
              </a:buClr>
              <a:buSzPts val="1800"/>
              <a:buChar char="●"/>
            </a:pPr>
            <a:r>
              <a:rPr lang="en" sz="1800" dirty="0">
                <a:solidFill>
                  <a:srgbClr val="FFFF00"/>
                </a:solidFill>
              </a:rPr>
              <a:t>Lessons about judgment, hell, God’s wrath, repentance, become more and more rare.</a:t>
            </a:r>
            <a:endParaRPr sz="18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4"/>
          <p:cNvSpPr txBox="1">
            <a:spLocks noGrp="1"/>
          </p:cNvSpPr>
          <p:nvPr>
            <p:ph type="ctrTitle"/>
          </p:nvPr>
        </p:nvSpPr>
        <p:spPr>
          <a:xfrm>
            <a:off x="-87825" y="0"/>
            <a:ext cx="9297000" cy="50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b="1">
                <a:solidFill>
                  <a:srgbClr val="00FFFF"/>
                </a:solidFill>
              </a:rPr>
              <a:t>PEDESTALS</a:t>
            </a:r>
            <a:endParaRPr sz="5000" b="1">
              <a:solidFill>
                <a:srgbClr val="00FFFF"/>
              </a:solidFill>
            </a:endParaRPr>
          </a:p>
        </p:txBody>
      </p:sp>
      <p:sp>
        <p:nvSpPr>
          <p:cNvPr id="128" name="Google Shape;128;p24"/>
          <p:cNvSpPr txBox="1">
            <a:spLocks noGrp="1"/>
          </p:cNvSpPr>
          <p:nvPr>
            <p:ph type="subTitle" idx="1"/>
          </p:nvPr>
        </p:nvSpPr>
        <p:spPr>
          <a:xfrm>
            <a:off x="-169725" y="360275"/>
            <a:ext cx="9416100" cy="47832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Clr>
                <a:srgbClr val="FFFF00"/>
              </a:buClr>
              <a:buSzPts val="2200"/>
              <a:buChar char="●"/>
            </a:pPr>
            <a:r>
              <a:rPr lang="en" sz="2200">
                <a:solidFill>
                  <a:srgbClr val="FFFF00"/>
                </a:solidFill>
              </a:rPr>
              <a:t>Other reasons congregations do this, include:</a:t>
            </a:r>
            <a:endParaRPr sz="2200">
              <a:solidFill>
                <a:srgbClr val="FFFF00"/>
              </a:solidFill>
            </a:endParaRPr>
          </a:p>
          <a:p>
            <a:pPr marL="457200" lvl="0" indent="-368300" algn="l" rtl="0">
              <a:spcBef>
                <a:spcPts val="0"/>
              </a:spcBef>
              <a:spcAft>
                <a:spcPts val="0"/>
              </a:spcAft>
              <a:buClr>
                <a:schemeClr val="dk1"/>
              </a:buClr>
              <a:buSzPts val="2200"/>
              <a:buChar char="●"/>
            </a:pPr>
            <a:r>
              <a:rPr lang="en" sz="2200">
                <a:solidFill>
                  <a:schemeClr val="dk1"/>
                </a:solidFill>
              </a:rPr>
              <a:t>Viewing preachers and pastors in a manner in which God never intended, as if they lead sinless lives and/or are “better” than others.</a:t>
            </a:r>
            <a:endParaRPr sz="2200">
              <a:solidFill>
                <a:schemeClr val="dk1"/>
              </a:solidFill>
            </a:endParaRPr>
          </a:p>
          <a:p>
            <a:pPr marL="457200" lvl="0" indent="-368300" algn="l" rtl="0">
              <a:spcBef>
                <a:spcPts val="0"/>
              </a:spcBef>
              <a:spcAft>
                <a:spcPts val="0"/>
              </a:spcAft>
              <a:buClr>
                <a:srgbClr val="00FFFF"/>
              </a:buClr>
              <a:buSzPts val="2200"/>
              <a:buChar char="●"/>
            </a:pPr>
            <a:r>
              <a:rPr lang="en" sz="2200">
                <a:solidFill>
                  <a:srgbClr val="00FFFF"/>
                </a:solidFill>
              </a:rPr>
              <a:t>Believing that their church “employing” a preacher means that THEY, as members, do not need to study or evangelize anymore.</a:t>
            </a:r>
            <a:endParaRPr sz="2200">
              <a:solidFill>
                <a:srgbClr val="00FFFF"/>
              </a:solidFill>
            </a:endParaRPr>
          </a:p>
          <a:p>
            <a:pPr marL="457200" lvl="0" indent="-368300" algn="l" rtl="0">
              <a:spcBef>
                <a:spcPts val="0"/>
              </a:spcBef>
              <a:spcAft>
                <a:spcPts val="0"/>
              </a:spcAft>
              <a:buClr>
                <a:srgbClr val="FFFF00"/>
              </a:buClr>
              <a:buSzPts val="2200"/>
              <a:buChar char="●"/>
            </a:pPr>
            <a:r>
              <a:rPr lang="en" sz="2200">
                <a:solidFill>
                  <a:srgbClr val="FFFF00"/>
                </a:solidFill>
              </a:rPr>
              <a:t>Immediately diverting any bible question they receive from a non-Christian to “Let me ask my preacher”, instead of studying the matter for themselves first.</a:t>
            </a:r>
            <a:endParaRPr sz="2200">
              <a:solidFill>
                <a:srgbClr val="FFFF00"/>
              </a:solidFill>
            </a:endParaRPr>
          </a:p>
          <a:p>
            <a:pPr marL="457200" lvl="0" indent="-368300" algn="l" rtl="0">
              <a:spcBef>
                <a:spcPts val="0"/>
              </a:spcBef>
              <a:spcAft>
                <a:spcPts val="0"/>
              </a:spcAft>
              <a:buClr>
                <a:schemeClr val="dk1"/>
              </a:buClr>
              <a:buSzPts val="2200"/>
              <a:buChar char="●"/>
            </a:pPr>
            <a:r>
              <a:rPr lang="en" sz="2200">
                <a:solidFill>
                  <a:schemeClr val="dk1"/>
                </a:solidFill>
              </a:rPr>
              <a:t>Emphasizing a preacher’s secular education, degrees, “seminary instruction”, gospel meeting invites, number of baptisms, number of Facebook followers, number of books/articles/debates, etc.</a:t>
            </a:r>
            <a:endParaRPr sz="2200">
              <a:solidFill>
                <a:schemeClr val="dk1"/>
              </a:solidFill>
            </a:endParaRPr>
          </a:p>
          <a:p>
            <a:pPr marL="457200" lvl="0" indent="-368300" algn="l" rtl="0">
              <a:spcBef>
                <a:spcPts val="0"/>
              </a:spcBef>
              <a:spcAft>
                <a:spcPts val="0"/>
              </a:spcAft>
              <a:buClr>
                <a:srgbClr val="00FFFF"/>
              </a:buClr>
              <a:buSzPts val="2200"/>
              <a:buChar char="●"/>
            </a:pPr>
            <a:r>
              <a:rPr lang="en" sz="2200">
                <a:solidFill>
                  <a:srgbClr val="00FFFF"/>
                </a:solidFill>
              </a:rPr>
              <a:t>Reading and quoting the writings of their favorite preacher or “Christian” website more than the words of Christ Himself.</a:t>
            </a:r>
            <a:endParaRPr sz="2200">
              <a:solidFill>
                <a:srgbClr val="00FFFF"/>
              </a:solidFill>
            </a:endParaRPr>
          </a:p>
          <a:p>
            <a:pPr marL="457200" lvl="0" indent="-368300" algn="l" rtl="0">
              <a:spcBef>
                <a:spcPts val="0"/>
              </a:spcBef>
              <a:spcAft>
                <a:spcPts val="0"/>
              </a:spcAft>
              <a:buClr>
                <a:srgbClr val="FFFF00"/>
              </a:buClr>
              <a:buSzPts val="2200"/>
              <a:buChar char="●"/>
            </a:pPr>
            <a:r>
              <a:rPr lang="en" sz="2200">
                <a:solidFill>
                  <a:srgbClr val="FFFF00"/>
                </a:solidFill>
              </a:rPr>
              <a:t>Valuing preaching “style” and voice and appearance over scripture.</a:t>
            </a:r>
            <a:endParaRPr sz="220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5"/>
          <p:cNvSpPr txBox="1">
            <a:spLocks noGrp="1"/>
          </p:cNvSpPr>
          <p:nvPr>
            <p:ph type="ctrTitle"/>
          </p:nvPr>
        </p:nvSpPr>
        <p:spPr>
          <a:xfrm>
            <a:off x="-87825" y="0"/>
            <a:ext cx="9297000" cy="50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b="1">
                <a:solidFill>
                  <a:srgbClr val="00FFFF"/>
                </a:solidFill>
              </a:rPr>
              <a:t>GOOD EXAMPLES</a:t>
            </a:r>
            <a:endParaRPr sz="5000" b="1">
              <a:solidFill>
                <a:srgbClr val="00FFFF"/>
              </a:solidFill>
            </a:endParaRPr>
          </a:p>
        </p:txBody>
      </p:sp>
      <p:sp>
        <p:nvSpPr>
          <p:cNvPr id="134" name="Google Shape;134;p25"/>
          <p:cNvSpPr txBox="1">
            <a:spLocks noGrp="1"/>
          </p:cNvSpPr>
          <p:nvPr>
            <p:ph type="subTitle" idx="1"/>
          </p:nvPr>
        </p:nvSpPr>
        <p:spPr>
          <a:xfrm>
            <a:off x="-169725" y="360275"/>
            <a:ext cx="9378900" cy="47832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Clr>
                <a:srgbClr val="FFFF00"/>
              </a:buClr>
              <a:buSzPts val="2200"/>
              <a:buChar char="●"/>
            </a:pPr>
            <a:r>
              <a:rPr lang="en" sz="2200" u="sng">
                <a:solidFill>
                  <a:srgbClr val="FFFF00"/>
                </a:solidFill>
              </a:rPr>
              <a:t>Paul</a:t>
            </a:r>
            <a:r>
              <a:rPr lang="en" sz="2200">
                <a:solidFill>
                  <a:srgbClr val="FFFF00"/>
                </a:solidFill>
              </a:rPr>
              <a:t>.  </a:t>
            </a:r>
            <a:r>
              <a:rPr lang="en" sz="2200" u="sng">
                <a:solidFill>
                  <a:srgbClr val="FFFF00"/>
                </a:solidFill>
              </a:rPr>
              <a:t>1 Thess.2:6</a:t>
            </a:r>
            <a:r>
              <a:rPr lang="en" sz="2200">
                <a:solidFill>
                  <a:srgbClr val="FFFF00"/>
                </a:solidFill>
              </a:rPr>
              <a:t> </a:t>
            </a:r>
            <a:r>
              <a:rPr lang="en" sz="2200" i="1">
                <a:solidFill>
                  <a:schemeClr val="dk1"/>
                </a:solidFill>
              </a:rPr>
              <a:t>“</a:t>
            </a:r>
            <a:r>
              <a:rPr lang="en" sz="2200" i="1" u="sng">
                <a:solidFill>
                  <a:schemeClr val="dk1"/>
                </a:solidFill>
              </a:rPr>
              <a:t>nor did we seek glory from men</a:t>
            </a:r>
            <a:r>
              <a:rPr lang="en" sz="2200" i="1">
                <a:solidFill>
                  <a:schemeClr val="dk1"/>
                </a:solidFill>
              </a:rPr>
              <a:t>, either from you or from others, even though as apostles of Christ we might have asserted our authority.”</a:t>
            </a:r>
            <a:r>
              <a:rPr lang="en" sz="2200">
                <a:solidFill>
                  <a:srgbClr val="FFFF00"/>
                </a:solidFill>
              </a:rPr>
              <a:t>  </a:t>
            </a:r>
            <a:r>
              <a:rPr lang="en" sz="2200" u="sng">
                <a:solidFill>
                  <a:srgbClr val="FFFF00"/>
                </a:solidFill>
              </a:rPr>
              <a:t>Gal.6:14</a:t>
            </a:r>
            <a:r>
              <a:rPr lang="en" sz="2200">
                <a:solidFill>
                  <a:srgbClr val="FFFF00"/>
                </a:solidFill>
              </a:rPr>
              <a:t> </a:t>
            </a:r>
            <a:r>
              <a:rPr lang="en" sz="2200" i="1">
                <a:solidFill>
                  <a:schemeClr val="dk1"/>
                </a:solidFill>
              </a:rPr>
              <a:t>“But </a:t>
            </a:r>
            <a:r>
              <a:rPr lang="en" sz="2200" i="1" u="sng">
                <a:solidFill>
                  <a:schemeClr val="dk1"/>
                </a:solidFill>
              </a:rPr>
              <a:t>may it never be that I would boast</a:t>
            </a:r>
            <a:r>
              <a:rPr lang="en" sz="2200" i="1">
                <a:solidFill>
                  <a:schemeClr val="dk1"/>
                </a:solidFill>
              </a:rPr>
              <a:t>, except in the cross of our Lord Jesus Christ, through which the world has been crucified to me, and I to the world.”</a:t>
            </a:r>
            <a:r>
              <a:rPr lang="en" sz="2200">
                <a:solidFill>
                  <a:srgbClr val="FFFF00"/>
                </a:solidFill>
              </a:rPr>
              <a:t>  </a:t>
            </a:r>
            <a:r>
              <a:rPr lang="en" sz="2200" u="sng">
                <a:solidFill>
                  <a:srgbClr val="FFFF00"/>
                </a:solidFill>
              </a:rPr>
              <a:t>Gal.1:10</a:t>
            </a:r>
            <a:r>
              <a:rPr lang="en" sz="2200">
                <a:solidFill>
                  <a:srgbClr val="FFFF00"/>
                </a:solidFill>
              </a:rPr>
              <a:t> </a:t>
            </a:r>
            <a:r>
              <a:rPr lang="en" sz="2200" i="1">
                <a:solidFill>
                  <a:schemeClr val="dk1"/>
                </a:solidFill>
              </a:rPr>
              <a:t>“</a:t>
            </a:r>
            <a:r>
              <a:rPr lang="en" sz="2200" i="1" u="sng">
                <a:solidFill>
                  <a:schemeClr val="dk1"/>
                </a:solidFill>
              </a:rPr>
              <a:t>For am I now seeking the favor of men, or of God</a:t>
            </a:r>
            <a:r>
              <a:rPr lang="en" sz="2200" i="1">
                <a:solidFill>
                  <a:schemeClr val="dk1"/>
                </a:solidFill>
              </a:rPr>
              <a:t>? Or am I striving to please men? If I were still trying to please men, I would not be a bond-servant of Christ.”</a:t>
            </a:r>
            <a:endParaRPr sz="2200" i="1">
              <a:solidFill>
                <a:schemeClr val="dk1"/>
              </a:solidFill>
            </a:endParaRPr>
          </a:p>
          <a:p>
            <a:pPr marL="457200" lvl="0" indent="-368300" algn="l" rtl="0">
              <a:spcBef>
                <a:spcPts val="0"/>
              </a:spcBef>
              <a:spcAft>
                <a:spcPts val="0"/>
              </a:spcAft>
              <a:buClr>
                <a:srgbClr val="FFFF00"/>
              </a:buClr>
              <a:buSzPts val="2200"/>
              <a:buChar char="●"/>
            </a:pPr>
            <a:r>
              <a:rPr lang="en" sz="2200" u="sng">
                <a:solidFill>
                  <a:srgbClr val="FFFF00"/>
                </a:solidFill>
              </a:rPr>
              <a:t>Peter</a:t>
            </a:r>
            <a:r>
              <a:rPr lang="en" sz="2200">
                <a:solidFill>
                  <a:srgbClr val="FFFF00"/>
                </a:solidFill>
              </a:rPr>
              <a:t>.  </a:t>
            </a:r>
            <a:r>
              <a:rPr lang="en" sz="2200" u="sng">
                <a:solidFill>
                  <a:srgbClr val="FFFF00"/>
                </a:solidFill>
              </a:rPr>
              <a:t>Acts 3:12</a:t>
            </a:r>
            <a:r>
              <a:rPr lang="en" sz="2200">
                <a:solidFill>
                  <a:srgbClr val="FFFF00"/>
                </a:solidFill>
              </a:rPr>
              <a:t> </a:t>
            </a:r>
            <a:r>
              <a:rPr lang="en" sz="2200" i="1">
                <a:solidFill>
                  <a:schemeClr val="dk1"/>
                </a:solidFill>
              </a:rPr>
              <a:t>“But when Peter saw this, he replied to the people, “Men of Israel, why are you amazed at this, or why do you gaze at us, </a:t>
            </a:r>
            <a:r>
              <a:rPr lang="en" sz="2200" i="1" u="sng">
                <a:solidFill>
                  <a:schemeClr val="dk1"/>
                </a:solidFill>
              </a:rPr>
              <a:t>as if by our own power or piety</a:t>
            </a:r>
            <a:r>
              <a:rPr lang="en" sz="2200" i="1">
                <a:solidFill>
                  <a:schemeClr val="dk1"/>
                </a:solidFill>
              </a:rPr>
              <a:t> we had made him walk?”</a:t>
            </a:r>
            <a:r>
              <a:rPr lang="en" sz="2200">
                <a:solidFill>
                  <a:srgbClr val="FFFF00"/>
                </a:solidFill>
              </a:rPr>
              <a:t>  </a:t>
            </a:r>
            <a:r>
              <a:rPr lang="en" sz="2200" u="sng">
                <a:solidFill>
                  <a:srgbClr val="FFFF00"/>
                </a:solidFill>
              </a:rPr>
              <a:t>Acts 10:25-26</a:t>
            </a:r>
            <a:r>
              <a:rPr lang="en" sz="2200">
                <a:solidFill>
                  <a:srgbClr val="FFFF00"/>
                </a:solidFill>
              </a:rPr>
              <a:t> </a:t>
            </a:r>
            <a:r>
              <a:rPr lang="en" sz="2200" i="1">
                <a:solidFill>
                  <a:schemeClr val="dk1"/>
                </a:solidFill>
              </a:rPr>
              <a:t>“When Peter entered, Cornelius met him, and </a:t>
            </a:r>
            <a:r>
              <a:rPr lang="en" sz="2200" i="1" u="sng">
                <a:solidFill>
                  <a:schemeClr val="dk1"/>
                </a:solidFill>
              </a:rPr>
              <a:t>fell at his feet and worshiped him</a:t>
            </a:r>
            <a:r>
              <a:rPr lang="en" sz="2200" i="1">
                <a:solidFill>
                  <a:schemeClr val="dk1"/>
                </a:solidFill>
              </a:rPr>
              <a:t>. 26 But Peter raised him up, saying, “Stand up; </a:t>
            </a:r>
            <a:r>
              <a:rPr lang="en" sz="2200" i="1" u="sng">
                <a:solidFill>
                  <a:schemeClr val="dk1"/>
                </a:solidFill>
              </a:rPr>
              <a:t>I too am just a man</a:t>
            </a:r>
            <a:r>
              <a:rPr lang="en" sz="2200" i="1">
                <a:solidFill>
                  <a:schemeClr val="dk1"/>
                </a:solidFill>
              </a:rPr>
              <a:t>.”</a:t>
            </a:r>
            <a:endParaRPr sz="2200" i="1">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6"/>
          <p:cNvSpPr txBox="1">
            <a:spLocks noGrp="1"/>
          </p:cNvSpPr>
          <p:nvPr>
            <p:ph type="ctrTitle"/>
          </p:nvPr>
        </p:nvSpPr>
        <p:spPr>
          <a:xfrm>
            <a:off x="-87825" y="0"/>
            <a:ext cx="9297000" cy="50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b="1">
                <a:solidFill>
                  <a:srgbClr val="00FFFF"/>
                </a:solidFill>
              </a:rPr>
              <a:t>BAD EXAMPLES</a:t>
            </a:r>
            <a:endParaRPr sz="5000" b="1">
              <a:solidFill>
                <a:srgbClr val="00FFFF"/>
              </a:solidFill>
            </a:endParaRPr>
          </a:p>
        </p:txBody>
      </p:sp>
      <p:sp>
        <p:nvSpPr>
          <p:cNvPr id="140" name="Google Shape;140;p26"/>
          <p:cNvSpPr txBox="1">
            <a:spLocks noGrp="1"/>
          </p:cNvSpPr>
          <p:nvPr>
            <p:ph type="subTitle" idx="1"/>
          </p:nvPr>
        </p:nvSpPr>
        <p:spPr>
          <a:xfrm>
            <a:off x="-206925" y="360275"/>
            <a:ext cx="9416100" cy="4783200"/>
          </a:xfrm>
          <a:prstGeom prst="rect">
            <a:avLst/>
          </a:prstGeom>
        </p:spPr>
        <p:txBody>
          <a:bodyPr spcFirstLastPara="1" wrap="square" lIns="91425" tIns="91425" rIns="91425" bIns="91425" anchor="t" anchorCtr="0">
            <a:noAutofit/>
          </a:bodyPr>
          <a:lstStyle/>
          <a:p>
            <a:pPr marL="457200" lvl="0" indent="-346075" algn="l" rtl="0">
              <a:spcBef>
                <a:spcPts val="0"/>
              </a:spcBef>
              <a:spcAft>
                <a:spcPts val="0"/>
              </a:spcAft>
              <a:buClr>
                <a:srgbClr val="FFFF00"/>
              </a:buClr>
              <a:buSzPts val="1850"/>
              <a:buChar char="●"/>
            </a:pPr>
            <a:r>
              <a:rPr lang="en" sz="1850" u="sng" dirty="0">
                <a:solidFill>
                  <a:srgbClr val="FFFF00"/>
                </a:solidFill>
              </a:rPr>
              <a:t>Pharisees</a:t>
            </a:r>
            <a:r>
              <a:rPr lang="en" sz="1850" dirty="0">
                <a:solidFill>
                  <a:srgbClr val="FFFF00"/>
                </a:solidFill>
              </a:rPr>
              <a:t>.  </a:t>
            </a:r>
            <a:r>
              <a:rPr lang="en" sz="1850" u="sng" dirty="0">
                <a:solidFill>
                  <a:srgbClr val="FFFF00"/>
                </a:solidFill>
              </a:rPr>
              <a:t>Matt.23:5-7</a:t>
            </a:r>
            <a:r>
              <a:rPr lang="en" sz="1850" dirty="0">
                <a:solidFill>
                  <a:schemeClr val="dk1"/>
                </a:solidFill>
              </a:rPr>
              <a:t> </a:t>
            </a:r>
            <a:r>
              <a:rPr lang="en" sz="1850" i="1" dirty="0">
                <a:solidFill>
                  <a:schemeClr val="dk1"/>
                </a:solidFill>
              </a:rPr>
              <a:t>“But they do all their deeds to be noticed by men; for they broaden their phylacteries and lengthen the tassels of their garments. 6 </a:t>
            </a:r>
            <a:r>
              <a:rPr lang="en" sz="1850" i="1" u="sng" dirty="0">
                <a:solidFill>
                  <a:schemeClr val="dk1"/>
                </a:solidFill>
              </a:rPr>
              <a:t>They love the place of honor at banquets and the chief seats in the synagogues</a:t>
            </a:r>
            <a:r>
              <a:rPr lang="en" sz="1850" i="1" dirty="0">
                <a:solidFill>
                  <a:schemeClr val="dk1"/>
                </a:solidFill>
              </a:rPr>
              <a:t>, 7 and respectful greetings in the market places, and </a:t>
            </a:r>
            <a:r>
              <a:rPr lang="en" sz="1850" i="1" u="sng" dirty="0">
                <a:solidFill>
                  <a:schemeClr val="dk1"/>
                </a:solidFill>
              </a:rPr>
              <a:t>being called Rabbi</a:t>
            </a:r>
            <a:r>
              <a:rPr lang="en" sz="1850" i="1" dirty="0">
                <a:solidFill>
                  <a:schemeClr val="dk1"/>
                </a:solidFill>
              </a:rPr>
              <a:t> by men.”</a:t>
            </a:r>
            <a:endParaRPr sz="1850" i="1" dirty="0">
              <a:solidFill>
                <a:schemeClr val="dk1"/>
              </a:solidFill>
            </a:endParaRPr>
          </a:p>
          <a:p>
            <a:pPr marL="457200" lvl="0" indent="-346075" algn="l" rtl="0">
              <a:spcBef>
                <a:spcPts val="0"/>
              </a:spcBef>
              <a:spcAft>
                <a:spcPts val="0"/>
              </a:spcAft>
              <a:buClr>
                <a:srgbClr val="FFFF00"/>
              </a:buClr>
              <a:buSzPts val="1850"/>
              <a:buChar char="●"/>
            </a:pPr>
            <a:r>
              <a:rPr lang="en" sz="1850" u="sng" dirty="0">
                <a:solidFill>
                  <a:srgbClr val="FFFF00"/>
                </a:solidFill>
              </a:rPr>
              <a:t>Diotrophes</a:t>
            </a:r>
            <a:r>
              <a:rPr lang="en" sz="1850" dirty="0">
                <a:solidFill>
                  <a:srgbClr val="FFFF00"/>
                </a:solidFill>
              </a:rPr>
              <a:t>.  </a:t>
            </a:r>
            <a:r>
              <a:rPr lang="en" sz="1850" u="sng" dirty="0">
                <a:solidFill>
                  <a:srgbClr val="FFFF00"/>
                </a:solidFill>
              </a:rPr>
              <a:t>3 Jn.9-10</a:t>
            </a:r>
            <a:r>
              <a:rPr lang="en" sz="1850" dirty="0">
                <a:solidFill>
                  <a:schemeClr val="dk1"/>
                </a:solidFill>
              </a:rPr>
              <a:t> </a:t>
            </a:r>
            <a:r>
              <a:rPr lang="en" sz="1850" i="1" dirty="0">
                <a:solidFill>
                  <a:schemeClr val="dk1"/>
                </a:solidFill>
              </a:rPr>
              <a:t>“I wrote something to the church; but Diotrephes, </a:t>
            </a:r>
            <a:r>
              <a:rPr lang="en" sz="1850" i="1" u="sng" dirty="0">
                <a:solidFill>
                  <a:schemeClr val="dk1"/>
                </a:solidFill>
              </a:rPr>
              <a:t>who loves to be first among them</a:t>
            </a:r>
            <a:r>
              <a:rPr lang="en" sz="1850" i="1" dirty="0">
                <a:solidFill>
                  <a:schemeClr val="dk1"/>
                </a:solidFill>
              </a:rPr>
              <a:t>, does not accept what we say. 10 For this reason, if I come, I will call attention to his deeds which he does, unjustly accusing us with wicked words; and not satisfied with this, he himself does not receive the brethren, either, and </a:t>
            </a:r>
            <a:r>
              <a:rPr lang="en" sz="1850" i="1" u="sng" dirty="0">
                <a:solidFill>
                  <a:schemeClr val="dk1"/>
                </a:solidFill>
              </a:rPr>
              <a:t>he forbids those who desire to do so and puts them out of the church</a:t>
            </a:r>
            <a:r>
              <a:rPr lang="en" sz="1850" i="1" dirty="0">
                <a:solidFill>
                  <a:schemeClr val="dk1"/>
                </a:solidFill>
              </a:rPr>
              <a:t>.”</a:t>
            </a:r>
            <a:endParaRPr sz="1850" i="1" dirty="0">
              <a:solidFill>
                <a:schemeClr val="dk1"/>
              </a:solidFill>
            </a:endParaRPr>
          </a:p>
          <a:p>
            <a:pPr marL="457200" lvl="0" indent="-346075" algn="l" rtl="0">
              <a:spcBef>
                <a:spcPts val="0"/>
              </a:spcBef>
              <a:spcAft>
                <a:spcPts val="0"/>
              </a:spcAft>
              <a:buClr>
                <a:srgbClr val="FFFF00"/>
              </a:buClr>
              <a:buSzPts val="1850"/>
              <a:buChar char="●"/>
            </a:pPr>
            <a:r>
              <a:rPr lang="en" sz="1850" u="sng" dirty="0">
                <a:solidFill>
                  <a:srgbClr val="FFFF00"/>
                </a:solidFill>
              </a:rPr>
              <a:t>Simon the sorcerer</a:t>
            </a:r>
            <a:r>
              <a:rPr lang="en" sz="1850" dirty="0">
                <a:solidFill>
                  <a:srgbClr val="FFFF00"/>
                </a:solidFill>
              </a:rPr>
              <a:t>.  </a:t>
            </a:r>
            <a:r>
              <a:rPr lang="en" sz="1850" u="sng" dirty="0">
                <a:solidFill>
                  <a:srgbClr val="FFFF00"/>
                </a:solidFill>
              </a:rPr>
              <a:t>Acts 8:9-11</a:t>
            </a:r>
            <a:r>
              <a:rPr lang="en" sz="1850" dirty="0">
                <a:solidFill>
                  <a:schemeClr val="dk1"/>
                </a:solidFill>
              </a:rPr>
              <a:t> </a:t>
            </a:r>
            <a:r>
              <a:rPr lang="en" sz="1850" i="1" dirty="0">
                <a:solidFill>
                  <a:schemeClr val="dk1"/>
                </a:solidFill>
              </a:rPr>
              <a:t>“Now there was a man named Simon, who formerly was practicing magic in the city and astonishing the people of Samaria, </a:t>
            </a:r>
            <a:r>
              <a:rPr lang="en" sz="1850" i="1" u="sng" dirty="0">
                <a:solidFill>
                  <a:schemeClr val="dk1"/>
                </a:solidFill>
              </a:rPr>
              <a:t>claiming to be someone great; 10 and they all, from smallest to greatest, were giving attention to him, saying, “This man is what is called the Great Power of God</a:t>
            </a:r>
            <a:r>
              <a:rPr lang="en" sz="1850" i="1" dirty="0">
                <a:solidFill>
                  <a:schemeClr val="dk1"/>
                </a:solidFill>
              </a:rPr>
              <a:t>.” 11 And they were giving him attention because he had for a long time astonished them with his magic arts.”</a:t>
            </a:r>
            <a:endParaRPr sz="1850" i="1" dirty="0">
              <a:solidFill>
                <a:schemeClr val="dk1"/>
              </a:solidFill>
            </a:endParaRPr>
          </a:p>
          <a:p>
            <a:pPr marL="457200" lvl="0" indent="-346075" algn="l" rtl="0">
              <a:spcBef>
                <a:spcPts val="0"/>
              </a:spcBef>
              <a:spcAft>
                <a:spcPts val="0"/>
              </a:spcAft>
              <a:buClr>
                <a:srgbClr val="FFFF00"/>
              </a:buClr>
              <a:buSzPts val="1850"/>
              <a:buChar char="●"/>
            </a:pPr>
            <a:r>
              <a:rPr lang="en" sz="1850" u="sng" dirty="0">
                <a:solidFill>
                  <a:srgbClr val="FFFF00"/>
                </a:solidFill>
              </a:rPr>
              <a:t>Herod</a:t>
            </a:r>
            <a:r>
              <a:rPr lang="en" sz="1850" dirty="0">
                <a:solidFill>
                  <a:srgbClr val="FFFF00"/>
                </a:solidFill>
              </a:rPr>
              <a:t>.  </a:t>
            </a:r>
            <a:r>
              <a:rPr lang="en" sz="1850" u="sng" dirty="0">
                <a:solidFill>
                  <a:srgbClr val="FFFF00"/>
                </a:solidFill>
              </a:rPr>
              <a:t>Acts 12:22</a:t>
            </a:r>
            <a:r>
              <a:rPr lang="en" sz="1850" dirty="0">
                <a:solidFill>
                  <a:schemeClr val="dk1"/>
                </a:solidFill>
              </a:rPr>
              <a:t> </a:t>
            </a:r>
            <a:r>
              <a:rPr lang="en" sz="1850" i="1" dirty="0">
                <a:solidFill>
                  <a:schemeClr val="dk1"/>
                </a:solidFill>
              </a:rPr>
              <a:t>“... people kept crying out,“</a:t>
            </a:r>
            <a:r>
              <a:rPr lang="en" sz="1850" i="1" u="sng" dirty="0">
                <a:solidFill>
                  <a:schemeClr val="dk1"/>
                </a:solidFill>
              </a:rPr>
              <a:t>The voice of a god and not of a man</a:t>
            </a:r>
            <a:r>
              <a:rPr lang="en" sz="1850" i="1" dirty="0">
                <a:solidFill>
                  <a:schemeClr val="dk1"/>
                </a:solidFill>
              </a:rPr>
              <a:t>!”</a:t>
            </a:r>
            <a:endParaRPr sz="1850" i="1" dirty="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7"/>
          <p:cNvSpPr txBox="1">
            <a:spLocks noGrp="1"/>
          </p:cNvSpPr>
          <p:nvPr>
            <p:ph type="ctrTitle"/>
          </p:nvPr>
        </p:nvSpPr>
        <p:spPr>
          <a:xfrm>
            <a:off x="-87825" y="0"/>
            <a:ext cx="9297000" cy="50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b="1" dirty="0">
                <a:solidFill>
                  <a:srgbClr val="00FFFF"/>
                </a:solidFill>
              </a:rPr>
              <a:t>WHAT IS THE SOLUTION?</a:t>
            </a:r>
            <a:endParaRPr sz="5000" b="1" dirty="0">
              <a:solidFill>
                <a:srgbClr val="00FFFF"/>
              </a:solidFill>
            </a:endParaRPr>
          </a:p>
        </p:txBody>
      </p:sp>
      <p:sp>
        <p:nvSpPr>
          <p:cNvPr id="146" name="Google Shape;146;p27"/>
          <p:cNvSpPr txBox="1">
            <a:spLocks noGrp="1"/>
          </p:cNvSpPr>
          <p:nvPr>
            <p:ph type="subTitle" idx="1"/>
          </p:nvPr>
        </p:nvSpPr>
        <p:spPr>
          <a:xfrm>
            <a:off x="-177150" y="360275"/>
            <a:ext cx="9386400" cy="47832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Clr>
                <a:srgbClr val="FFFF00"/>
              </a:buClr>
              <a:buSzPts val="1900"/>
              <a:buChar char="●"/>
            </a:pPr>
            <a:r>
              <a:rPr lang="en" sz="1900" u="sng" dirty="0">
                <a:solidFill>
                  <a:srgbClr val="FFFF00"/>
                </a:solidFill>
              </a:rPr>
              <a:t>For preachers</a:t>
            </a:r>
            <a:r>
              <a:rPr lang="en" sz="1900" dirty="0">
                <a:solidFill>
                  <a:srgbClr val="FFFF00"/>
                </a:solidFill>
              </a:rPr>
              <a:t>?  First, a MASSIVE dose of humility!</a:t>
            </a:r>
            <a:endParaRPr sz="1900" dirty="0">
              <a:solidFill>
                <a:srgbClr val="FFFF00"/>
              </a:solidFill>
            </a:endParaRPr>
          </a:p>
          <a:p>
            <a:pPr marL="457200" lvl="0" indent="-349250" algn="l" rtl="0">
              <a:spcBef>
                <a:spcPts val="0"/>
              </a:spcBef>
              <a:spcAft>
                <a:spcPts val="0"/>
              </a:spcAft>
              <a:buClr>
                <a:srgbClr val="FFFF00"/>
              </a:buClr>
              <a:buSzPts val="1900"/>
              <a:buChar char="●"/>
            </a:pPr>
            <a:r>
              <a:rPr lang="en" sz="1900" u="sng" dirty="0">
                <a:solidFill>
                  <a:srgbClr val="FFFF00"/>
                </a:solidFill>
              </a:rPr>
              <a:t>1 Cor.13:4</a:t>
            </a:r>
            <a:r>
              <a:rPr lang="en" sz="1900" dirty="0">
                <a:solidFill>
                  <a:srgbClr val="FFFF00"/>
                </a:solidFill>
              </a:rPr>
              <a:t> </a:t>
            </a:r>
            <a:r>
              <a:rPr lang="en" sz="1900" i="1" dirty="0">
                <a:solidFill>
                  <a:schemeClr val="dk1"/>
                </a:solidFill>
              </a:rPr>
              <a:t>“Love is patient, love is kind and is not jealous; </a:t>
            </a:r>
            <a:r>
              <a:rPr lang="en" sz="1900" i="1" u="sng" dirty="0">
                <a:solidFill>
                  <a:schemeClr val="dk1"/>
                </a:solidFill>
              </a:rPr>
              <a:t>love does not brag and is not arrogant</a:t>
            </a:r>
            <a:r>
              <a:rPr lang="en" sz="1900" i="1" dirty="0">
                <a:solidFill>
                  <a:schemeClr val="dk1"/>
                </a:solidFill>
              </a:rPr>
              <a:t>,”</a:t>
            </a:r>
            <a:r>
              <a:rPr lang="en" sz="1900" dirty="0">
                <a:solidFill>
                  <a:srgbClr val="FFFF00"/>
                </a:solidFill>
              </a:rPr>
              <a:t>  </a:t>
            </a:r>
            <a:r>
              <a:rPr lang="en" sz="1900" u="sng" dirty="0">
                <a:solidFill>
                  <a:srgbClr val="FFFF00"/>
                </a:solidFill>
              </a:rPr>
              <a:t>Jn.15:5</a:t>
            </a:r>
            <a:r>
              <a:rPr lang="en" sz="1900" dirty="0">
                <a:solidFill>
                  <a:srgbClr val="FFFF00"/>
                </a:solidFill>
              </a:rPr>
              <a:t> (Jesus) </a:t>
            </a:r>
            <a:r>
              <a:rPr lang="en" sz="1900" i="1" dirty="0">
                <a:solidFill>
                  <a:schemeClr val="dk1"/>
                </a:solidFill>
              </a:rPr>
              <a:t>“I am the vine, you are the branches; he who abides in Me and I in him, he bears much fruit, for </a:t>
            </a:r>
            <a:r>
              <a:rPr lang="en" sz="1900" i="1" u="sng" dirty="0">
                <a:solidFill>
                  <a:schemeClr val="dk1"/>
                </a:solidFill>
              </a:rPr>
              <a:t>apart from Me you can do nothing</a:t>
            </a:r>
            <a:r>
              <a:rPr lang="en" sz="1900" i="1" dirty="0">
                <a:solidFill>
                  <a:schemeClr val="dk1"/>
                </a:solidFill>
              </a:rPr>
              <a:t>.” </a:t>
            </a:r>
            <a:r>
              <a:rPr lang="en" sz="1900" dirty="0">
                <a:solidFill>
                  <a:srgbClr val="FFFF00"/>
                </a:solidFill>
              </a:rPr>
              <a:t> </a:t>
            </a:r>
            <a:r>
              <a:rPr lang="en" sz="1900" u="sng" dirty="0">
                <a:solidFill>
                  <a:srgbClr val="FFFF00"/>
                </a:solidFill>
              </a:rPr>
              <a:t>Gal.6:3</a:t>
            </a:r>
            <a:r>
              <a:rPr lang="en" sz="1900" dirty="0">
                <a:solidFill>
                  <a:srgbClr val="FFFF00"/>
                </a:solidFill>
              </a:rPr>
              <a:t> </a:t>
            </a:r>
            <a:r>
              <a:rPr lang="en" sz="1900" i="1" dirty="0">
                <a:solidFill>
                  <a:schemeClr val="dk1"/>
                </a:solidFill>
              </a:rPr>
              <a:t>“For if anyone </a:t>
            </a:r>
            <a:r>
              <a:rPr lang="en" sz="1900" i="1" u="sng" dirty="0">
                <a:solidFill>
                  <a:schemeClr val="dk1"/>
                </a:solidFill>
              </a:rPr>
              <a:t>thinks he is something</a:t>
            </a:r>
            <a:r>
              <a:rPr lang="en" sz="1900" i="1" dirty="0">
                <a:solidFill>
                  <a:schemeClr val="dk1"/>
                </a:solidFill>
              </a:rPr>
              <a:t> when he is nothing, </a:t>
            </a:r>
            <a:r>
              <a:rPr lang="en" sz="1900" i="1" u="sng" dirty="0">
                <a:solidFill>
                  <a:schemeClr val="dk1"/>
                </a:solidFill>
              </a:rPr>
              <a:t>he deceives himself</a:t>
            </a:r>
            <a:r>
              <a:rPr lang="en" sz="1900" i="1" dirty="0">
                <a:solidFill>
                  <a:schemeClr val="dk1"/>
                </a:solidFill>
              </a:rPr>
              <a:t>.” </a:t>
            </a:r>
            <a:r>
              <a:rPr lang="en" sz="1900" dirty="0">
                <a:solidFill>
                  <a:srgbClr val="FFFF00"/>
                </a:solidFill>
              </a:rPr>
              <a:t> </a:t>
            </a:r>
            <a:endParaRPr sz="1900" dirty="0">
              <a:solidFill>
                <a:srgbClr val="FFFF00"/>
              </a:solidFill>
            </a:endParaRPr>
          </a:p>
          <a:p>
            <a:pPr marL="457200" lvl="0" indent="-349250" algn="l" rtl="0">
              <a:spcBef>
                <a:spcPts val="0"/>
              </a:spcBef>
              <a:spcAft>
                <a:spcPts val="0"/>
              </a:spcAft>
              <a:buClr>
                <a:srgbClr val="00FFFF"/>
              </a:buClr>
              <a:buSzPts val="1900"/>
              <a:buChar char="●"/>
            </a:pPr>
            <a:r>
              <a:rPr lang="en" sz="1900" dirty="0">
                <a:solidFill>
                  <a:srgbClr val="00FFFF"/>
                </a:solidFill>
              </a:rPr>
              <a:t>A preacher is NEVER as “good” a servant of the Lord as they think they are!</a:t>
            </a:r>
            <a:r>
              <a:rPr lang="en" sz="1900" dirty="0">
                <a:solidFill>
                  <a:srgbClr val="FFFF00"/>
                </a:solidFill>
              </a:rPr>
              <a:t>  </a:t>
            </a:r>
            <a:endParaRPr sz="1900" dirty="0">
              <a:solidFill>
                <a:srgbClr val="FFFF00"/>
              </a:solidFill>
            </a:endParaRPr>
          </a:p>
          <a:p>
            <a:pPr marL="457200" lvl="0" indent="-349250" algn="l" rtl="0">
              <a:spcBef>
                <a:spcPts val="0"/>
              </a:spcBef>
              <a:spcAft>
                <a:spcPts val="0"/>
              </a:spcAft>
              <a:buClr>
                <a:srgbClr val="FFFF00"/>
              </a:buClr>
              <a:buSzPts val="1900"/>
              <a:buChar char="●"/>
            </a:pPr>
            <a:r>
              <a:rPr lang="en" sz="1900" dirty="0">
                <a:solidFill>
                  <a:srgbClr val="FFFF00"/>
                </a:solidFill>
              </a:rPr>
              <a:t>Preachers need to realize that “time served” does not automatically equate to wisdom.  I distinctly remember multiple preachers using their “years in the ministry” as evidence that they must be right on a biblical matter.  </a:t>
            </a:r>
            <a:r>
              <a:rPr lang="en" sz="1900" u="sng" dirty="0">
                <a:solidFill>
                  <a:srgbClr val="FFFF00"/>
                </a:solidFill>
              </a:rPr>
              <a:t>Job 32:6-9</a:t>
            </a:r>
            <a:r>
              <a:rPr lang="en" sz="1900" dirty="0">
                <a:solidFill>
                  <a:srgbClr val="FFFF00"/>
                </a:solidFill>
              </a:rPr>
              <a:t> </a:t>
            </a:r>
            <a:r>
              <a:rPr lang="en" sz="1900" i="1" dirty="0">
                <a:solidFill>
                  <a:schemeClr val="dk1"/>
                </a:solidFill>
              </a:rPr>
              <a:t>“So Elihu the son of Barachel the Buzite spoke out and said, “I am young in years and you are old; Therefore I was shy and afraid to tell you what I think. 7 </a:t>
            </a:r>
            <a:r>
              <a:rPr lang="en" sz="1900" i="1" u="sng" dirty="0">
                <a:solidFill>
                  <a:schemeClr val="dk1"/>
                </a:solidFill>
              </a:rPr>
              <a:t>I thought age should speak, and increased years should teach wisdom</a:t>
            </a:r>
            <a:r>
              <a:rPr lang="en" sz="1900" i="1" dirty="0">
                <a:solidFill>
                  <a:schemeClr val="dk1"/>
                </a:solidFill>
              </a:rPr>
              <a:t>. 8 But it is a spirit in man, and the breath of the Almighty gives them understanding. 9 </a:t>
            </a:r>
            <a:r>
              <a:rPr lang="en" sz="1900" i="1" u="sng" dirty="0">
                <a:solidFill>
                  <a:schemeClr val="dk1"/>
                </a:solidFill>
              </a:rPr>
              <a:t>The abundant in years may not be wise, nor may elders understand justice</a:t>
            </a:r>
            <a:r>
              <a:rPr lang="en" sz="1900" i="1" dirty="0">
                <a:solidFill>
                  <a:schemeClr val="dk1"/>
                </a:solidFill>
              </a:rPr>
              <a:t>.”</a:t>
            </a:r>
            <a:endParaRPr sz="1900" i="1" dirty="0">
              <a:solidFill>
                <a:schemeClr val="dk1"/>
              </a:solidFill>
            </a:endParaRPr>
          </a:p>
          <a:p>
            <a:pPr marL="457200" lvl="0" indent="-349250" algn="l" rtl="0">
              <a:spcBef>
                <a:spcPts val="0"/>
              </a:spcBef>
              <a:spcAft>
                <a:spcPts val="0"/>
              </a:spcAft>
              <a:buClr>
                <a:srgbClr val="00FFFF"/>
              </a:buClr>
              <a:buSzPts val="1900"/>
              <a:buChar char="●"/>
            </a:pPr>
            <a:r>
              <a:rPr lang="en" sz="1900" dirty="0">
                <a:solidFill>
                  <a:srgbClr val="00FFFF"/>
                </a:solidFill>
              </a:rPr>
              <a:t>Evangelists need to be reminded that they serve a </a:t>
            </a:r>
            <a:r>
              <a:rPr lang="en" sz="1900" u="sng" dirty="0">
                <a:solidFill>
                  <a:srgbClr val="00FFFF"/>
                </a:solidFill>
              </a:rPr>
              <a:t>local</a:t>
            </a:r>
            <a:r>
              <a:rPr lang="en" sz="1900" dirty="0">
                <a:solidFill>
                  <a:srgbClr val="00FFFF"/>
                </a:solidFill>
              </a:rPr>
              <a:t> role, </a:t>
            </a:r>
            <a:r>
              <a:rPr lang="en" sz="1900" u="sng" dirty="0">
                <a:solidFill>
                  <a:srgbClr val="00FFFF"/>
                </a:solidFill>
              </a:rPr>
              <a:t>not</a:t>
            </a:r>
            <a:r>
              <a:rPr lang="en" sz="1900" dirty="0">
                <a:solidFill>
                  <a:srgbClr val="00FFFF"/>
                </a:solidFill>
              </a:rPr>
              <a:t> the whole body!</a:t>
            </a:r>
            <a:endParaRPr sz="1900" dirty="0">
              <a:solidFill>
                <a:srgbClr val="00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a:spLocks noGrp="1"/>
          </p:cNvSpPr>
          <p:nvPr>
            <p:ph type="ctrTitle"/>
          </p:nvPr>
        </p:nvSpPr>
        <p:spPr>
          <a:xfrm>
            <a:off x="-87825" y="0"/>
            <a:ext cx="9297000" cy="50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b="1" dirty="0">
                <a:solidFill>
                  <a:srgbClr val="00FFFF"/>
                </a:solidFill>
              </a:rPr>
              <a:t>WHAT IS THE SOLUTION? - 2</a:t>
            </a:r>
            <a:endParaRPr sz="5000" b="1" dirty="0">
              <a:solidFill>
                <a:srgbClr val="00FFFF"/>
              </a:solidFill>
            </a:endParaRPr>
          </a:p>
        </p:txBody>
      </p:sp>
      <p:sp>
        <p:nvSpPr>
          <p:cNvPr id="152" name="Google Shape;152;p28"/>
          <p:cNvSpPr txBox="1">
            <a:spLocks noGrp="1"/>
          </p:cNvSpPr>
          <p:nvPr>
            <p:ph type="subTitle" idx="1"/>
          </p:nvPr>
        </p:nvSpPr>
        <p:spPr>
          <a:xfrm>
            <a:off x="-177150" y="360275"/>
            <a:ext cx="9386400" cy="4783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FFFF00"/>
              </a:buClr>
              <a:buSzPts val="1800"/>
              <a:buChar char="●"/>
            </a:pPr>
            <a:r>
              <a:rPr lang="en" sz="1800" u="sng" dirty="0">
                <a:solidFill>
                  <a:srgbClr val="FFFF00"/>
                </a:solidFill>
              </a:rPr>
              <a:t>For churches</a:t>
            </a:r>
            <a:r>
              <a:rPr lang="en" sz="1800" dirty="0">
                <a:solidFill>
                  <a:srgbClr val="FFFF00"/>
                </a:solidFill>
              </a:rPr>
              <a:t>?  This answer is so obvious, that it’s sad that it needs to be said.  Members of the church of Christ need to LOVE and KNOW the word of the Lord!</a:t>
            </a:r>
            <a:endParaRPr sz="1800" dirty="0">
              <a:solidFill>
                <a:srgbClr val="FFFF00"/>
              </a:solidFill>
            </a:endParaRPr>
          </a:p>
          <a:p>
            <a:pPr marL="457200" lvl="0" indent="-342900" algn="l" rtl="0">
              <a:spcBef>
                <a:spcPts val="0"/>
              </a:spcBef>
              <a:spcAft>
                <a:spcPts val="0"/>
              </a:spcAft>
              <a:buClr>
                <a:srgbClr val="FFFF00"/>
              </a:buClr>
              <a:buSzPts val="1800"/>
              <a:buChar char="●"/>
            </a:pPr>
            <a:r>
              <a:rPr lang="en" sz="1800" u="sng" dirty="0">
                <a:solidFill>
                  <a:srgbClr val="FFFF00"/>
                </a:solidFill>
              </a:rPr>
              <a:t>Heb.5:12</a:t>
            </a:r>
            <a:r>
              <a:rPr lang="en" sz="1800" dirty="0">
                <a:solidFill>
                  <a:srgbClr val="FFFF00"/>
                </a:solidFill>
              </a:rPr>
              <a:t> </a:t>
            </a:r>
            <a:r>
              <a:rPr lang="en" sz="1800" i="1" dirty="0">
                <a:solidFill>
                  <a:schemeClr val="dk1"/>
                </a:solidFill>
              </a:rPr>
              <a:t>“</a:t>
            </a:r>
            <a:r>
              <a:rPr lang="en" sz="1800" i="1" u="sng" dirty="0">
                <a:solidFill>
                  <a:schemeClr val="dk1"/>
                </a:solidFill>
              </a:rPr>
              <a:t>For though by this time you ought to be teachers</a:t>
            </a:r>
            <a:r>
              <a:rPr lang="en" sz="1800" i="1" dirty="0">
                <a:solidFill>
                  <a:schemeClr val="dk1"/>
                </a:solidFill>
              </a:rPr>
              <a:t>, you have need again for someone to teach you the elementary principles of the oracles of God, and you have come to need milk and not solid food.”</a:t>
            </a:r>
            <a:r>
              <a:rPr lang="en" sz="1800" dirty="0">
                <a:solidFill>
                  <a:srgbClr val="FFFF00"/>
                </a:solidFill>
              </a:rPr>
              <a:t> (30 years after Jesus’ death.) </a:t>
            </a:r>
            <a:endParaRPr sz="1800" dirty="0">
              <a:solidFill>
                <a:srgbClr val="FFFF00"/>
              </a:solidFill>
            </a:endParaRPr>
          </a:p>
          <a:p>
            <a:pPr marL="457200" lvl="0" indent="-342900" algn="l" rtl="0">
              <a:spcBef>
                <a:spcPts val="0"/>
              </a:spcBef>
              <a:spcAft>
                <a:spcPts val="0"/>
              </a:spcAft>
              <a:buClr>
                <a:srgbClr val="FFFF00"/>
              </a:buClr>
              <a:buSzPts val="1800"/>
              <a:buChar char="●"/>
            </a:pPr>
            <a:r>
              <a:rPr lang="en" sz="1800" dirty="0">
                <a:solidFill>
                  <a:schemeClr val="accent1">
                    <a:lumMod val="60000"/>
                    <a:lumOff val="40000"/>
                  </a:schemeClr>
                </a:solidFill>
              </a:rPr>
              <a:t>I direct these 3 questions specifically to the men of this congregation.  How long have you been Christians?  How able are you to teach others, including your fellow Christians the word?  If you feel that you can’t, is it your preacher’s fault, or your fault?</a:t>
            </a:r>
            <a:endParaRPr sz="1800" dirty="0">
              <a:solidFill>
                <a:schemeClr val="accent1">
                  <a:lumMod val="60000"/>
                  <a:lumOff val="40000"/>
                </a:schemeClr>
              </a:solidFill>
            </a:endParaRPr>
          </a:p>
          <a:p>
            <a:pPr marL="457200" lvl="0" indent="-342900" algn="l" rtl="0">
              <a:spcBef>
                <a:spcPts val="0"/>
              </a:spcBef>
              <a:spcAft>
                <a:spcPts val="0"/>
              </a:spcAft>
              <a:buClr>
                <a:srgbClr val="FFFF00"/>
              </a:buClr>
              <a:buSzPts val="1800"/>
              <a:buChar char="●"/>
            </a:pPr>
            <a:r>
              <a:rPr lang="en" sz="1800" dirty="0">
                <a:solidFill>
                  <a:srgbClr val="FFFF00"/>
                </a:solidFill>
              </a:rPr>
              <a:t>Are we glorifying the word here?  </a:t>
            </a:r>
            <a:r>
              <a:rPr lang="en" sz="1800" u="sng" dirty="0">
                <a:solidFill>
                  <a:srgbClr val="FFFF00"/>
                </a:solidFill>
              </a:rPr>
              <a:t>2 Thess.3:1</a:t>
            </a:r>
            <a:r>
              <a:rPr lang="en" sz="1800" dirty="0">
                <a:solidFill>
                  <a:srgbClr val="FFFF00"/>
                </a:solidFill>
              </a:rPr>
              <a:t> </a:t>
            </a:r>
            <a:r>
              <a:rPr lang="en" sz="1800" i="1" dirty="0">
                <a:solidFill>
                  <a:schemeClr val="dk1"/>
                </a:solidFill>
              </a:rPr>
              <a:t>“Finally, brethren, </a:t>
            </a:r>
            <a:r>
              <a:rPr lang="en" sz="1800" i="1" dirty="0">
                <a:solidFill>
                  <a:srgbClr val="FFFF00"/>
                </a:solidFill>
              </a:rPr>
              <a:t>pray for us </a:t>
            </a:r>
            <a:r>
              <a:rPr lang="en" sz="1800" i="1" u="sng" dirty="0">
                <a:solidFill>
                  <a:schemeClr val="accent1">
                    <a:lumMod val="60000"/>
                    <a:lumOff val="40000"/>
                  </a:schemeClr>
                </a:solidFill>
              </a:rPr>
              <a:t>that the word of the Lord will spread rapidly and be glorified</a:t>
            </a:r>
            <a:r>
              <a:rPr lang="en" sz="1800" i="1" dirty="0">
                <a:solidFill>
                  <a:schemeClr val="dk1"/>
                </a:solidFill>
              </a:rPr>
              <a:t>, just as it did also with you;”</a:t>
            </a:r>
            <a:r>
              <a:rPr lang="en" sz="1800" dirty="0">
                <a:solidFill>
                  <a:srgbClr val="FFFF00"/>
                </a:solidFill>
              </a:rPr>
              <a:t>  </a:t>
            </a:r>
            <a:r>
              <a:rPr lang="en" sz="1800" u="sng" dirty="0">
                <a:solidFill>
                  <a:srgbClr val="FFFF00"/>
                </a:solidFill>
              </a:rPr>
              <a:t>1 Pet.2:2</a:t>
            </a:r>
            <a:r>
              <a:rPr lang="en" sz="1800" dirty="0">
                <a:solidFill>
                  <a:srgbClr val="FFFF00"/>
                </a:solidFill>
              </a:rPr>
              <a:t> </a:t>
            </a:r>
            <a:r>
              <a:rPr lang="en" sz="1800" i="1" dirty="0">
                <a:solidFill>
                  <a:schemeClr val="dk1"/>
                </a:solidFill>
              </a:rPr>
              <a:t>“like newborn babies, </a:t>
            </a:r>
            <a:r>
              <a:rPr lang="en" sz="1800" i="1" u="sng" dirty="0">
                <a:solidFill>
                  <a:schemeClr val="dk1"/>
                </a:solidFill>
              </a:rPr>
              <a:t>long for the pure milk of the word, so that by it you may grow in respect to salvation</a:t>
            </a:r>
            <a:r>
              <a:rPr lang="en" sz="1800" i="1" dirty="0">
                <a:solidFill>
                  <a:schemeClr val="dk1"/>
                </a:solidFill>
              </a:rPr>
              <a:t>,”</a:t>
            </a:r>
            <a:r>
              <a:rPr lang="en" sz="1800" dirty="0">
                <a:solidFill>
                  <a:srgbClr val="FFFF00"/>
                </a:solidFill>
              </a:rPr>
              <a:t>  </a:t>
            </a:r>
            <a:r>
              <a:rPr lang="en" sz="1800" u="sng" dirty="0">
                <a:solidFill>
                  <a:srgbClr val="FFFF00"/>
                </a:solidFill>
              </a:rPr>
              <a:t>Acts 17:11</a:t>
            </a:r>
            <a:r>
              <a:rPr lang="en" sz="1800" dirty="0">
                <a:solidFill>
                  <a:srgbClr val="FFFF00"/>
                </a:solidFill>
              </a:rPr>
              <a:t> </a:t>
            </a:r>
            <a:r>
              <a:rPr lang="en" sz="1800" i="1" dirty="0">
                <a:solidFill>
                  <a:schemeClr val="dk1"/>
                </a:solidFill>
              </a:rPr>
              <a:t>“Now these were more noble-minded than those in Thessalonica, for they received the word with great eagerness, </a:t>
            </a:r>
            <a:r>
              <a:rPr lang="en" sz="1800" i="1" u="sng" dirty="0">
                <a:solidFill>
                  <a:schemeClr val="dk1"/>
                </a:solidFill>
              </a:rPr>
              <a:t>examining the Scriptures daily to see whether these things were so</a:t>
            </a:r>
            <a:r>
              <a:rPr lang="en" sz="1800" i="1" dirty="0">
                <a:solidFill>
                  <a:schemeClr val="dk1"/>
                </a:solidFill>
              </a:rPr>
              <a:t>.”</a:t>
            </a:r>
            <a:endParaRPr sz="1800" i="1" dirty="0">
              <a:solidFill>
                <a:schemeClr val="dk1"/>
              </a:solidFill>
            </a:endParaRPr>
          </a:p>
          <a:p>
            <a:pPr marL="457200" lvl="0" indent="-342900" algn="l" rtl="0">
              <a:spcBef>
                <a:spcPts val="0"/>
              </a:spcBef>
              <a:spcAft>
                <a:spcPts val="0"/>
              </a:spcAft>
              <a:buClr>
                <a:srgbClr val="FFFF00"/>
              </a:buClr>
              <a:buSzPts val="1800"/>
              <a:buChar char="●"/>
            </a:pPr>
            <a:r>
              <a:rPr lang="en" sz="1800" dirty="0">
                <a:solidFill>
                  <a:srgbClr val="FFFF00"/>
                </a:solidFill>
              </a:rPr>
              <a:t>Would you know error if you heard it?  </a:t>
            </a:r>
            <a:r>
              <a:rPr lang="en" sz="1800" u="sng" dirty="0">
                <a:solidFill>
                  <a:srgbClr val="FFFF00"/>
                </a:solidFill>
              </a:rPr>
              <a:t>Rev.2:2</a:t>
            </a:r>
            <a:r>
              <a:rPr lang="en" sz="1800" dirty="0">
                <a:solidFill>
                  <a:srgbClr val="FFFF00"/>
                </a:solidFill>
              </a:rPr>
              <a:t> </a:t>
            </a:r>
            <a:r>
              <a:rPr lang="en" sz="1800" i="1" dirty="0">
                <a:solidFill>
                  <a:schemeClr val="dk1"/>
                </a:solidFill>
              </a:rPr>
              <a:t>“‘I know your deeds and your toil and perseverance, and that you cannot tolerate evil men, and </a:t>
            </a:r>
            <a:r>
              <a:rPr lang="en" sz="1800" i="1" u="sng" dirty="0">
                <a:solidFill>
                  <a:schemeClr val="dk1"/>
                </a:solidFill>
              </a:rPr>
              <a:t>you put to the test those who call themselves apostles, and they are not, and you found them to be false</a:t>
            </a:r>
            <a:r>
              <a:rPr lang="en" sz="1800" i="1" dirty="0">
                <a:solidFill>
                  <a:schemeClr val="dk1"/>
                </a:solidFill>
              </a:rPr>
              <a:t>;”</a:t>
            </a:r>
            <a:endParaRPr sz="1800" i="1" dirty="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9"/>
          <p:cNvSpPr txBox="1">
            <a:spLocks noGrp="1"/>
          </p:cNvSpPr>
          <p:nvPr>
            <p:ph type="ctrTitle"/>
          </p:nvPr>
        </p:nvSpPr>
        <p:spPr>
          <a:xfrm>
            <a:off x="-87825" y="0"/>
            <a:ext cx="9297000" cy="50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b="1">
                <a:solidFill>
                  <a:srgbClr val="00FFFF"/>
                </a:solidFill>
              </a:rPr>
              <a:t>MODERN EXAMPLES</a:t>
            </a:r>
            <a:endParaRPr sz="5000" b="1">
              <a:solidFill>
                <a:srgbClr val="00FFFF"/>
              </a:solidFill>
            </a:endParaRPr>
          </a:p>
        </p:txBody>
      </p:sp>
      <p:sp>
        <p:nvSpPr>
          <p:cNvPr id="158" name="Google Shape;158;p29"/>
          <p:cNvSpPr txBox="1">
            <a:spLocks noGrp="1"/>
          </p:cNvSpPr>
          <p:nvPr>
            <p:ph type="subTitle" idx="1"/>
          </p:nvPr>
        </p:nvSpPr>
        <p:spPr>
          <a:xfrm>
            <a:off x="-177150" y="360275"/>
            <a:ext cx="9386400" cy="47832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Clr>
                <a:srgbClr val="FFFF00"/>
              </a:buClr>
              <a:buSzPts val="1900"/>
              <a:buChar char="●"/>
            </a:pPr>
            <a:r>
              <a:rPr lang="en" sz="1900" dirty="0">
                <a:solidFill>
                  <a:srgbClr val="FFFF00"/>
                </a:solidFill>
              </a:rPr>
              <a:t>A congregation of our size, with no elders, whose evangelist suddenly died.  There are FIVE men in that congregation rotating the preaching right now!</a:t>
            </a:r>
            <a:endParaRPr sz="1900" dirty="0">
              <a:solidFill>
                <a:srgbClr val="FFFF00"/>
              </a:solidFill>
            </a:endParaRPr>
          </a:p>
          <a:p>
            <a:pPr marL="457200" lvl="0" indent="-349250" algn="l" rtl="0">
              <a:spcBef>
                <a:spcPts val="0"/>
              </a:spcBef>
              <a:spcAft>
                <a:spcPts val="0"/>
              </a:spcAft>
              <a:buClr>
                <a:srgbClr val="00FFFF"/>
              </a:buClr>
              <a:buSzPts val="1900"/>
              <a:buChar char="●"/>
            </a:pPr>
            <a:r>
              <a:rPr lang="en" sz="1900" dirty="0">
                <a:solidFill>
                  <a:srgbClr val="00FFFF"/>
                </a:solidFill>
              </a:rPr>
              <a:t>A weekly bible study I attended and sometimes taught, as a substitute.  Six older Christian men in the class, two are former elders.  When the teacher, and I, said we would both be out of town and asked for a volunteer teacher to fill in, there was dead silence…Can you imagine how discouraging this is to an evangelist?</a:t>
            </a:r>
            <a:r>
              <a:rPr lang="en" sz="1900" dirty="0">
                <a:solidFill>
                  <a:srgbClr val="FFFF00"/>
                </a:solidFill>
              </a:rPr>
              <a:t>  </a:t>
            </a:r>
            <a:r>
              <a:rPr lang="en" sz="1900" u="sng" dirty="0">
                <a:solidFill>
                  <a:srgbClr val="FFFF00"/>
                </a:solidFill>
              </a:rPr>
              <a:t>2 Tim.2:2</a:t>
            </a:r>
            <a:r>
              <a:rPr lang="en" sz="1900" dirty="0">
                <a:solidFill>
                  <a:srgbClr val="FFFF00"/>
                </a:solidFill>
              </a:rPr>
              <a:t> </a:t>
            </a:r>
            <a:r>
              <a:rPr lang="en" sz="1900" i="1" dirty="0">
                <a:solidFill>
                  <a:schemeClr val="dk1"/>
                </a:solidFill>
              </a:rPr>
              <a:t>“The things which you have heard from me in the presence of many witnesses, </a:t>
            </a:r>
            <a:r>
              <a:rPr lang="en" sz="1900" i="1" u="sng" dirty="0">
                <a:solidFill>
                  <a:schemeClr val="dk1"/>
                </a:solidFill>
              </a:rPr>
              <a:t>entrust these to faithful men who will be able to teach others also</a:t>
            </a:r>
            <a:r>
              <a:rPr lang="en" sz="1900" i="1" dirty="0">
                <a:solidFill>
                  <a:schemeClr val="dk1"/>
                </a:solidFill>
              </a:rPr>
              <a:t>.”</a:t>
            </a:r>
            <a:endParaRPr sz="1900" i="1" dirty="0">
              <a:solidFill>
                <a:schemeClr val="dk1"/>
              </a:solidFill>
            </a:endParaRPr>
          </a:p>
          <a:p>
            <a:pPr marL="457200" lvl="0" indent="-349250" algn="l" rtl="0">
              <a:spcBef>
                <a:spcPts val="0"/>
              </a:spcBef>
              <a:spcAft>
                <a:spcPts val="0"/>
              </a:spcAft>
              <a:buClr>
                <a:srgbClr val="FFFF00"/>
              </a:buClr>
              <a:buSzPts val="1900"/>
              <a:buChar char="●"/>
            </a:pPr>
            <a:r>
              <a:rPr lang="en" sz="1900" dirty="0">
                <a:solidFill>
                  <a:srgbClr val="FFFF00"/>
                </a:solidFill>
              </a:rPr>
              <a:t>“Brilliant” articles by brethren, shared and “liked” and praised by dozens, but they are simply wisdom of men, with ZERO scripture!</a:t>
            </a:r>
            <a:endParaRPr sz="1900" dirty="0">
              <a:solidFill>
                <a:srgbClr val="FFFF00"/>
              </a:solidFill>
            </a:endParaRPr>
          </a:p>
          <a:p>
            <a:pPr marL="457200" lvl="0" indent="-349250" algn="l" rtl="0">
              <a:spcBef>
                <a:spcPts val="0"/>
              </a:spcBef>
              <a:spcAft>
                <a:spcPts val="0"/>
              </a:spcAft>
              <a:buClr>
                <a:srgbClr val="00FFFF"/>
              </a:buClr>
              <a:buSzPts val="1900"/>
              <a:buChar char="●"/>
            </a:pPr>
            <a:r>
              <a:rPr lang="en" sz="1900" dirty="0">
                <a:solidFill>
                  <a:srgbClr val="00FFFF"/>
                </a:solidFill>
              </a:rPr>
              <a:t>Brother Marty Pickup Jr, one of my teachers at Florida College.  He taught a “fire and brimstone” lesson one Sunday as a younger preacher in which THREE persons responded to the gospel to be baptized!  Afterward, he was receiving all the congratulations and praise from the members there, and feeling very special, when an elderly sister there shook his hand and said</a:t>
            </a:r>
            <a:r>
              <a:rPr lang="en" sz="1900" dirty="0">
                <a:solidFill>
                  <a:srgbClr val="FFFF00"/>
                </a:solidFill>
              </a:rPr>
              <a:t> “</a:t>
            </a:r>
            <a:r>
              <a:rPr lang="en" sz="1900" u="sng" dirty="0">
                <a:solidFill>
                  <a:srgbClr val="FFFF00"/>
                </a:solidFill>
              </a:rPr>
              <a:t>Isn’t the word of God a powerful thing</a:t>
            </a:r>
            <a:r>
              <a:rPr lang="en" sz="1900" dirty="0">
                <a:solidFill>
                  <a:srgbClr val="FFFF00"/>
                </a:solidFill>
              </a:rPr>
              <a:t>?”  </a:t>
            </a:r>
            <a:r>
              <a:rPr lang="en" sz="1900" dirty="0">
                <a:solidFill>
                  <a:srgbClr val="00FFFF"/>
                </a:solidFill>
              </a:rPr>
              <a:t>It’s not about US.  </a:t>
            </a:r>
            <a:r>
              <a:rPr lang="en" sz="1900" dirty="0">
                <a:solidFill>
                  <a:srgbClr val="FFFF00"/>
                </a:solidFill>
              </a:rPr>
              <a:t>It’s about </a:t>
            </a:r>
            <a:r>
              <a:rPr lang="en" sz="1900" u="sng" dirty="0">
                <a:solidFill>
                  <a:srgbClr val="FFFF00"/>
                </a:solidFill>
              </a:rPr>
              <a:t>HIM</a:t>
            </a:r>
            <a:r>
              <a:rPr lang="en" sz="1900" dirty="0">
                <a:solidFill>
                  <a:srgbClr val="FFFF00"/>
                </a:solidFill>
              </a:rPr>
              <a:t>!  </a:t>
            </a:r>
            <a:r>
              <a:rPr lang="en" sz="1900" dirty="0">
                <a:solidFill>
                  <a:srgbClr val="00FFFF"/>
                </a:solidFill>
              </a:rPr>
              <a:t>Let us all never forget this.</a:t>
            </a:r>
            <a:endParaRPr sz="1900" dirty="0">
              <a:solidFill>
                <a:srgbClr val="00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87825" y="0"/>
            <a:ext cx="9297000" cy="60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b="1">
                <a:solidFill>
                  <a:srgbClr val="00FFFF"/>
                </a:solidFill>
              </a:rPr>
              <a:t>IS THIS STILL A PROBLEM?</a:t>
            </a:r>
            <a:endParaRPr sz="5000" b="1">
              <a:solidFill>
                <a:srgbClr val="00FFFF"/>
              </a:solidFill>
            </a:endParaRPr>
          </a:p>
        </p:txBody>
      </p:sp>
      <p:sp>
        <p:nvSpPr>
          <p:cNvPr id="61" name="Google Shape;61;p14"/>
          <p:cNvSpPr txBox="1">
            <a:spLocks noGrp="1"/>
          </p:cNvSpPr>
          <p:nvPr>
            <p:ph type="subTitle" idx="1"/>
          </p:nvPr>
        </p:nvSpPr>
        <p:spPr>
          <a:xfrm>
            <a:off x="-58050" y="503175"/>
            <a:ext cx="9267300" cy="464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150">
              <a:solidFill>
                <a:schemeClr val="dk1"/>
              </a:solidFill>
            </a:endParaRPr>
          </a:p>
        </p:txBody>
      </p:sp>
      <p:pic>
        <p:nvPicPr>
          <p:cNvPr id="62" name="Google Shape;62;p14"/>
          <p:cNvPicPr preferRelativeResize="0"/>
          <p:nvPr/>
        </p:nvPicPr>
        <p:blipFill>
          <a:blip r:embed="rId3">
            <a:alphaModFix/>
          </a:blip>
          <a:stretch>
            <a:fillRect/>
          </a:stretch>
        </p:blipFill>
        <p:spPr>
          <a:xfrm>
            <a:off x="820275" y="604500"/>
            <a:ext cx="7510550" cy="44913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ctrTitle"/>
          </p:nvPr>
        </p:nvSpPr>
        <p:spPr>
          <a:xfrm>
            <a:off x="-87825" y="0"/>
            <a:ext cx="9297000" cy="60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b="1">
                <a:solidFill>
                  <a:srgbClr val="00FFFF"/>
                </a:solidFill>
              </a:rPr>
              <a:t>IS THIS STILL A PROBLEM?</a:t>
            </a:r>
            <a:endParaRPr sz="5000" b="1">
              <a:solidFill>
                <a:srgbClr val="00FFFF"/>
              </a:solidFill>
            </a:endParaRPr>
          </a:p>
        </p:txBody>
      </p:sp>
      <p:sp>
        <p:nvSpPr>
          <p:cNvPr id="68" name="Google Shape;68;p15"/>
          <p:cNvSpPr txBox="1">
            <a:spLocks noGrp="1"/>
          </p:cNvSpPr>
          <p:nvPr>
            <p:ph type="subTitle" idx="1"/>
          </p:nvPr>
        </p:nvSpPr>
        <p:spPr>
          <a:xfrm>
            <a:off x="-58050" y="503175"/>
            <a:ext cx="9267300" cy="464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150">
              <a:solidFill>
                <a:schemeClr val="dk1"/>
              </a:solidFill>
            </a:endParaRPr>
          </a:p>
        </p:txBody>
      </p:sp>
      <p:pic>
        <p:nvPicPr>
          <p:cNvPr id="69" name="Google Shape;69;p15"/>
          <p:cNvPicPr preferRelativeResize="0"/>
          <p:nvPr/>
        </p:nvPicPr>
        <p:blipFill>
          <a:blip r:embed="rId3">
            <a:alphaModFix/>
          </a:blip>
          <a:stretch>
            <a:fillRect/>
          </a:stretch>
        </p:blipFill>
        <p:spPr>
          <a:xfrm>
            <a:off x="894725" y="604500"/>
            <a:ext cx="7339350" cy="44392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ctrTitle"/>
          </p:nvPr>
        </p:nvSpPr>
        <p:spPr>
          <a:xfrm>
            <a:off x="-87825" y="0"/>
            <a:ext cx="9297000" cy="60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b="1">
                <a:solidFill>
                  <a:srgbClr val="00FFFF"/>
                </a:solidFill>
              </a:rPr>
              <a:t>IS THIS STILL A PROBLEM?</a:t>
            </a:r>
            <a:endParaRPr sz="5000" b="1">
              <a:solidFill>
                <a:srgbClr val="00FFFF"/>
              </a:solidFill>
            </a:endParaRPr>
          </a:p>
        </p:txBody>
      </p:sp>
      <p:sp>
        <p:nvSpPr>
          <p:cNvPr id="75" name="Google Shape;75;p16"/>
          <p:cNvSpPr txBox="1">
            <a:spLocks noGrp="1"/>
          </p:cNvSpPr>
          <p:nvPr>
            <p:ph type="subTitle" idx="1"/>
          </p:nvPr>
        </p:nvSpPr>
        <p:spPr>
          <a:xfrm>
            <a:off x="-58050" y="503175"/>
            <a:ext cx="9267300" cy="464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150">
              <a:solidFill>
                <a:schemeClr val="dk1"/>
              </a:solidFill>
            </a:endParaRPr>
          </a:p>
        </p:txBody>
      </p:sp>
      <p:pic>
        <p:nvPicPr>
          <p:cNvPr id="76" name="Google Shape;76;p16"/>
          <p:cNvPicPr preferRelativeResize="0"/>
          <p:nvPr/>
        </p:nvPicPr>
        <p:blipFill>
          <a:blip r:embed="rId3">
            <a:alphaModFix/>
          </a:blip>
          <a:stretch>
            <a:fillRect/>
          </a:stretch>
        </p:blipFill>
        <p:spPr>
          <a:xfrm>
            <a:off x="1058475" y="604500"/>
            <a:ext cx="7019276" cy="44615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ctrTitle"/>
          </p:nvPr>
        </p:nvSpPr>
        <p:spPr>
          <a:xfrm>
            <a:off x="-87825" y="0"/>
            <a:ext cx="9297000" cy="60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b="1">
                <a:solidFill>
                  <a:srgbClr val="00FFFF"/>
                </a:solidFill>
              </a:rPr>
              <a:t>IS THIS STILL A PROBLEM?</a:t>
            </a:r>
            <a:endParaRPr sz="5000" b="1">
              <a:solidFill>
                <a:srgbClr val="00FFFF"/>
              </a:solidFill>
            </a:endParaRPr>
          </a:p>
        </p:txBody>
      </p:sp>
      <p:sp>
        <p:nvSpPr>
          <p:cNvPr id="82" name="Google Shape;82;p17"/>
          <p:cNvSpPr txBox="1">
            <a:spLocks noGrp="1"/>
          </p:cNvSpPr>
          <p:nvPr>
            <p:ph type="subTitle" idx="1"/>
          </p:nvPr>
        </p:nvSpPr>
        <p:spPr>
          <a:xfrm>
            <a:off x="-58050" y="503175"/>
            <a:ext cx="9267300" cy="464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150">
              <a:solidFill>
                <a:schemeClr val="dk1"/>
              </a:solidFill>
            </a:endParaRPr>
          </a:p>
        </p:txBody>
      </p:sp>
      <p:pic>
        <p:nvPicPr>
          <p:cNvPr id="83" name="Google Shape;83;p17"/>
          <p:cNvPicPr preferRelativeResize="0"/>
          <p:nvPr/>
        </p:nvPicPr>
        <p:blipFill>
          <a:blip r:embed="rId3">
            <a:alphaModFix/>
          </a:blip>
          <a:stretch>
            <a:fillRect/>
          </a:stretch>
        </p:blipFill>
        <p:spPr>
          <a:xfrm>
            <a:off x="1147800" y="604500"/>
            <a:ext cx="6974625" cy="44690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ctrTitle"/>
          </p:nvPr>
        </p:nvSpPr>
        <p:spPr>
          <a:xfrm>
            <a:off x="-87825" y="0"/>
            <a:ext cx="9297000" cy="60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b="1">
                <a:solidFill>
                  <a:srgbClr val="00FFFF"/>
                </a:solidFill>
              </a:rPr>
              <a:t>IS THIS STILL A PROBLEM?</a:t>
            </a:r>
            <a:endParaRPr sz="5000" b="1">
              <a:solidFill>
                <a:srgbClr val="00FFFF"/>
              </a:solidFill>
            </a:endParaRPr>
          </a:p>
        </p:txBody>
      </p:sp>
      <p:sp>
        <p:nvSpPr>
          <p:cNvPr id="89" name="Google Shape;89;p18"/>
          <p:cNvSpPr txBox="1">
            <a:spLocks noGrp="1"/>
          </p:cNvSpPr>
          <p:nvPr>
            <p:ph type="subTitle" idx="1"/>
          </p:nvPr>
        </p:nvSpPr>
        <p:spPr>
          <a:xfrm>
            <a:off x="-58050" y="503175"/>
            <a:ext cx="9267300" cy="464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150">
              <a:solidFill>
                <a:schemeClr val="dk1"/>
              </a:solidFill>
            </a:endParaRPr>
          </a:p>
        </p:txBody>
      </p:sp>
      <p:pic>
        <p:nvPicPr>
          <p:cNvPr id="90" name="Google Shape;90;p18"/>
          <p:cNvPicPr preferRelativeResize="0"/>
          <p:nvPr/>
        </p:nvPicPr>
        <p:blipFill>
          <a:blip r:embed="rId3">
            <a:alphaModFix/>
          </a:blip>
          <a:stretch>
            <a:fillRect/>
          </a:stretch>
        </p:blipFill>
        <p:spPr>
          <a:xfrm>
            <a:off x="1222225" y="604500"/>
            <a:ext cx="6669424" cy="44690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ctrTitle"/>
          </p:nvPr>
        </p:nvSpPr>
        <p:spPr>
          <a:xfrm>
            <a:off x="-87825" y="0"/>
            <a:ext cx="9297000" cy="60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b="1">
                <a:solidFill>
                  <a:srgbClr val="00FFFF"/>
                </a:solidFill>
              </a:rPr>
              <a:t>IS THIS STILL A PROBLEM?</a:t>
            </a:r>
            <a:endParaRPr sz="5000" b="1">
              <a:solidFill>
                <a:srgbClr val="00FFFF"/>
              </a:solidFill>
            </a:endParaRPr>
          </a:p>
        </p:txBody>
      </p:sp>
      <p:sp>
        <p:nvSpPr>
          <p:cNvPr id="96" name="Google Shape;96;p19"/>
          <p:cNvSpPr txBox="1">
            <a:spLocks noGrp="1"/>
          </p:cNvSpPr>
          <p:nvPr>
            <p:ph type="subTitle" idx="1"/>
          </p:nvPr>
        </p:nvSpPr>
        <p:spPr>
          <a:xfrm>
            <a:off x="-58050" y="503175"/>
            <a:ext cx="9267300" cy="464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150">
              <a:solidFill>
                <a:schemeClr val="dk1"/>
              </a:solidFill>
            </a:endParaRPr>
          </a:p>
        </p:txBody>
      </p:sp>
      <p:pic>
        <p:nvPicPr>
          <p:cNvPr id="97" name="Google Shape;97;p19"/>
          <p:cNvPicPr preferRelativeResize="0"/>
          <p:nvPr/>
        </p:nvPicPr>
        <p:blipFill>
          <a:blip r:embed="rId3">
            <a:alphaModFix/>
          </a:blip>
          <a:stretch>
            <a:fillRect/>
          </a:stretch>
        </p:blipFill>
        <p:spPr>
          <a:xfrm>
            <a:off x="1423200" y="604500"/>
            <a:ext cx="6260050" cy="44392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0"/>
          <p:cNvSpPr txBox="1">
            <a:spLocks noGrp="1"/>
          </p:cNvSpPr>
          <p:nvPr>
            <p:ph type="ctrTitle"/>
          </p:nvPr>
        </p:nvSpPr>
        <p:spPr>
          <a:xfrm>
            <a:off x="-87825" y="0"/>
            <a:ext cx="9297000" cy="60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b="1">
                <a:solidFill>
                  <a:srgbClr val="00FFFF"/>
                </a:solidFill>
              </a:rPr>
              <a:t>IS THIS STILL A PROBLEM?</a:t>
            </a:r>
            <a:endParaRPr sz="5000" b="1">
              <a:solidFill>
                <a:srgbClr val="00FFFF"/>
              </a:solidFill>
            </a:endParaRPr>
          </a:p>
        </p:txBody>
      </p:sp>
      <p:sp>
        <p:nvSpPr>
          <p:cNvPr id="103" name="Google Shape;103;p20"/>
          <p:cNvSpPr txBox="1">
            <a:spLocks noGrp="1"/>
          </p:cNvSpPr>
          <p:nvPr>
            <p:ph type="subTitle" idx="1"/>
          </p:nvPr>
        </p:nvSpPr>
        <p:spPr>
          <a:xfrm>
            <a:off x="-58050" y="503175"/>
            <a:ext cx="9267300" cy="464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150">
              <a:solidFill>
                <a:schemeClr val="dk1"/>
              </a:solidFill>
            </a:endParaRPr>
          </a:p>
        </p:txBody>
      </p:sp>
      <p:pic>
        <p:nvPicPr>
          <p:cNvPr id="104" name="Google Shape;104;p20"/>
          <p:cNvPicPr preferRelativeResize="0"/>
          <p:nvPr/>
        </p:nvPicPr>
        <p:blipFill>
          <a:blip r:embed="rId3">
            <a:alphaModFix/>
          </a:blip>
          <a:stretch>
            <a:fillRect/>
          </a:stretch>
        </p:blipFill>
        <p:spPr>
          <a:xfrm>
            <a:off x="730950" y="604500"/>
            <a:ext cx="7756200" cy="44690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1"/>
          <p:cNvSpPr txBox="1">
            <a:spLocks noGrp="1"/>
          </p:cNvSpPr>
          <p:nvPr>
            <p:ph type="ctrTitle"/>
          </p:nvPr>
        </p:nvSpPr>
        <p:spPr>
          <a:xfrm>
            <a:off x="-87825" y="0"/>
            <a:ext cx="9297000" cy="50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b="1">
                <a:solidFill>
                  <a:srgbClr val="00FFFF"/>
                </a:solidFill>
              </a:rPr>
              <a:t>REASON 1 - EVIL MEN</a:t>
            </a:r>
            <a:endParaRPr sz="5000" b="1">
              <a:solidFill>
                <a:srgbClr val="00FFFF"/>
              </a:solidFill>
            </a:endParaRPr>
          </a:p>
        </p:txBody>
      </p:sp>
      <p:sp>
        <p:nvSpPr>
          <p:cNvPr id="110" name="Google Shape;110;p21"/>
          <p:cNvSpPr txBox="1">
            <a:spLocks noGrp="1"/>
          </p:cNvSpPr>
          <p:nvPr>
            <p:ph type="subTitle" idx="1"/>
          </p:nvPr>
        </p:nvSpPr>
        <p:spPr>
          <a:xfrm>
            <a:off x="-191498" y="364725"/>
            <a:ext cx="9440821" cy="47787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Clr>
                <a:srgbClr val="FFFF00"/>
              </a:buClr>
              <a:buSzPts val="2200"/>
              <a:buChar char="●"/>
            </a:pPr>
            <a:r>
              <a:rPr lang="en" sz="2200" u="sng" dirty="0">
                <a:solidFill>
                  <a:srgbClr val="FFFF00"/>
                </a:solidFill>
              </a:rPr>
              <a:t>Acts 20:30</a:t>
            </a:r>
            <a:r>
              <a:rPr lang="en" sz="2200" dirty="0">
                <a:solidFill>
                  <a:schemeClr val="dk1"/>
                </a:solidFill>
              </a:rPr>
              <a:t> </a:t>
            </a:r>
            <a:r>
              <a:rPr lang="en" sz="2200" i="1" dirty="0">
                <a:solidFill>
                  <a:schemeClr val="dk1"/>
                </a:solidFill>
              </a:rPr>
              <a:t>“and from among your own selves men will arise, speaking perverse things, </a:t>
            </a:r>
            <a:r>
              <a:rPr lang="en" sz="2200" i="1" u="sng" dirty="0">
                <a:solidFill>
                  <a:schemeClr val="dk1"/>
                </a:solidFill>
              </a:rPr>
              <a:t>to draw away the disciples after them</a:t>
            </a:r>
            <a:r>
              <a:rPr lang="en" sz="2200" i="1" dirty="0">
                <a:solidFill>
                  <a:schemeClr val="dk1"/>
                </a:solidFill>
              </a:rPr>
              <a:t>.”</a:t>
            </a:r>
            <a:endParaRPr sz="2200" i="1" dirty="0">
              <a:solidFill>
                <a:schemeClr val="dk1"/>
              </a:solidFill>
            </a:endParaRPr>
          </a:p>
          <a:p>
            <a:pPr marL="457200" lvl="0" indent="-368300" algn="l" rtl="0">
              <a:spcBef>
                <a:spcPts val="0"/>
              </a:spcBef>
              <a:spcAft>
                <a:spcPts val="0"/>
              </a:spcAft>
              <a:buClr>
                <a:srgbClr val="FFFF00"/>
              </a:buClr>
              <a:buSzPts val="2200"/>
              <a:buChar char="●"/>
            </a:pPr>
            <a:r>
              <a:rPr lang="en" sz="2200" u="sng" dirty="0">
                <a:solidFill>
                  <a:srgbClr val="FFFF00"/>
                </a:solidFill>
              </a:rPr>
              <a:t>Jude 16</a:t>
            </a:r>
            <a:r>
              <a:rPr lang="en" sz="2200" dirty="0">
                <a:solidFill>
                  <a:schemeClr val="dk1"/>
                </a:solidFill>
              </a:rPr>
              <a:t> </a:t>
            </a:r>
            <a:r>
              <a:rPr lang="en" sz="2200" i="1" dirty="0">
                <a:solidFill>
                  <a:schemeClr val="dk1"/>
                </a:solidFill>
              </a:rPr>
              <a:t>“These are grumblers, finding fault, </a:t>
            </a:r>
            <a:r>
              <a:rPr lang="en" sz="2200" i="1" u="sng" dirty="0">
                <a:solidFill>
                  <a:schemeClr val="dk1"/>
                </a:solidFill>
              </a:rPr>
              <a:t>following after their own lusts</a:t>
            </a:r>
            <a:r>
              <a:rPr lang="en" sz="2200" i="1" dirty="0">
                <a:solidFill>
                  <a:schemeClr val="dk1"/>
                </a:solidFill>
              </a:rPr>
              <a:t>; they speak arrogantly, </a:t>
            </a:r>
            <a:r>
              <a:rPr lang="en" sz="2200" i="1" u="sng" dirty="0">
                <a:solidFill>
                  <a:schemeClr val="dk1"/>
                </a:solidFill>
              </a:rPr>
              <a:t>flattering people for the sake of gaining an advantage</a:t>
            </a:r>
            <a:r>
              <a:rPr lang="en" sz="2200" i="1" dirty="0">
                <a:solidFill>
                  <a:schemeClr val="dk1"/>
                </a:solidFill>
              </a:rPr>
              <a:t>.”</a:t>
            </a:r>
            <a:endParaRPr sz="2200" i="1" dirty="0">
              <a:solidFill>
                <a:schemeClr val="dk1"/>
              </a:solidFill>
            </a:endParaRPr>
          </a:p>
          <a:p>
            <a:pPr marL="457200" lvl="0" indent="-368300" algn="l" rtl="0">
              <a:spcBef>
                <a:spcPts val="0"/>
              </a:spcBef>
              <a:spcAft>
                <a:spcPts val="0"/>
              </a:spcAft>
              <a:buClr>
                <a:srgbClr val="FFFF00"/>
              </a:buClr>
              <a:buSzPts val="2200"/>
              <a:buChar char="●"/>
            </a:pPr>
            <a:r>
              <a:rPr lang="en" sz="2200" u="sng" dirty="0">
                <a:solidFill>
                  <a:srgbClr val="FFFF00"/>
                </a:solidFill>
              </a:rPr>
              <a:t>1 Tim.6:5</a:t>
            </a:r>
            <a:r>
              <a:rPr lang="en" sz="2200" dirty="0">
                <a:solidFill>
                  <a:schemeClr val="dk1"/>
                </a:solidFill>
              </a:rPr>
              <a:t> </a:t>
            </a:r>
            <a:r>
              <a:rPr lang="en" sz="2200" i="1" dirty="0">
                <a:solidFill>
                  <a:schemeClr val="dk1"/>
                </a:solidFill>
              </a:rPr>
              <a:t>“and constant friction between men of depraved mind and deprived of the truth, </a:t>
            </a:r>
            <a:r>
              <a:rPr lang="en" sz="2200" i="1" u="sng" dirty="0">
                <a:solidFill>
                  <a:schemeClr val="dk1"/>
                </a:solidFill>
              </a:rPr>
              <a:t>who suppose that godliness is a means of gain</a:t>
            </a:r>
            <a:r>
              <a:rPr lang="en" sz="2200" i="1" dirty="0">
                <a:solidFill>
                  <a:schemeClr val="dk1"/>
                </a:solidFill>
              </a:rPr>
              <a:t>.”</a:t>
            </a:r>
            <a:endParaRPr sz="2200" i="1" dirty="0">
              <a:solidFill>
                <a:schemeClr val="dk1"/>
              </a:solidFill>
            </a:endParaRPr>
          </a:p>
          <a:p>
            <a:pPr marL="457200" lvl="0" indent="-368300" algn="l" rtl="0">
              <a:spcBef>
                <a:spcPts val="0"/>
              </a:spcBef>
              <a:spcAft>
                <a:spcPts val="0"/>
              </a:spcAft>
              <a:buClr>
                <a:srgbClr val="FFFF00"/>
              </a:buClr>
              <a:buSzPts val="2200"/>
              <a:buChar char="●"/>
            </a:pPr>
            <a:r>
              <a:rPr lang="en" sz="2200" u="sng" dirty="0">
                <a:solidFill>
                  <a:srgbClr val="FFFF00"/>
                </a:solidFill>
              </a:rPr>
              <a:t>Tt.1:11</a:t>
            </a:r>
            <a:r>
              <a:rPr lang="en" sz="2200" dirty="0">
                <a:solidFill>
                  <a:schemeClr val="dk1"/>
                </a:solidFill>
              </a:rPr>
              <a:t> </a:t>
            </a:r>
            <a:r>
              <a:rPr lang="en" sz="2200" i="1" dirty="0">
                <a:solidFill>
                  <a:schemeClr val="dk1"/>
                </a:solidFill>
              </a:rPr>
              <a:t>“who must be silenced because they are upsetting whole families, </a:t>
            </a:r>
            <a:r>
              <a:rPr lang="en" sz="2200" i="1" u="sng" dirty="0">
                <a:solidFill>
                  <a:schemeClr val="dk1"/>
                </a:solidFill>
              </a:rPr>
              <a:t>teaching things they should not teach for the sake of sordid gain</a:t>
            </a:r>
            <a:r>
              <a:rPr lang="en" sz="2200" i="1" dirty="0">
                <a:solidFill>
                  <a:schemeClr val="dk1"/>
                </a:solidFill>
              </a:rPr>
              <a:t>.”</a:t>
            </a:r>
            <a:endParaRPr sz="2200" i="1" dirty="0">
              <a:solidFill>
                <a:schemeClr val="dk1"/>
              </a:solidFill>
            </a:endParaRPr>
          </a:p>
          <a:p>
            <a:pPr marL="457200" lvl="0" indent="-368300" algn="l" rtl="0">
              <a:spcBef>
                <a:spcPts val="0"/>
              </a:spcBef>
              <a:spcAft>
                <a:spcPts val="0"/>
              </a:spcAft>
              <a:buClr>
                <a:srgbClr val="FFFF00"/>
              </a:buClr>
              <a:buSzPts val="2200"/>
              <a:buChar char="●"/>
            </a:pPr>
            <a:r>
              <a:rPr lang="en" sz="2200" u="sng" dirty="0">
                <a:solidFill>
                  <a:srgbClr val="FFFF00"/>
                </a:solidFill>
              </a:rPr>
              <a:t>Phil.1:17</a:t>
            </a:r>
            <a:r>
              <a:rPr lang="en" sz="2200" dirty="0">
                <a:solidFill>
                  <a:schemeClr val="dk1"/>
                </a:solidFill>
              </a:rPr>
              <a:t> </a:t>
            </a:r>
            <a:r>
              <a:rPr lang="en" sz="2200" i="1" dirty="0">
                <a:solidFill>
                  <a:schemeClr val="dk1"/>
                </a:solidFill>
              </a:rPr>
              <a:t>“the former proclaim Christ </a:t>
            </a:r>
            <a:r>
              <a:rPr lang="en" sz="2200" i="1" u="sng" dirty="0">
                <a:solidFill>
                  <a:schemeClr val="dk1"/>
                </a:solidFill>
              </a:rPr>
              <a:t>out of selfish ambition rather than from pure motives</a:t>
            </a:r>
            <a:r>
              <a:rPr lang="en" sz="2200" i="1" dirty="0">
                <a:solidFill>
                  <a:schemeClr val="dk1"/>
                </a:solidFill>
              </a:rPr>
              <a:t>, thinking to cause me distress in my imprisonment.”</a:t>
            </a:r>
            <a:endParaRPr sz="2200" i="1" dirty="0">
              <a:solidFill>
                <a:schemeClr val="dk1"/>
              </a:solidFill>
            </a:endParaRPr>
          </a:p>
          <a:p>
            <a:pPr marL="457200" lvl="0" indent="-368300" algn="l" rtl="0">
              <a:spcBef>
                <a:spcPts val="0"/>
              </a:spcBef>
              <a:spcAft>
                <a:spcPts val="0"/>
              </a:spcAft>
              <a:buClr>
                <a:srgbClr val="00FFFF"/>
              </a:buClr>
              <a:buSzPts val="2200"/>
              <a:buChar char="●"/>
            </a:pPr>
            <a:r>
              <a:rPr lang="en" sz="2200" u="sng" dirty="0">
                <a:solidFill>
                  <a:srgbClr val="00FFFF"/>
                </a:solidFill>
              </a:rPr>
              <a:t>WHY</a:t>
            </a:r>
            <a:r>
              <a:rPr lang="en" sz="2200" dirty="0">
                <a:solidFill>
                  <a:srgbClr val="00FFFF"/>
                </a:solidFill>
              </a:rPr>
              <a:t> someone is preaching the gospel is just as important as the message they are proclaiming.  Many want power, money, &amp; influence.</a:t>
            </a:r>
            <a:endParaRPr sz="2200" dirty="0">
              <a:solidFill>
                <a:srgbClr val="00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2427</Words>
  <Application>Microsoft Office PowerPoint</Application>
  <PresentationFormat>On-screen Show (16:9)</PresentationFormat>
  <Paragraphs>61</Paragraphs>
  <Slides>17</Slides>
  <Notes>17</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17</vt:i4>
      </vt:variant>
    </vt:vector>
  </HeadingPairs>
  <TitlesOfParts>
    <vt:vector size="19" baseType="lpstr">
      <vt:lpstr>Arial</vt:lpstr>
      <vt:lpstr>Simple Dark</vt:lpstr>
      <vt:lpstr>“PREACHER WORSHIP”</vt:lpstr>
      <vt:lpstr>IS THIS STILL A PROBLEM?</vt:lpstr>
      <vt:lpstr>IS THIS STILL A PROBLEM?</vt:lpstr>
      <vt:lpstr>IS THIS STILL A PROBLEM?</vt:lpstr>
      <vt:lpstr>IS THIS STILL A PROBLEM?</vt:lpstr>
      <vt:lpstr>IS THIS STILL A PROBLEM?</vt:lpstr>
      <vt:lpstr>IS THIS STILL A PROBLEM?</vt:lpstr>
      <vt:lpstr>IS THIS STILL A PROBLEM?</vt:lpstr>
      <vt:lpstr>REASON 1 - EVIL MEN</vt:lpstr>
      <vt:lpstr>REASON 2 - DECEIVED MEN</vt:lpstr>
      <vt:lpstr>REASON 3 - THE CHURCHES</vt:lpstr>
      <vt:lpstr>PEDESTALS</vt:lpstr>
      <vt:lpstr>GOOD EXAMPLES</vt:lpstr>
      <vt:lpstr>BAD EXAMPLES</vt:lpstr>
      <vt:lpstr>WHAT IS THE SOLUTION?</vt:lpstr>
      <vt:lpstr>WHAT IS THE SOLUTION? - 2</vt:lpstr>
      <vt:lpstr>MODERN EXAMPLES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Eric Bridge</dc:creator>
  <cp:lastModifiedBy>Eric Bridge</cp:lastModifiedBy>
  <cp:revision>1</cp:revision>
  <dcterms:modified xsi:type="dcterms:W3CDTF">2025-08-31T05:17:48Z</dcterms:modified>
</cp:coreProperties>
</file>