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48c7ef7c59_0_3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48c7ef7c59_0_3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48c7ef7c59_0_3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48c7ef7c59_0_3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48c7ef7c59_0_3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48c7ef7c59_0_3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48c7ef7c59_0_3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48c7ef7c59_0_3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48c7ef7c59_0_3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48c7ef7c59_0_3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48c7ef7c59_0_3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48c7ef7c59_0_3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48c7ef7c59_0_3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48c7ef7c59_0_3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48c7ef7c59_0_3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48c7ef7c59_0_3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618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MARA</a:t>
            </a:r>
            <a:endParaRPr sz="6000" b="1">
              <a:solidFill>
                <a:srgbClr val="00FFFF"/>
              </a:solidFill>
            </a:endParaRPr>
          </a:p>
        </p:txBody>
      </p:sp>
      <p:sp>
        <p:nvSpPr>
          <p:cNvPr id="55" name="Google Shape;55;p13"/>
          <p:cNvSpPr txBox="1">
            <a:spLocks noGrp="1"/>
          </p:cNvSpPr>
          <p:nvPr>
            <p:ph type="subTitle" idx="1"/>
          </p:nvPr>
        </p:nvSpPr>
        <p:spPr>
          <a:xfrm>
            <a:off x="0" y="529250"/>
            <a:ext cx="9212400" cy="4614600"/>
          </a:xfrm>
          <a:prstGeom prst="rect">
            <a:avLst/>
          </a:prstGeom>
        </p:spPr>
        <p:txBody>
          <a:bodyPr spcFirstLastPara="1" wrap="square" lIns="91425" tIns="91425" rIns="91425" bIns="91425" anchor="t" anchorCtr="0">
            <a:noAutofit/>
          </a:bodyPr>
          <a:lstStyle/>
          <a:p>
            <a:pPr marL="0" lvl="0" indent="0" algn="l" rtl="0">
              <a:lnSpc>
                <a:spcPct val="90000"/>
              </a:lnSpc>
              <a:spcBef>
                <a:spcPts val="0"/>
              </a:spcBef>
              <a:spcAft>
                <a:spcPts val="0"/>
              </a:spcAft>
              <a:buSzPts val="1018"/>
              <a:buNone/>
            </a:pPr>
            <a:r>
              <a:rPr lang="en" sz="2500" u="sng">
                <a:solidFill>
                  <a:srgbClr val="FFFF00"/>
                </a:solidFill>
              </a:rPr>
              <a:t>Ruth 1:1-5</a:t>
            </a:r>
            <a:r>
              <a:rPr lang="en" sz="2500"/>
              <a:t> </a:t>
            </a:r>
            <a:r>
              <a:rPr lang="en" sz="2500">
                <a:solidFill>
                  <a:srgbClr val="00FFFF"/>
                </a:solidFill>
              </a:rPr>
              <a:t>(NKJV)</a:t>
            </a:r>
            <a:r>
              <a:rPr lang="en" sz="2500"/>
              <a:t> </a:t>
            </a:r>
            <a:r>
              <a:rPr lang="en" sz="2500" i="1">
                <a:solidFill>
                  <a:schemeClr val="dk1"/>
                </a:solidFill>
              </a:rPr>
              <a:t>“Now it came to pass, in the days when the judges ruled, that </a:t>
            </a:r>
            <a:r>
              <a:rPr lang="en" sz="2500" i="1" u="sng">
                <a:solidFill>
                  <a:schemeClr val="dk1"/>
                </a:solidFill>
              </a:rPr>
              <a:t>there was a famine in the land</a:t>
            </a:r>
            <a:r>
              <a:rPr lang="en" sz="2500" i="1">
                <a:solidFill>
                  <a:schemeClr val="dk1"/>
                </a:solidFill>
              </a:rPr>
              <a:t>. And a certain man of Bethlehem, Judah, went to dwell in the country of Moab, he and his wife and his two sons. 2 The name of the man was Elimelech, </a:t>
            </a:r>
            <a:r>
              <a:rPr lang="en" sz="2500" i="1" u="sng">
                <a:solidFill>
                  <a:schemeClr val="dk1"/>
                </a:solidFill>
              </a:rPr>
              <a:t>the name of his wife was Naomi</a:t>
            </a:r>
            <a:r>
              <a:rPr lang="en" sz="2500" i="1">
                <a:solidFill>
                  <a:schemeClr val="dk1"/>
                </a:solidFill>
              </a:rPr>
              <a:t>, and the names of his two sons were Mahlon and Chilion - Ephrathites of Bethlehem, Judah. And they went to the country of Moab and remained there. 3 </a:t>
            </a:r>
            <a:r>
              <a:rPr lang="en" sz="2500" i="1" u="sng">
                <a:solidFill>
                  <a:schemeClr val="dk1"/>
                </a:solidFill>
              </a:rPr>
              <a:t>Then Elimelech, Naomi’s husband, died; and she was left, and her two sons</a:t>
            </a:r>
            <a:r>
              <a:rPr lang="en" sz="2500" i="1">
                <a:solidFill>
                  <a:schemeClr val="dk1"/>
                </a:solidFill>
              </a:rPr>
              <a:t>. 4 Now they took wives of the women of Moab: the name of the one was Orpah, and the name of the other Ruth. And they dwelt there about ten years. 5 </a:t>
            </a:r>
            <a:r>
              <a:rPr lang="en" sz="2500" i="1" u="sng">
                <a:solidFill>
                  <a:schemeClr val="dk1"/>
                </a:solidFill>
              </a:rPr>
              <a:t>Then both Mahlon and Chilion also died; </a:t>
            </a:r>
            <a:r>
              <a:rPr lang="en" sz="2500" i="1" u="sng">
                <a:solidFill>
                  <a:srgbClr val="FFFF00"/>
                </a:solidFill>
              </a:rPr>
              <a:t>so the woman</a:t>
            </a:r>
            <a:r>
              <a:rPr lang="en" sz="2500" u="sng">
                <a:solidFill>
                  <a:srgbClr val="FFFF00"/>
                </a:solidFill>
              </a:rPr>
              <a:t> (Naomi)</a:t>
            </a:r>
            <a:r>
              <a:rPr lang="en" sz="2500" i="1" u="sng">
                <a:solidFill>
                  <a:srgbClr val="FFFF00"/>
                </a:solidFill>
              </a:rPr>
              <a:t> survived her two sons and her husband</a:t>
            </a:r>
            <a:r>
              <a:rPr lang="en" sz="2500" i="1">
                <a:solidFill>
                  <a:srgbClr val="FFFF00"/>
                </a:solidFill>
              </a:rPr>
              <a:t>.”</a:t>
            </a:r>
            <a:r>
              <a:rPr lang="en" sz="2500">
                <a:solidFill>
                  <a:srgbClr val="FFFF00"/>
                </a:solidFill>
              </a:rPr>
              <a:t> </a:t>
            </a:r>
            <a:endParaRPr sz="250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0" y="0"/>
            <a:ext cx="91440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IS “MARA”?</a:t>
            </a:r>
            <a:endParaRPr sz="5000" b="1">
              <a:solidFill>
                <a:srgbClr val="00FFFF"/>
              </a:solidFill>
            </a:endParaRPr>
          </a:p>
        </p:txBody>
      </p:sp>
      <p:sp>
        <p:nvSpPr>
          <p:cNvPr id="61" name="Google Shape;61;p14"/>
          <p:cNvSpPr txBox="1">
            <a:spLocks noGrp="1"/>
          </p:cNvSpPr>
          <p:nvPr>
            <p:ph type="subTitle" idx="1"/>
          </p:nvPr>
        </p:nvSpPr>
        <p:spPr>
          <a:xfrm>
            <a:off x="-174600" y="377650"/>
            <a:ext cx="9380100" cy="47658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“Mara/Marah” - Hebrew word meaning “bitter” or “bitterness.  Something very sour, distasteful, or difficult to digest.  The opposite is pleasant, or sweet.</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Used “literally” in</a:t>
            </a:r>
            <a:r>
              <a:rPr lang="en" sz="2000">
                <a:solidFill>
                  <a:srgbClr val="FFFF00"/>
                </a:solidFill>
              </a:rPr>
              <a:t> </a:t>
            </a:r>
            <a:r>
              <a:rPr lang="en" sz="2000" u="sng">
                <a:solidFill>
                  <a:srgbClr val="FFFF00"/>
                </a:solidFill>
              </a:rPr>
              <a:t>Ex.15:23-25</a:t>
            </a:r>
            <a:r>
              <a:rPr lang="en" sz="2000">
                <a:solidFill>
                  <a:srgbClr val="FFFF00"/>
                </a:solidFill>
              </a:rPr>
              <a:t> </a:t>
            </a:r>
            <a:r>
              <a:rPr lang="en" sz="2000" i="1">
                <a:solidFill>
                  <a:schemeClr val="dk1"/>
                </a:solidFill>
              </a:rPr>
              <a:t>“Now when they came to Marah, they could not drink the waters of Marah, for they were bitter. </a:t>
            </a:r>
            <a:r>
              <a:rPr lang="en" sz="2000" i="1" u="sng">
                <a:solidFill>
                  <a:schemeClr val="dk1"/>
                </a:solidFill>
              </a:rPr>
              <a:t>Therefore the name of it was called Marah</a:t>
            </a:r>
            <a:r>
              <a:rPr lang="en" sz="2000" i="1">
                <a:solidFill>
                  <a:schemeClr val="dk1"/>
                </a:solidFill>
              </a:rPr>
              <a:t>. 24 And the people complained against Moses, saying, “What shall we drink?”</a:t>
            </a:r>
            <a:r>
              <a:rPr lang="en" sz="2000">
                <a:solidFill>
                  <a:schemeClr val="dk1"/>
                </a:solidFill>
              </a:rPr>
              <a:t> </a:t>
            </a:r>
            <a:r>
              <a:rPr lang="en" sz="2000" i="1">
                <a:solidFill>
                  <a:schemeClr val="dk1"/>
                </a:solidFill>
              </a:rPr>
              <a:t>25 So he</a:t>
            </a:r>
            <a:r>
              <a:rPr lang="en" sz="2000">
                <a:solidFill>
                  <a:srgbClr val="FFFF00"/>
                </a:solidFill>
              </a:rPr>
              <a:t> (Moses) </a:t>
            </a:r>
            <a:r>
              <a:rPr lang="en" sz="2000" i="1">
                <a:solidFill>
                  <a:schemeClr val="dk1"/>
                </a:solidFill>
              </a:rPr>
              <a:t>cried out to the Lord, and the Lord showed him a tree. When he cast it into the waters, </a:t>
            </a:r>
            <a:r>
              <a:rPr lang="en" sz="2000" i="1" u="sng">
                <a:solidFill>
                  <a:schemeClr val="dk1"/>
                </a:solidFill>
              </a:rPr>
              <a:t>the waters were made sweet</a:t>
            </a:r>
            <a:r>
              <a:rPr lang="en" sz="2000" i="1">
                <a:solidFill>
                  <a:schemeClr val="dk1"/>
                </a:solidFill>
              </a:rPr>
              <a:t>.”</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But what does this have to do with Naomi, or with us today?</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Consider the depressing trajectory of Naomi’s life.  She was happily married with two sons.  But then the land was beset by famine (this would be because of Judah’s sins).  They move to a foreign country, where her husband dies.  Her sons, who have married, also die, leaving (apparently) no children.</a:t>
            </a:r>
            <a:endParaRPr sz="200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Ruth 1:20-21</a:t>
            </a:r>
            <a:r>
              <a:rPr lang="en" sz="2000">
                <a:solidFill>
                  <a:schemeClr val="dk1"/>
                </a:solidFill>
              </a:rPr>
              <a:t> </a:t>
            </a:r>
            <a:r>
              <a:rPr lang="en" sz="2000" i="1">
                <a:solidFill>
                  <a:schemeClr val="dk1"/>
                </a:solidFill>
              </a:rPr>
              <a:t>“But she said to them, “Do not call me Naomi; </a:t>
            </a:r>
            <a:r>
              <a:rPr lang="en" sz="2000" i="1" u="sng">
                <a:solidFill>
                  <a:schemeClr val="dk1"/>
                </a:solidFill>
              </a:rPr>
              <a:t>call me Mara</a:t>
            </a:r>
            <a:r>
              <a:rPr lang="en" sz="2000" i="1">
                <a:solidFill>
                  <a:schemeClr val="dk1"/>
                </a:solidFill>
              </a:rPr>
              <a:t>, </a:t>
            </a:r>
            <a:r>
              <a:rPr lang="en" sz="2000" i="1" u="sng">
                <a:solidFill>
                  <a:schemeClr val="dk1"/>
                </a:solidFill>
              </a:rPr>
              <a:t>for the Almighty has dealt very bitterly with me</a:t>
            </a:r>
            <a:r>
              <a:rPr lang="en" sz="2000" i="1">
                <a:solidFill>
                  <a:schemeClr val="dk1"/>
                </a:solidFill>
              </a:rPr>
              <a:t>. 21 </a:t>
            </a:r>
            <a:r>
              <a:rPr lang="en" sz="2000" i="1" u="sng">
                <a:solidFill>
                  <a:schemeClr val="dk1"/>
                </a:solidFill>
              </a:rPr>
              <a:t>I went out full, and the Lord has brought me home again empty</a:t>
            </a:r>
            <a:r>
              <a:rPr lang="en" sz="2000" i="1">
                <a:solidFill>
                  <a:schemeClr val="dk1"/>
                </a:solidFill>
              </a:rPr>
              <a:t>. Why do you call me Naomi, since the Lord has testified against me, and the Almighty has afflicted me?”</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For some time now I have wanted to do this lesson - on “bitterness”.</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0" y="0"/>
            <a:ext cx="91440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ONLY AMONG THE WICKED?</a:t>
            </a:r>
            <a:endParaRPr sz="5000" b="1">
              <a:solidFill>
                <a:srgbClr val="00FFFF"/>
              </a:solidFill>
            </a:endParaRPr>
          </a:p>
        </p:txBody>
      </p:sp>
      <p:sp>
        <p:nvSpPr>
          <p:cNvPr id="67" name="Google Shape;67;p15"/>
          <p:cNvSpPr txBox="1">
            <a:spLocks noGrp="1"/>
          </p:cNvSpPr>
          <p:nvPr>
            <p:ph type="subTitle" idx="1"/>
          </p:nvPr>
        </p:nvSpPr>
        <p:spPr>
          <a:xfrm>
            <a:off x="-174600" y="377650"/>
            <a:ext cx="9380100" cy="47658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Is it only worldly, godless people, that experience bitterness in their soul?</a:t>
            </a:r>
            <a:endParaRPr sz="2000" dirty="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dirty="0">
                <a:solidFill>
                  <a:schemeClr val="dk1"/>
                </a:solidFill>
              </a:rPr>
              <a:t>For the good bible students out there, consider this list:  Job, Esau, the Israelites in captivity in Egypt, Hannah, David, Tamar (daughter of David), Elijah, Hezekiah, Ezra, Nehemiah, Mordecai, Isaiah, Jeremiah, Ezekiel, Peter.</a:t>
            </a:r>
            <a:endParaRPr sz="2000" dirty="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Were these wicked people, of no faith?  Not at all!  Neither was Naomi.  But all of these individuals in scripture, and more, had moments where they experienced bitterness/depression/despair.  God’s people are in no way immune to feeling bitterness here in this life.  And the devil will be SURE to use those times as an opportunity to strike!</a:t>
            </a:r>
            <a:endParaRPr sz="2000" dirty="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And just like we see in Naomi’s case, in those moments of such despair, when the heart just wants to grieve, there is little that others can say or do change their mind.</a:t>
            </a:r>
            <a:endParaRPr sz="2000" dirty="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Prov.14:10</a:t>
            </a:r>
            <a:r>
              <a:rPr lang="en" sz="2000" dirty="0">
                <a:solidFill>
                  <a:srgbClr val="FFFF00"/>
                </a:solidFill>
              </a:rPr>
              <a:t> </a:t>
            </a:r>
            <a:r>
              <a:rPr lang="en" sz="2000" i="1" dirty="0">
                <a:solidFill>
                  <a:schemeClr val="dk1"/>
                </a:solidFill>
              </a:rPr>
              <a:t>“The heart knows its own bitterness, and a stranger does not share its joy.”</a:t>
            </a:r>
            <a:endParaRPr sz="2000" i="1" dirty="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There are moments in our lives, both bitter and joyful, where it seems like only WE can understand why we feel the way that we do.</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27225" y="0"/>
            <a:ext cx="94680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WHAT CAUSES BITTERNESS?</a:t>
            </a:r>
            <a:endParaRPr sz="4900" b="1">
              <a:solidFill>
                <a:srgbClr val="00FFFF"/>
              </a:solidFill>
            </a:endParaRPr>
          </a:p>
        </p:txBody>
      </p:sp>
      <p:sp>
        <p:nvSpPr>
          <p:cNvPr id="73" name="Google Shape;73;p16"/>
          <p:cNvSpPr txBox="1">
            <a:spLocks noGrp="1"/>
          </p:cNvSpPr>
          <p:nvPr>
            <p:ph type="subTitle" idx="1"/>
          </p:nvPr>
        </p:nvSpPr>
        <p:spPr>
          <a:xfrm>
            <a:off x="-127225" y="377650"/>
            <a:ext cx="9332700" cy="4765800"/>
          </a:xfrm>
          <a:prstGeom prst="rect">
            <a:avLst/>
          </a:prstGeom>
        </p:spPr>
        <p:txBody>
          <a:bodyPr spcFirstLastPara="1" wrap="square" lIns="91425" tIns="91425" rIns="91425" bIns="91425" anchor="t" anchorCtr="0">
            <a:noAutofit/>
          </a:bodyPr>
          <a:lstStyle/>
          <a:p>
            <a:pPr marL="457200" lvl="0" indent="-387350" algn="l" rtl="0">
              <a:lnSpc>
                <a:spcPct val="90000"/>
              </a:lnSpc>
              <a:spcBef>
                <a:spcPts val="0"/>
              </a:spcBef>
              <a:spcAft>
                <a:spcPts val="0"/>
              </a:spcAft>
              <a:buClr>
                <a:srgbClr val="FFFF00"/>
              </a:buClr>
              <a:buSzPts val="2500"/>
              <a:buChar char="●"/>
            </a:pPr>
            <a:r>
              <a:rPr lang="en" sz="2500" dirty="0">
                <a:solidFill>
                  <a:srgbClr val="FFFF00"/>
                </a:solidFill>
              </a:rPr>
              <a:t>Loss - normally of those we care about, but also possessions.  Naomi (</a:t>
            </a:r>
            <a:r>
              <a:rPr lang="en" sz="2500" u="sng" dirty="0">
                <a:solidFill>
                  <a:srgbClr val="FFFF00"/>
                </a:solidFill>
              </a:rPr>
              <a:t>Ruth 1:20-21</a:t>
            </a:r>
            <a:r>
              <a:rPr lang="en" sz="2500" dirty="0">
                <a:solidFill>
                  <a:srgbClr val="FFFF00"/>
                </a:solidFill>
              </a:rPr>
              <a:t>), the remaining 11 tribes in </a:t>
            </a:r>
            <a:r>
              <a:rPr lang="en" sz="2500" u="sng" dirty="0">
                <a:solidFill>
                  <a:srgbClr val="FFFF00"/>
                </a:solidFill>
              </a:rPr>
              <a:t>Jg.21:2-3</a:t>
            </a:r>
            <a:r>
              <a:rPr lang="en" sz="2500" dirty="0">
                <a:solidFill>
                  <a:srgbClr val="FFFF00"/>
                </a:solidFill>
              </a:rPr>
              <a:t>.</a:t>
            </a:r>
            <a:endParaRPr sz="2500" dirty="0">
              <a:solidFill>
                <a:srgbClr val="FFFF00"/>
              </a:solidFill>
            </a:endParaRPr>
          </a:p>
          <a:p>
            <a:pPr marL="457200" lvl="0" indent="-387350" algn="l" rtl="0">
              <a:lnSpc>
                <a:spcPct val="90000"/>
              </a:lnSpc>
              <a:spcBef>
                <a:spcPts val="0"/>
              </a:spcBef>
              <a:spcAft>
                <a:spcPts val="0"/>
              </a:spcAft>
              <a:buClr>
                <a:schemeClr val="dk1"/>
              </a:buClr>
              <a:buSzPts val="2500"/>
              <a:buChar char="●"/>
            </a:pPr>
            <a:r>
              <a:rPr lang="en" sz="2500" dirty="0">
                <a:solidFill>
                  <a:schemeClr val="dk1"/>
                </a:solidFill>
              </a:rPr>
              <a:t>Physical pain and suffering - The Israelite slaves in Egypt</a:t>
            </a:r>
            <a:r>
              <a:rPr lang="en" sz="2500" dirty="0">
                <a:solidFill>
                  <a:srgbClr val="FFFF00"/>
                </a:solidFill>
              </a:rPr>
              <a:t> (</a:t>
            </a:r>
            <a:r>
              <a:rPr lang="en" sz="2500" u="sng" dirty="0">
                <a:solidFill>
                  <a:srgbClr val="FFFF00"/>
                </a:solidFill>
              </a:rPr>
              <a:t>Ex.1:14</a:t>
            </a:r>
            <a:r>
              <a:rPr lang="en" sz="2500" dirty="0">
                <a:solidFill>
                  <a:srgbClr val="FFFF00"/>
                </a:solidFill>
              </a:rPr>
              <a:t>), </a:t>
            </a:r>
            <a:r>
              <a:rPr lang="en" sz="2500" dirty="0">
                <a:solidFill>
                  <a:schemeClr val="dk1"/>
                </a:solidFill>
              </a:rPr>
              <a:t>Job</a:t>
            </a:r>
            <a:r>
              <a:rPr lang="en" sz="2500" dirty="0">
                <a:solidFill>
                  <a:srgbClr val="FFFF00"/>
                </a:solidFill>
              </a:rPr>
              <a:t> (</a:t>
            </a:r>
            <a:r>
              <a:rPr lang="en" sz="2500" u="sng" dirty="0">
                <a:solidFill>
                  <a:srgbClr val="FFFF00"/>
                </a:solidFill>
              </a:rPr>
              <a:t>23:2</a:t>
            </a:r>
            <a:r>
              <a:rPr lang="en" sz="2500" dirty="0">
                <a:solidFill>
                  <a:srgbClr val="FFFF00"/>
                </a:solidFill>
              </a:rPr>
              <a:t>), </a:t>
            </a:r>
            <a:r>
              <a:rPr lang="en" sz="2500" dirty="0">
                <a:solidFill>
                  <a:schemeClr val="dk1"/>
                </a:solidFill>
              </a:rPr>
              <a:t>Jeremiah</a:t>
            </a:r>
            <a:r>
              <a:rPr lang="en" sz="2500" dirty="0">
                <a:solidFill>
                  <a:srgbClr val="FFFF00"/>
                </a:solidFill>
              </a:rPr>
              <a:t> (</a:t>
            </a:r>
            <a:r>
              <a:rPr lang="en" sz="2500" u="sng" dirty="0">
                <a:solidFill>
                  <a:srgbClr val="FFFF00"/>
                </a:solidFill>
              </a:rPr>
              <a:t>Lam.3:5,13-15</a:t>
            </a:r>
            <a:r>
              <a:rPr lang="en" sz="2500" dirty="0">
                <a:solidFill>
                  <a:srgbClr val="FFFF00"/>
                </a:solidFill>
              </a:rPr>
              <a:t>).</a:t>
            </a:r>
            <a:endParaRPr sz="2500" dirty="0">
              <a:solidFill>
                <a:srgbClr val="FFFF00"/>
              </a:solidFill>
            </a:endParaRPr>
          </a:p>
          <a:p>
            <a:pPr marL="457200" lvl="0" indent="-387350" algn="l" rtl="0">
              <a:lnSpc>
                <a:spcPct val="90000"/>
              </a:lnSpc>
              <a:spcBef>
                <a:spcPts val="0"/>
              </a:spcBef>
              <a:spcAft>
                <a:spcPts val="0"/>
              </a:spcAft>
              <a:buClr>
                <a:srgbClr val="00FFFF"/>
              </a:buClr>
              <a:buSzPts val="2500"/>
              <a:buChar char="●"/>
            </a:pPr>
            <a:r>
              <a:rPr lang="en" sz="2500" dirty="0">
                <a:solidFill>
                  <a:srgbClr val="00FFFF"/>
                </a:solidFill>
              </a:rPr>
              <a:t>Mental anguish.  Of random events, but also sadness over how others mistreat us, and even sorrow over our sins and the sins of others - Tamar</a:t>
            </a:r>
            <a:r>
              <a:rPr lang="en" sz="2500" dirty="0">
                <a:solidFill>
                  <a:srgbClr val="FFFF00"/>
                </a:solidFill>
              </a:rPr>
              <a:t> (</a:t>
            </a:r>
            <a:r>
              <a:rPr lang="en" sz="2500" u="sng" dirty="0">
                <a:solidFill>
                  <a:srgbClr val="FFFF00"/>
                </a:solidFill>
              </a:rPr>
              <a:t>2 Sam.13:19</a:t>
            </a:r>
            <a:r>
              <a:rPr lang="en" sz="2500" dirty="0">
                <a:solidFill>
                  <a:srgbClr val="FFFF00"/>
                </a:solidFill>
              </a:rPr>
              <a:t>), </a:t>
            </a:r>
            <a:r>
              <a:rPr lang="en" sz="2500" dirty="0">
                <a:solidFill>
                  <a:srgbClr val="00FFFF"/>
                </a:solidFill>
              </a:rPr>
              <a:t>the repentant Israelites in</a:t>
            </a:r>
            <a:r>
              <a:rPr lang="en" sz="2500" dirty="0">
                <a:solidFill>
                  <a:srgbClr val="FFFF00"/>
                </a:solidFill>
              </a:rPr>
              <a:t> </a:t>
            </a:r>
            <a:r>
              <a:rPr lang="en" sz="2500" u="sng" dirty="0">
                <a:solidFill>
                  <a:srgbClr val="FFFF00"/>
                </a:solidFill>
              </a:rPr>
              <a:t>Ezra 10:1</a:t>
            </a:r>
            <a:r>
              <a:rPr lang="en" sz="2500" dirty="0">
                <a:solidFill>
                  <a:srgbClr val="FFFF00"/>
                </a:solidFill>
              </a:rPr>
              <a:t>, </a:t>
            </a:r>
            <a:r>
              <a:rPr lang="en" sz="2500" dirty="0">
                <a:solidFill>
                  <a:srgbClr val="00FFFF"/>
                </a:solidFill>
              </a:rPr>
              <a:t>Nehemiah</a:t>
            </a:r>
            <a:r>
              <a:rPr lang="en" sz="2500" dirty="0">
                <a:solidFill>
                  <a:srgbClr val="FFFF00"/>
                </a:solidFill>
              </a:rPr>
              <a:t> (</a:t>
            </a:r>
            <a:r>
              <a:rPr lang="en" sz="2500" u="sng" dirty="0">
                <a:solidFill>
                  <a:srgbClr val="FFFF00"/>
                </a:solidFill>
              </a:rPr>
              <a:t>13:8</a:t>
            </a:r>
            <a:r>
              <a:rPr lang="en" sz="2500" dirty="0">
                <a:solidFill>
                  <a:srgbClr val="FFFF00"/>
                </a:solidFill>
              </a:rPr>
              <a:t>), </a:t>
            </a:r>
            <a:r>
              <a:rPr lang="en" sz="2500" dirty="0">
                <a:solidFill>
                  <a:srgbClr val="00FFFF"/>
                </a:solidFill>
              </a:rPr>
              <a:t>Mordecai</a:t>
            </a:r>
            <a:r>
              <a:rPr lang="en" sz="2500" dirty="0">
                <a:solidFill>
                  <a:srgbClr val="FFFF00"/>
                </a:solidFill>
              </a:rPr>
              <a:t> (</a:t>
            </a:r>
            <a:r>
              <a:rPr lang="en" sz="2500" u="sng" dirty="0">
                <a:solidFill>
                  <a:srgbClr val="FFFF00"/>
                </a:solidFill>
              </a:rPr>
              <a:t>Est.4:1</a:t>
            </a:r>
            <a:r>
              <a:rPr lang="en" sz="2500" dirty="0">
                <a:solidFill>
                  <a:srgbClr val="FFFF00"/>
                </a:solidFill>
              </a:rPr>
              <a:t>), </a:t>
            </a:r>
            <a:r>
              <a:rPr lang="en" sz="2500" dirty="0">
                <a:solidFill>
                  <a:srgbClr val="00FFFF"/>
                </a:solidFill>
              </a:rPr>
              <a:t>Isaiah</a:t>
            </a:r>
            <a:r>
              <a:rPr lang="en" sz="2500" dirty="0">
                <a:solidFill>
                  <a:srgbClr val="FFFF00"/>
                </a:solidFill>
              </a:rPr>
              <a:t> (</a:t>
            </a:r>
            <a:r>
              <a:rPr lang="en" sz="2500" u="sng" dirty="0">
                <a:solidFill>
                  <a:srgbClr val="FFFF00"/>
                </a:solidFill>
              </a:rPr>
              <a:t>22:4</a:t>
            </a:r>
            <a:r>
              <a:rPr lang="en" sz="2500" dirty="0">
                <a:solidFill>
                  <a:srgbClr val="FFFF00"/>
                </a:solidFill>
              </a:rPr>
              <a:t>), </a:t>
            </a:r>
            <a:r>
              <a:rPr lang="en" sz="2500" dirty="0">
                <a:solidFill>
                  <a:srgbClr val="00FFFF"/>
                </a:solidFill>
              </a:rPr>
              <a:t>Jeremiah</a:t>
            </a:r>
            <a:r>
              <a:rPr lang="en" sz="2500" dirty="0">
                <a:solidFill>
                  <a:srgbClr val="FFFF00"/>
                </a:solidFill>
              </a:rPr>
              <a:t> (</a:t>
            </a:r>
            <a:r>
              <a:rPr lang="en" sz="2500" u="sng" dirty="0">
                <a:solidFill>
                  <a:srgbClr val="FFFF00"/>
                </a:solidFill>
              </a:rPr>
              <a:t>13:17</a:t>
            </a:r>
            <a:r>
              <a:rPr lang="en" sz="2500" dirty="0">
                <a:solidFill>
                  <a:srgbClr val="FFFF00"/>
                </a:solidFill>
              </a:rPr>
              <a:t>), </a:t>
            </a:r>
            <a:r>
              <a:rPr lang="en" sz="2500" dirty="0">
                <a:solidFill>
                  <a:srgbClr val="00FFFF"/>
                </a:solidFill>
              </a:rPr>
              <a:t>Ezekiel</a:t>
            </a:r>
            <a:r>
              <a:rPr lang="en" sz="2500" dirty="0">
                <a:solidFill>
                  <a:srgbClr val="FFFF00"/>
                </a:solidFill>
              </a:rPr>
              <a:t> (</a:t>
            </a:r>
            <a:r>
              <a:rPr lang="en" sz="2500" u="sng" dirty="0">
                <a:solidFill>
                  <a:srgbClr val="FFFF00"/>
                </a:solidFill>
              </a:rPr>
              <a:t>3:14</a:t>
            </a:r>
            <a:r>
              <a:rPr lang="en" sz="2500" dirty="0">
                <a:solidFill>
                  <a:srgbClr val="FFFF00"/>
                </a:solidFill>
              </a:rPr>
              <a:t>), </a:t>
            </a:r>
            <a:r>
              <a:rPr lang="en" sz="2500" dirty="0">
                <a:solidFill>
                  <a:srgbClr val="00FFFF"/>
                </a:solidFill>
              </a:rPr>
              <a:t>Peter</a:t>
            </a:r>
            <a:r>
              <a:rPr lang="en" sz="2500" dirty="0">
                <a:solidFill>
                  <a:srgbClr val="FFFF00"/>
                </a:solidFill>
              </a:rPr>
              <a:t> (</a:t>
            </a:r>
            <a:r>
              <a:rPr lang="en" sz="2500" u="sng" dirty="0">
                <a:solidFill>
                  <a:srgbClr val="FFFF00"/>
                </a:solidFill>
              </a:rPr>
              <a:t>Matt.26:75</a:t>
            </a:r>
            <a:r>
              <a:rPr lang="en" sz="2500" dirty="0">
                <a:solidFill>
                  <a:srgbClr val="FFFF00"/>
                </a:solidFill>
              </a:rPr>
              <a:t>).</a:t>
            </a:r>
            <a:endParaRPr sz="2500" dirty="0">
              <a:solidFill>
                <a:srgbClr val="FFFF00"/>
              </a:solidFill>
            </a:endParaRPr>
          </a:p>
          <a:p>
            <a:pPr marL="457200" lvl="0" indent="-387350" algn="l" rtl="0">
              <a:lnSpc>
                <a:spcPct val="90000"/>
              </a:lnSpc>
              <a:spcBef>
                <a:spcPts val="0"/>
              </a:spcBef>
              <a:spcAft>
                <a:spcPts val="0"/>
              </a:spcAft>
              <a:buClr>
                <a:srgbClr val="FFFF00"/>
              </a:buClr>
              <a:buSzPts val="2500"/>
              <a:buChar char="●"/>
            </a:pPr>
            <a:r>
              <a:rPr lang="en" sz="2500" dirty="0">
                <a:solidFill>
                  <a:srgbClr val="FFFF00"/>
                </a:solidFill>
              </a:rPr>
              <a:t>Injustices (perceived or real) committed against us - Esau (</a:t>
            </a:r>
            <a:r>
              <a:rPr lang="en" sz="2500" u="sng" dirty="0">
                <a:solidFill>
                  <a:srgbClr val="FFFF00"/>
                </a:solidFill>
              </a:rPr>
              <a:t>Gen.27:34</a:t>
            </a:r>
            <a:r>
              <a:rPr lang="en" sz="2500" dirty="0">
                <a:solidFill>
                  <a:srgbClr val="FFFF00"/>
                </a:solidFill>
              </a:rPr>
              <a:t>), Hannah (</a:t>
            </a:r>
            <a:r>
              <a:rPr lang="en" sz="2500" u="sng" dirty="0">
                <a:solidFill>
                  <a:srgbClr val="FFFF00"/>
                </a:solidFill>
              </a:rPr>
              <a:t>1 Sam.1:10</a:t>
            </a:r>
            <a:r>
              <a:rPr lang="en" sz="2500" dirty="0">
                <a:solidFill>
                  <a:srgbClr val="FFFF00"/>
                </a:solidFill>
              </a:rPr>
              <a:t>), Hezekiah (</a:t>
            </a:r>
            <a:r>
              <a:rPr lang="en" sz="2500" u="sng" dirty="0">
                <a:solidFill>
                  <a:srgbClr val="FFFF00"/>
                </a:solidFill>
              </a:rPr>
              <a:t>2 Kg.20:3</a:t>
            </a:r>
            <a:r>
              <a:rPr lang="en" sz="2500" dirty="0">
                <a:solidFill>
                  <a:srgbClr val="FFFF00"/>
                </a:solidFill>
              </a:rPr>
              <a:t>).</a:t>
            </a:r>
            <a:endParaRPr sz="2500" dirty="0">
              <a:solidFill>
                <a:srgbClr val="FFFF00"/>
              </a:solidFill>
            </a:endParaRPr>
          </a:p>
          <a:p>
            <a:pPr marL="457200" lvl="0" indent="-387350" algn="l" rtl="0">
              <a:lnSpc>
                <a:spcPct val="90000"/>
              </a:lnSpc>
              <a:spcBef>
                <a:spcPts val="0"/>
              </a:spcBef>
              <a:spcAft>
                <a:spcPts val="0"/>
              </a:spcAft>
              <a:buClr>
                <a:schemeClr val="dk1"/>
              </a:buClr>
              <a:buSzPts val="2500"/>
              <a:buChar char="●"/>
            </a:pPr>
            <a:r>
              <a:rPr lang="en" sz="2500" dirty="0">
                <a:solidFill>
                  <a:schemeClr val="dk1"/>
                </a:solidFill>
              </a:rPr>
              <a:t>Envy/Greed - Simon the sorcerer</a:t>
            </a:r>
            <a:r>
              <a:rPr lang="en" sz="2500" dirty="0">
                <a:solidFill>
                  <a:srgbClr val="FFFF00"/>
                </a:solidFill>
              </a:rPr>
              <a:t> (</a:t>
            </a:r>
            <a:r>
              <a:rPr lang="en" sz="2500" u="sng" dirty="0">
                <a:solidFill>
                  <a:srgbClr val="FFFF00"/>
                </a:solidFill>
              </a:rPr>
              <a:t>Acts 8:23</a:t>
            </a:r>
            <a:r>
              <a:rPr lang="en" sz="2500" dirty="0">
                <a:solidFill>
                  <a:srgbClr val="FFFF00"/>
                </a:solidFill>
              </a:rPr>
              <a:t>), </a:t>
            </a:r>
            <a:r>
              <a:rPr lang="en" sz="2500" dirty="0">
                <a:solidFill>
                  <a:schemeClr val="dk1"/>
                </a:solidFill>
              </a:rPr>
              <a:t>also</a:t>
            </a:r>
            <a:r>
              <a:rPr lang="en" sz="2500" dirty="0">
                <a:solidFill>
                  <a:srgbClr val="FFFF00"/>
                </a:solidFill>
              </a:rPr>
              <a:t> </a:t>
            </a:r>
            <a:r>
              <a:rPr lang="en" sz="2500" u="sng" dirty="0">
                <a:solidFill>
                  <a:srgbClr val="FFFF00"/>
                </a:solidFill>
              </a:rPr>
              <a:t>Js.3:14-16</a:t>
            </a:r>
            <a:r>
              <a:rPr lang="en" sz="2500" dirty="0">
                <a:solidFill>
                  <a:srgbClr val="FFFF00"/>
                </a:solidFill>
              </a:rPr>
              <a:t>.</a:t>
            </a:r>
            <a:endParaRPr sz="25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27225" y="0"/>
            <a:ext cx="94680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CAN IT LEAD TO?</a:t>
            </a:r>
            <a:endParaRPr sz="5000" b="1">
              <a:solidFill>
                <a:srgbClr val="00FFFF"/>
              </a:solidFill>
            </a:endParaRPr>
          </a:p>
        </p:txBody>
      </p:sp>
      <p:sp>
        <p:nvSpPr>
          <p:cNvPr id="79" name="Google Shape;79;p17"/>
          <p:cNvSpPr txBox="1">
            <a:spLocks noGrp="1"/>
          </p:cNvSpPr>
          <p:nvPr>
            <p:ph type="subTitle" idx="1"/>
          </p:nvPr>
        </p:nvSpPr>
        <p:spPr>
          <a:xfrm>
            <a:off x="-127225" y="377650"/>
            <a:ext cx="9332700" cy="47658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Turning away from those who can lessen the hurt.  </a:t>
            </a:r>
            <a:r>
              <a:rPr lang="en" sz="2000" u="sng" dirty="0">
                <a:solidFill>
                  <a:srgbClr val="FFFF00"/>
                </a:solidFill>
              </a:rPr>
              <a:t>Ruth 1:8-13</a:t>
            </a:r>
            <a:r>
              <a:rPr lang="en" sz="2000" dirty="0">
                <a:solidFill>
                  <a:srgbClr val="FFFF00"/>
                </a:solidFill>
              </a:rPr>
              <a:t> </a:t>
            </a:r>
            <a:r>
              <a:rPr lang="en" sz="2000" i="1" dirty="0">
                <a:solidFill>
                  <a:schemeClr val="dk1"/>
                </a:solidFill>
              </a:rPr>
              <a:t>“And Naomi said to her two daughters-in-law, “</a:t>
            </a:r>
            <a:r>
              <a:rPr lang="en" sz="2000" i="1" u="sng" dirty="0">
                <a:solidFill>
                  <a:schemeClr val="dk1"/>
                </a:solidFill>
              </a:rPr>
              <a:t>Go, return each to her mother’s house</a:t>
            </a:r>
            <a:r>
              <a:rPr lang="en" sz="2000" i="1" dirty="0">
                <a:solidFill>
                  <a:schemeClr val="dk1"/>
                </a:solidFill>
              </a:rPr>
              <a:t>. The Lord deal kindly with you, as you have dealt with the dead and with me. 9 The Lord grant that you may find rest, each in the house of her husband.” So she kissed them, and they lifted up their voices and wept. 10 And they said to her, “Surely we will return with you to your people.” 11 But Naomi said, “Turn back, my daughters; why will you go with me? Are there still sons in my womb, that they may be your husbands? 12 Turn back, my daughters, go - for I am too old to have a husband. If I should say I have hope, if I should have a husband tonight and should also bear sons, 13 would you wait for them till they were grown? Would you restrain yourselves from having husbands? </a:t>
            </a:r>
            <a:r>
              <a:rPr lang="en" sz="2000" i="1" u="sng" dirty="0">
                <a:solidFill>
                  <a:schemeClr val="dk1"/>
                </a:solidFill>
              </a:rPr>
              <a:t>No, my daughters; for it grieves me very much for your sakes that the hand of the Lord has gone out against me</a:t>
            </a:r>
            <a:r>
              <a:rPr lang="en" sz="2000" i="1" dirty="0">
                <a:solidFill>
                  <a:schemeClr val="dk1"/>
                </a:solidFill>
              </a:rPr>
              <a:t>!”</a:t>
            </a:r>
            <a:r>
              <a:rPr lang="en" sz="2000" dirty="0">
                <a:solidFill>
                  <a:srgbClr val="FFFF00"/>
                </a:solidFill>
              </a:rPr>
              <a:t>  She rejected her helpers!</a:t>
            </a:r>
            <a:endParaRPr sz="2000" dirty="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Destroyed relationships, especially marriages. </a:t>
            </a:r>
            <a:r>
              <a:rPr lang="en" sz="2000" dirty="0">
                <a:solidFill>
                  <a:srgbClr val="FFFF00"/>
                </a:solidFill>
              </a:rPr>
              <a:t> </a:t>
            </a:r>
            <a:r>
              <a:rPr lang="en" sz="2000" u="sng" dirty="0">
                <a:solidFill>
                  <a:srgbClr val="FFFF00"/>
                </a:solidFill>
              </a:rPr>
              <a:t>Col.3:19</a:t>
            </a:r>
            <a:r>
              <a:rPr lang="en" sz="2000" dirty="0">
                <a:solidFill>
                  <a:srgbClr val="FFFF00"/>
                </a:solidFill>
              </a:rPr>
              <a:t> </a:t>
            </a:r>
            <a:r>
              <a:rPr lang="en" sz="2000" i="1" dirty="0">
                <a:solidFill>
                  <a:schemeClr val="dk1"/>
                </a:solidFill>
              </a:rPr>
              <a:t>“Husbands, love your wives and </a:t>
            </a:r>
            <a:r>
              <a:rPr lang="en" sz="2000" i="1" u="sng" dirty="0">
                <a:solidFill>
                  <a:schemeClr val="dk1"/>
                </a:solidFill>
              </a:rPr>
              <a:t>do not be bitter toward them</a:t>
            </a:r>
            <a:r>
              <a:rPr lang="en" sz="2000" i="1" dirty="0">
                <a:solidFill>
                  <a:schemeClr val="dk1"/>
                </a:solidFill>
              </a:rPr>
              <a:t>.”</a:t>
            </a:r>
            <a:r>
              <a:rPr lang="en" sz="2000" dirty="0">
                <a:solidFill>
                  <a:srgbClr val="FFFF00"/>
                </a:solidFill>
              </a:rPr>
              <a:t>  </a:t>
            </a:r>
            <a:r>
              <a:rPr lang="en" sz="2000" dirty="0">
                <a:solidFill>
                  <a:srgbClr val="00FFFF"/>
                </a:solidFill>
              </a:rPr>
              <a:t>So many people today are in loveless marriages, and even leave them, because one, or both, are unwilling to forgive the mistakes of the other.  </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27225" y="0"/>
            <a:ext cx="94680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CAN IT LEAD TO? - 2</a:t>
            </a:r>
            <a:endParaRPr sz="5000" b="1">
              <a:solidFill>
                <a:srgbClr val="00FFFF"/>
              </a:solidFill>
            </a:endParaRPr>
          </a:p>
        </p:txBody>
      </p:sp>
      <p:sp>
        <p:nvSpPr>
          <p:cNvPr id="85" name="Google Shape;85;p18"/>
          <p:cNvSpPr txBox="1">
            <a:spLocks noGrp="1"/>
          </p:cNvSpPr>
          <p:nvPr>
            <p:ph type="subTitle" idx="1"/>
          </p:nvPr>
        </p:nvSpPr>
        <p:spPr>
          <a:xfrm>
            <a:off x="-127225" y="377650"/>
            <a:ext cx="9332700" cy="4765800"/>
          </a:xfrm>
          <a:prstGeom prst="rect">
            <a:avLst/>
          </a:prstGeom>
        </p:spPr>
        <p:txBody>
          <a:bodyPr spcFirstLastPara="1" wrap="square" lIns="91425" tIns="91425" rIns="91425" bIns="91425" anchor="t" anchorCtr="0">
            <a:noAutofit/>
          </a:bodyPr>
          <a:lstStyle/>
          <a:p>
            <a:pPr marL="457200" lvl="0" indent="-361950" algn="l" rtl="0">
              <a:lnSpc>
                <a:spcPct val="90000"/>
              </a:lnSpc>
              <a:spcBef>
                <a:spcPts val="0"/>
              </a:spcBef>
              <a:spcAft>
                <a:spcPts val="0"/>
              </a:spcAft>
              <a:buClr>
                <a:srgbClr val="FFFF00"/>
              </a:buClr>
              <a:buSzPts val="2100"/>
              <a:buChar char="●"/>
            </a:pPr>
            <a:r>
              <a:rPr lang="en" sz="2100" dirty="0">
                <a:solidFill>
                  <a:srgbClr val="FFFF00"/>
                </a:solidFill>
              </a:rPr>
              <a:t>SIN!  Temporary bitterness and grief is natural and not sinful.  Even Jesus was </a:t>
            </a:r>
            <a:r>
              <a:rPr lang="en" sz="2100" i="1" dirty="0">
                <a:solidFill>
                  <a:schemeClr val="dk1"/>
                </a:solidFill>
              </a:rPr>
              <a:t>“a Man of sorrows, and acquainted with grief.”</a:t>
            </a:r>
            <a:r>
              <a:rPr lang="en" sz="2100" dirty="0">
                <a:solidFill>
                  <a:srgbClr val="FFFF00"/>
                </a:solidFill>
              </a:rPr>
              <a:t>  (</a:t>
            </a:r>
            <a:r>
              <a:rPr lang="en" sz="2100" u="sng" dirty="0">
                <a:solidFill>
                  <a:srgbClr val="FFFF00"/>
                </a:solidFill>
              </a:rPr>
              <a:t>Is.53:3</a:t>
            </a:r>
            <a:r>
              <a:rPr lang="en" sz="2100" dirty="0">
                <a:solidFill>
                  <a:srgbClr val="FFFF00"/>
                </a:solidFill>
              </a:rPr>
              <a:t>)  But SUSTAINED, DELIBERATE bitterness, a refusal to move beyond the past, will weaken our faith and lead to sin.</a:t>
            </a:r>
            <a:endParaRPr sz="2100" dirty="0">
              <a:solidFill>
                <a:srgbClr val="FFFF00"/>
              </a:solidFill>
            </a:endParaRPr>
          </a:p>
          <a:p>
            <a:pPr marL="457200" lvl="0" indent="-361950" algn="l" rtl="0">
              <a:lnSpc>
                <a:spcPct val="90000"/>
              </a:lnSpc>
              <a:spcBef>
                <a:spcPts val="0"/>
              </a:spcBef>
              <a:spcAft>
                <a:spcPts val="0"/>
              </a:spcAft>
              <a:buClr>
                <a:srgbClr val="FFFF00"/>
              </a:buClr>
              <a:buSzPts val="2100"/>
              <a:buChar char="●"/>
            </a:pPr>
            <a:r>
              <a:rPr lang="en" sz="2100" u="sng" dirty="0">
                <a:solidFill>
                  <a:srgbClr val="FFFF00"/>
                </a:solidFill>
              </a:rPr>
              <a:t>Deut.29:18</a:t>
            </a:r>
            <a:r>
              <a:rPr lang="en" sz="2100" dirty="0">
                <a:solidFill>
                  <a:srgbClr val="FFFF00"/>
                </a:solidFill>
              </a:rPr>
              <a:t> </a:t>
            </a:r>
            <a:r>
              <a:rPr lang="en" sz="2100" i="1" dirty="0">
                <a:solidFill>
                  <a:schemeClr val="dk1"/>
                </a:solidFill>
              </a:rPr>
              <a:t>“so that there may not be among you man or woman or family or tribe, whose heart turns away today from the Lord our God, to go and serve the gods of these nations, and </a:t>
            </a:r>
            <a:r>
              <a:rPr lang="en" sz="2100" i="1" u="sng" dirty="0">
                <a:solidFill>
                  <a:schemeClr val="dk1"/>
                </a:solidFill>
              </a:rPr>
              <a:t>that there may not be among you a root bearing bitterness</a:t>
            </a:r>
            <a:r>
              <a:rPr lang="en" sz="2100" i="1" dirty="0">
                <a:solidFill>
                  <a:schemeClr val="dk1"/>
                </a:solidFill>
              </a:rPr>
              <a:t> or wormwood;”</a:t>
            </a:r>
            <a:r>
              <a:rPr lang="en" sz="2100" dirty="0">
                <a:solidFill>
                  <a:srgbClr val="FFFF00"/>
                </a:solidFill>
              </a:rPr>
              <a:t>  </a:t>
            </a:r>
            <a:r>
              <a:rPr lang="en" sz="2100" u="sng" dirty="0">
                <a:solidFill>
                  <a:srgbClr val="FFFF00"/>
                </a:solidFill>
              </a:rPr>
              <a:t>Heb.12:14-15</a:t>
            </a:r>
            <a:r>
              <a:rPr lang="en" sz="2100" dirty="0">
                <a:solidFill>
                  <a:srgbClr val="FFFF00"/>
                </a:solidFill>
              </a:rPr>
              <a:t> </a:t>
            </a:r>
            <a:r>
              <a:rPr lang="en" sz="2100" i="1" dirty="0">
                <a:solidFill>
                  <a:schemeClr val="dk1"/>
                </a:solidFill>
              </a:rPr>
              <a:t>“Pursue peace with all people, and holiness, without which no one will see the Lord: 15 looking carefully lest anyone fall short of the grace of God; </a:t>
            </a:r>
            <a:r>
              <a:rPr lang="en" sz="2100" i="1" u="sng" dirty="0">
                <a:solidFill>
                  <a:schemeClr val="dk1"/>
                </a:solidFill>
              </a:rPr>
              <a:t>lest any root of bitterness springing up cause trouble</a:t>
            </a:r>
            <a:r>
              <a:rPr lang="en" sz="2100" i="1" dirty="0">
                <a:solidFill>
                  <a:schemeClr val="dk1"/>
                </a:solidFill>
              </a:rPr>
              <a:t>, and by this many become defiled;”</a:t>
            </a:r>
            <a:r>
              <a:rPr lang="en" sz="2100" dirty="0">
                <a:solidFill>
                  <a:srgbClr val="FFFF00"/>
                </a:solidFill>
              </a:rPr>
              <a:t>  </a:t>
            </a:r>
            <a:endParaRPr sz="2100" dirty="0">
              <a:solidFill>
                <a:srgbClr val="FFFF00"/>
              </a:solidFill>
            </a:endParaRPr>
          </a:p>
          <a:p>
            <a:pPr marL="457200" lvl="0" indent="-361950" algn="l" rtl="0">
              <a:lnSpc>
                <a:spcPct val="90000"/>
              </a:lnSpc>
              <a:spcBef>
                <a:spcPts val="0"/>
              </a:spcBef>
              <a:spcAft>
                <a:spcPts val="0"/>
              </a:spcAft>
              <a:buClr>
                <a:srgbClr val="00FFFF"/>
              </a:buClr>
              <a:buSzPts val="2100"/>
              <a:buChar char="●"/>
            </a:pPr>
            <a:r>
              <a:rPr lang="en" sz="2100" dirty="0">
                <a:solidFill>
                  <a:srgbClr val="00FFFF"/>
                </a:solidFill>
              </a:rPr>
              <a:t>Look how many sins are linked with bitterness!</a:t>
            </a:r>
            <a:r>
              <a:rPr lang="en" sz="2100" dirty="0">
                <a:solidFill>
                  <a:srgbClr val="FFFF00"/>
                </a:solidFill>
              </a:rPr>
              <a:t>  </a:t>
            </a:r>
            <a:r>
              <a:rPr lang="en" sz="2100" u="sng" dirty="0">
                <a:solidFill>
                  <a:srgbClr val="FFFF00"/>
                </a:solidFill>
              </a:rPr>
              <a:t>Eph.4:31</a:t>
            </a:r>
            <a:r>
              <a:rPr lang="en" sz="2100" dirty="0">
                <a:solidFill>
                  <a:srgbClr val="FFFF00"/>
                </a:solidFill>
              </a:rPr>
              <a:t> </a:t>
            </a:r>
            <a:r>
              <a:rPr lang="en" sz="2100" i="1" dirty="0">
                <a:solidFill>
                  <a:schemeClr val="dk1"/>
                </a:solidFill>
              </a:rPr>
              <a:t>“Let </a:t>
            </a:r>
            <a:r>
              <a:rPr lang="en" sz="2100" i="1" u="sng" dirty="0">
                <a:solidFill>
                  <a:schemeClr val="dk1"/>
                </a:solidFill>
              </a:rPr>
              <a:t>all bitterness</a:t>
            </a:r>
            <a:r>
              <a:rPr lang="en" sz="2100" i="1" dirty="0">
                <a:solidFill>
                  <a:schemeClr val="dk1"/>
                </a:solidFill>
              </a:rPr>
              <a:t>, wrath, anger, clamor, and evil speaking be put away from you, with all malice.”   </a:t>
            </a:r>
            <a:endParaRPr sz="2100" i="1" dirty="0">
              <a:solidFill>
                <a:schemeClr val="dk1"/>
              </a:solidFill>
            </a:endParaRPr>
          </a:p>
          <a:p>
            <a:pPr marL="457200" lvl="0" indent="-361950" algn="l" rtl="0">
              <a:lnSpc>
                <a:spcPct val="90000"/>
              </a:lnSpc>
              <a:spcBef>
                <a:spcPts val="0"/>
              </a:spcBef>
              <a:spcAft>
                <a:spcPts val="0"/>
              </a:spcAft>
              <a:buClr>
                <a:srgbClr val="00FFFF"/>
              </a:buClr>
              <a:buSzPts val="2100"/>
              <a:buChar char="●"/>
            </a:pPr>
            <a:r>
              <a:rPr lang="en" sz="2100" dirty="0">
                <a:solidFill>
                  <a:srgbClr val="00FFFF"/>
                </a:solidFill>
              </a:rPr>
              <a:t>Would you choose to willfully ingest POISON?</a:t>
            </a:r>
            <a:r>
              <a:rPr lang="en" sz="2100" dirty="0">
                <a:solidFill>
                  <a:srgbClr val="FFFF00"/>
                </a:solidFill>
              </a:rPr>
              <a:t>  </a:t>
            </a:r>
            <a:r>
              <a:rPr lang="en" sz="2100" u="sng" dirty="0">
                <a:solidFill>
                  <a:srgbClr val="FFFF00"/>
                </a:solidFill>
              </a:rPr>
              <a:t>Acts 8:23</a:t>
            </a:r>
            <a:r>
              <a:rPr lang="en" sz="2100" dirty="0">
                <a:solidFill>
                  <a:srgbClr val="FFFF00"/>
                </a:solidFill>
              </a:rPr>
              <a:t> </a:t>
            </a:r>
            <a:r>
              <a:rPr lang="en" sz="2100" i="1" dirty="0">
                <a:solidFill>
                  <a:schemeClr val="dk1"/>
                </a:solidFill>
              </a:rPr>
              <a:t>“For I see that you </a:t>
            </a:r>
            <a:r>
              <a:rPr lang="en" sz="2100" dirty="0">
                <a:solidFill>
                  <a:srgbClr val="FFFF00"/>
                </a:solidFill>
              </a:rPr>
              <a:t>(Simon) </a:t>
            </a:r>
            <a:r>
              <a:rPr lang="en" sz="2100" i="1" dirty="0">
                <a:solidFill>
                  <a:schemeClr val="dk1"/>
                </a:solidFill>
              </a:rPr>
              <a:t>are </a:t>
            </a:r>
            <a:r>
              <a:rPr lang="en" sz="2100" i="1" u="sng" dirty="0">
                <a:solidFill>
                  <a:schemeClr val="dk1"/>
                </a:solidFill>
              </a:rPr>
              <a:t>poisoned by bitterness</a:t>
            </a:r>
            <a:r>
              <a:rPr lang="en" sz="2100" i="1" dirty="0">
                <a:solidFill>
                  <a:schemeClr val="dk1"/>
                </a:solidFill>
              </a:rPr>
              <a:t> and </a:t>
            </a:r>
            <a:r>
              <a:rPr lang="en" sz="2100" i="1" u="sng" dirty="0">
                <a:solidFill>
                  <a:schemeClr val="dk1"/>
                </a:solidFill>
              </a:rPr>
              <a:t>bound by iniquity</a:t>
            </a:r>
            <a:r>
              <a:rPr lang="en" sz="2100" i="1" dirty="0">
                <a:solidFill>
                  <a:schemeClr val="dk1"/>
                </a:solidFill>
              </a:rPr>
              <a:t>.”</a:t>
            </a:r>
            <a:endParaRPr sz="21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27225" y="0"/>
            <a:ext cx="94680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BLAMING GOD</a:t>
            </a:r>
            <a:endParaRPr sz="5000" b="1">
              <a:solidFill>
                <a:srgbClr val="00FFFF"/>
              </a:solidFill>
            </a:endParaRPr>
          </a:p>
        </p:txBody>
      </p:sp>
      <p:sp>
        <p:nvSpPr>
          <p:cNvPr id="91" name="Google Shape;91;p19"/>
          <p:cNvSpPr txBox="1">
            <a:spLocks noGrp="1"/>
          </p:cNvSpPr>
          <p:nvPr>
            <p:ph type="subTitle" idx="1"/>
          </p:nvPr>
        </p:nvSpPr>
        <p:spPr>
          <a:xfrm>
            <a:off x="-154300" y="377650"/>
            <a:ext cx="9359700" cy="47658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Ruth 1:20-21</a:t>
            </a:r>
            <a:r>
              <a:rPr lang="en" sz="2000" dirty="0">
                <a:solidFill>
                  <a:schemeClr val="dk1"/>
                </a:solidFill>
              </a:rPr>
              <a:t> </a:t>
            </a:r>
            <a:r>
              <a:rPr lang="en" sz="2000" i="1" dirty="0">
                <a:solidFill>
                  <a:schemeClr val="dk1"/>
                </a:solidFill>
              </a:rPr>
              <a:t>“But she said to them, “Do not call me Naomi; call me Mara, for </a:t>
            </a:r>
            <a:r>
              <a:rPr lang="en" sz="2000" i="1" u="sng" dirty="0">
                <a:solidFill>
                  <a:schemeClr val="dk1"/>
                </a:solidFill>
              </a:rPr>
              <a:t>the Almighty has dealt very bitterly with me</a:t>
            </a:r>
            <a:r>
              <a:rPr lang="en" sz="2000" i="1" dirty="0">
                <a:solidFill>
                  <a:schemeClr val="dk1"/>
                </a:solidFill>
              </a:rPr>
              <a:t>. 21 I went out full, and </a:t>
            </a:r>
            <a:r>
              <a:rPr lang="en" sz="2000" i="1" u="sng" dirty="0">
                <a:solidFill>
                  <a:schemeClr val="dk1"/>
                </a:solidFill>
              </a:rPr>
              <a:t>the Lord has brought me home again empty</a:t>
            </a:r>
            <a:r>
              <a:rPr lang="en" sz="2000" i="1" dirty="0">
                <a:solidFill>
                  <a:schemeClr val="dk1"/>
                </a:solidFill>
              </a:rPr>
              <a:t>. Why do you call me Naomi, since the Lord has </a:t>
            </a:r>
            <a:r>
              <a:rPr lang="en" sz="2000" i="1" u="sng" dirty="0">
                <a:solidFill>
                  <a:schemeClr val="dk1"/>
                </a:solidFill>
              </a:rPr>
              <a:t>testified against me</a:t>
            </a:r>
            <a:r>
              <a:rPr lang="en" sz="2000" i="1" dirty="0">
                <a:solidFill>
                  <a:schemeClr val="dk1"/>
                </a:solidFill>
              </a:rPr>
              <a:t>, and the Almighty has </a:t>
            </a:r>
            <a:r>
              <a:rPr lang="en" sz="2000" i="1" u="sng" dirty="0">
                <a:solidFill>
                  <a:schemeClr val="dk1"/>
                </a:solidFill>
              </a:rPr>
              <a:t>afflicted me</a:t>
            </a:r>
            <a:r>
              <a:rPr lang="en" sz="2000" i="1" dirty="0">
                <a:solidFill>
                  <a:schemeClr val="dk1"/>
                </a:solidFill>
              </a:rPr>
              <a:t>?”</a:t>
            </a:r>
            <a:r>
              <a:rPr lang="en" sz="2000" dirty="0">
                <a:solidFill>
                  <a:schemeClr val="dk1"/>
                </a:solidFill>
              </a:rPr>
              <a:t>  </a:t>
            </a:r>
            <a:r>
              <a:rPr lang="en" sz="2000" dirty="0">
                <a:solidFill>
                  <a:srgbClr val="00FFFF"/>
                </a:solidFill>
              </a:rPr>
              <a:t>Was this true?</a:t>
            </a:r>
            <a:endParaRPr sz="2000" dirty="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Job 27:2</a:t>
            </a:r>
            <a:r>
              <a:rPr lang="en" sz="2000" dirty="0">
                <a:solidFill>
                  <a:schemeClr val="dk1"/>
                </a:solidFill>
              </a:rPr>
              <a:t> </a:t>
            </a:r>
            <a:r>
              <a:rPr lang="en" sz="2000" i="1" dirty="0">
                <a:solidFill>
                  <a:schemeClr val="dk1"/>
                </a:solidFill>
              </a:rPr>
              <a:t>“As God lives, </a:t>
            </a:r>
            <a:r>
              <a:rPr lang="en" sz="2000" i="1" u="sng" dirty="0">
                <a:solidFill>
                  <a:schemeClr val="dk1"/>
                </a:solidFill>
              </a:rPr>
              <a:t>who has taken away my justice</a:t>
            </a:r>
            <a:r>
              <a:rPr lang="en" sz="2000" i="1" dirty="0">
                <a:solidFill>
                  <a:schemeClr val="dk1"/>
                </a:solidFill>
              </a:rPr>
              <a:t>, and the Almighty, </a:t>
            </a:r>
            <a:r>
              <a:rPr lang="en" sz="2000" i="1" u="sng" dirty="0">
                <a:solidFill>
                  <a:schemeClr val="dk1"/>
                </a:solidFill>
              </a:rPr>
              <a:t>who has made my soul bitter</a:t>
            </a:r>
            <a:r>
              <a:rPr lang="en" sz="2000" i="1" dirty="0">
                <a:solidFill>
                  <a:schemeClr val="dk1"/>
                </a:solidFill>
              </a:rPr>
              <a:t>,”</a:t>
            </a:r>
            <a:r>
              <a:rPr lang="en" sz="2000" dirty="0">
                <a:solidFill>
                  <a:schemeClr val="dk1"/>
                </a:solidFill>
              </a:rPr>
              <a:t>  </a:t>
            </a:r>
            <a:r>
              <a:rPr lang="en" sz="2000" dirty="0">
                <a:solidFill>
                  <a:srgbClr val="00FFFF"/>
                </a:solidFill>
              </a:rPr>
              <a:t>Was this true?</a:t>
            </a:r>
            <a:endParaRPr sz="2000" dirty="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Lam.3:5,13-18</a:t>
            </a:r>
            <a:r>
              <a:rPr lang="en" sz="2000" dirty="0">
                <a:solidFill>
                  <a:schemeClr val="dk1"/>
                </a:solidFill>
              </a:rPr>
              <a:t> </a:t>
            </a:r>
            <a:r>
              <a:rPr lang="en" sz="2000" i="1" dirty="0">
                <a:solidFill>
                  <a:schemeClr val="dk1"/>
                </a:solidFill>
              </a:rPr>
              <a:t>“He</a:t>
            </a:r>
            <a:r>
              <a:rPr lang="en" sz="2000" dirty="0">
                <a:solidFill>
                  <a:schemeClr val="dk1"/>
                </a:solidFill>
              </a:rPr>
              <a:t> </a:t>
            </a:r>
            <a:r>
              <a:rPr lang="en" sz="2000" dirty="0">
                <a:solidFill>
                  <a:srgbClr val="FFFF00"/>
                </a:solidFill>
              </a:rPr>
              <a:t>(God)</a:t>
            </a:r>
            <a:r>
              <a:rPr lang="en" sz="2000" dirty="0">
                <a:solidFill>
                  <a:schemeClr val="dk1"/>
                </a:solidFill>
              </a:rPr>
              <a:t> </a:t>
            </a:r>
            <a:r>
              <a:rPr lang="en" sz="2000" i="1" dirty="0">
                <a:solidFill>
                  <a:schemeClr val="dk1"/>
                </a:solidFill>
              </a:rPr>
              <a:t>has besieged me and </a:t>
            </a:r>
            <a:r>
              <a:rPr lang="en" sz="2000" i="1" u="sng" dirty="0">
                <a:solidFill>
                  <a:schemeClr val="dk1"/>
                </a:solidFill>
              </a:rPr>
              <a:t>surrounded me with bitterness and woe</a:t>
            </a:r>
            <a:r>
              <a:rPr lang="en" sz="2000" i="1" dirty="0">
                <a:solidFill>
                  <a:schemeClr val="dk1"/>
                </a:solidFill>
              </a:rPr>
              <a:t>…18 He has caused the arrows of His quiver to pierce my loins.14 I have become the ridicule of all my people - their taunting song all the day.15 He has filled me with bitterness, He has made me drink wormwood.16 He has also broken my teeth with gravel, and covered me with ashes.17 You have moved my soul far from peace; I have forgotten prosperity. 18 And I said, “</a:t>
            </a:r>
            <a:r>
              <a:rPr lang="en" sz="2000" i="1" u="sng" dirty="0">
                <a:solidFill>
                  <a:schemeClr val="dk1"/>
                </a:solidFill>
              </a:rPr>
              <a:t>My strength and my hope have perished from the Lord</a:t>
            </a:r>
            <a:r>
              <a:rPr lang="en" sz="2000" i="1" dirty="0">
                <a:solidFill>
                  <a:schemeClr val="dk1"/>
                </a:solidFill>
              </a:rPr>
              <a:t>.”</a:t>
            </a:r>
            <a:r>
              <a:rPr lang="en" sz="2000" dirty="0">
                <a:solidFill>
                  <a:schemeClr val="dk1"/>
                </a:solidFill>
              </a:rPr>
              <a:t>  </a:t>
            </a:r>
            <a:r>
              <a:rPr lang="en" sz="2000" dirty="0">
                <a:solidFill>
                  <a:srgbClr val="00FFFF"/>
                </a:solidFill>
              </a:rPr>
              <a:t>Was this true?</a:t>
            </a:r>
            <a:endParaRPr sz="2000" dirty="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3 RIGHTEOUS people who blamed God for their bitter experiences.  Do we?</a:t>
            </a:r>
            <a:endParaRPr sz="2000" dirty="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Even if we know it is not true, we are angry that God ALLOWED it to happen.</a:t>
            </a:r>
            <a:r>
              <a:rPr lang="en" sz="2000" dirty="0">
                <a:solidFill>
                  <a:schemeClr val="dk1"/>
                </a:solidFill>
              </a:rPr>
              <a:t> </a:t>
            </a:r>
            <a:endParaRPr sz="2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27225" y="0"/>
            <a:ext cx="9468000" cy="48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IS THE SOLUTION?</a:t>
            </a:r>
            <a:endParaRPr sz="5000" b="1">
              <a:solidFill>
                <a:srgbClr val="00FFFF"/>
              </a:solidFill>
            </a:endParaRPr>
          </a:p>
        </p:txBody>
      </p:sp>
      <p:sp>
        <p:nvSpPr>
          <p:cNvPr id="97" name="Google Shape;97;p20"/>
          <p:cNvSpPr txBox="1">
            <a:spLocks noGrp="1"/>
          </p:cNvSpPr>
          <p:nvPr>
            <p:ph type="subTitle" idx="1"/>
          </p:nvPr>
        </p:nvSpPr>
        <p:spPr>
          <a:xfrm>
            <a:off x="-188150" y="361400"/>
            <a:ext cx="9393600" cy="47820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dirty="0">
                <a:solidFill>
                  <a:srgbClr val="FFFF00"/>
                </a:solidFill>
              </a:rPr>
              <a:t>If by “solution” we mean how to avoid any of those sources, any suffering - there is no righteous means to avoid them.  “Hurting” is part of living here on earth.</a:t>
            </a:r>
            <a:endParaRPr sz="1900" dirty="0">
              <a:solidFill>
                <a:srgbClr val="FFFF00"/>
              </a:solidFill>
            </a:endParaRPr>
          </a:p>
          <a:p>
            <a:pPr marL="457200" lvl="0" indent="-349250" algn="l" rtl="0">
              <a:lnSpc>
                <a:spcPct val="90000"/>
              </a:lnSpc>
              <a:spcBef>
                <a:spcPts val="0"/>
              </a:spcBef>
              <a:spcAft>
                <a:spcPts val="0"/>
              </a:spcAft>
              <a:buClr>
                <a:schemeClr val="dk1"/>
              </a:buClr>
              <a:buSzPts val="1900"/>
              <a:buChar char="●"/>
            </a:pPr>
            <a:r>
              <a:rPr lang="en" sz="1900" dirty="0">
                <a:solidFill>
                  <a:schemeClr val="dk1"/>
                </a:solidFill>
              </a:rPr>
              <a:t>Temporary bitterness is unavoidable.  But REMAINING bitter, even DECADES after that initial and shocking experience, is a CHOICE.  Do we even WANT to change?  I am convinced that some are more “comfortable” in their bitterness!</a:t>
            </a:r>
            <a:endParaRPr sz="1900" dirty="0">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dirty="0">
                <a:solidFill>
                  <a:srgbClr val="00FFFF"/>
                </a:solidFill>
              </a:rPr>
              <a:t>I used to think, and maybe even teach, that it was always wrong to talk that way to God.  But the more I read conversations that righteous persons like Moses, Job, Jeremiah and David had with God, the more I feel this is not the case.  (Read the Psalms!)  It is FAR better to continue praying to God with the Holy Spirit’s assistance, even if angry with God, than to never talk to Him again!  Some say “I’m a big girl, I can take it.”  Well our God is a BIG God!  He can take it too!</a:t>
            </a:r>
            <a:endParaRPr sz="1900" dirty="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900" u="sng" dirty="0">
                <a:solidFill>
                  <a:srgbClr val="FFFF00"/>
                </a:solidFill>
              </a:rPr>
              <a:t>Lam.3:21-26</a:t>
            </a:r>
            <a:r>
              <a:rPr lang="en" sz="1900" dirty="0">
                <a:solidFill>
                  <a:srgbClr val="FFFF00"/>
                </a:solidFill>
              </a:rPr>
              <a:t> </a:t>
            </a:r>
            <a:r>
              <a:rPr lang="en" sz="1900" i="1" dirty="0">
                <a:solidFill>
                  <a:schemeClr val="dk1"/>
                </a:solidFill>
              </a:rPr>
              <a:t>“This I recall to my mind, therefore I have hope. 22 </a:t>
            </a:r>
            <a:r>
              <a:rPr lang="en" sz="1900" i="1" u="sng" dirty="0">
                <a:solidFill>
                  <a:schemeClr val="dk1"/>
                </a:solidFill>
              </a:rPr>
              <a:t>Through the Lord’s mercies we are not consumed, because His compassions fail not</a:t>
            </a:r>
            <a:r>
              <a:rPr lang="en" sz="1900" i="1" dirty="0">
                <a:solidFill>
                  <a:schemeClr val="dk1"/>
                </a:solidFill>
              </a:rPr>
              <a:t>. 23 They are new every morning; </a:t>
            </a:r>
            <a:r>
              <a:rPr lang="en" sz="1900" i="1" u="sng" dirty="0">
                <a:solidFill>
                  <a:schemeClr val="dk1"/>
                </a:solidFill>
              </a:rPr>
              <a:t>Great is Your faithfulness</a:t>
            </a:r>
            <a:r>
              <a:rPr lang="en" sz="1900" i="1" dirty="0">
                <a:solidFill>
                  <a:schemeClr val="dk1"/>
                </a:solidFill>
              </a:rPr>
              <a:t>. 24 “The Lord is my portion,” says my soul,“Therefore I hope in Him!” 25 The Lord is good to </a:t>
            </a:r>
            <a:r>
              <a:rPr lang="en" sz="1900" i="1" u="sng" dirty="0">
                <a:solidFill>
                  <a:schemeClr val="dk1"/>
                </a:solidFill>
              </a:rPr>
              <a:t>those who wait for Him</a:t>
            </a:r>
            <a:r>
              <a:rPr lang="en" sz="1900" i="1" dirty="0">
                <a:solidFill>
                  <a:schemeClr val="dk1"/>
                </a:solidFill>
              </a:rPr>
              <a:t>, to the soul who seeks Him. 26 </a:t>
            </a:r>
            <a:r>
              <a:rPr lang="en" sz="1900" i="1" u="sng" dirty="0">
                <a:solidFill>
                  <a:srgbClr val="00FFFF"/>
                </a:solidFill>
              </a:rPr>
              <a:t>It is good that one should hope and wait quietly for the salvation of the Lord</a:t>
            </a:r>
            <a:r>
              <a:rPr lang="en" sz="1900" i="1" dirty="0">
                <a:solidFill>
                  <a:srgbClr val="00FFFF"/>
                </a:solidFill>
              </a:rPr>
              <a:t>.”</a:t>
            </a:r>
            <a:endParaRPr sz="1900" i="1" dirty="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900" dirty="0">
                <a:solidFill>
                  <a:srgbClr val="FFFF00"/>
                </a:solidFill>
              </a:rPr>
              <a:t>That is the best advice I believe scripture provides - be faithful and WAIT for Him!</a:t>
            </a:r>
            <a:endParaRPr sz="1900" dirty="0">
              <a:solidFill>
                <a:srgbClr val="FFFF00"/>
              </a:solidFill>
            </a:endParaRPr>
          </a:p>
          <a:p>
            <a:pPr marL="0" lvl="0" indent="0" algn="l" rtl="0">
              <a:lnSpc>
                <a:spcPct val="90000"/>
              </a:lnSpc>
              <a:spcBef>
                <a:spcPts val="0"/>
              </a:spcBef>
              <a:spcAft>
                <a:spcPts val="0"/>
              </a:spcAft>
              <a:buNone/>
            </a:pPr>
            <a:endParaRPr sz="19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27225" y="0"/>
            <a:ext cx="9468000" cy="48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HOW WRONG WE ARE!</a:t>
            </a:r>
            <a:endParaRPr sz="5000" b="1">
              <a:solidFill>
                <a:srgbClr val="00FFFF"/>
              </a:solidFill>
            </a:endParaRPr>
          </a:p>
        </p:txBody>
      </p:sp>
      <p:sp>
        <p:nvSpPr>
          <p:cNvPr id="103" name="Google Shape;103;p21"/>
          <p:cNvSpPr txBox="1">
            <a:spLocks noGrp="1"/>
          </p:cNvSpPr>
          <p:nvPr>
            <p:ph type="subTitle" idx="1"/>
          </p:nvPr>
        </p:nvSpPr>
        <p:spPr>
          <a:xfrm>
            <a:off x="-174600" y="361400"/>
            <a:ext cx="9359700" cy="4782000"/>
          </a:xfrm>
          <a:prstGeom prst="rect">
            <a:avLst/>
          </a:prstGeom>
        </p:spPr>
        <p:txBody>
          <a:bodyPr spcFirstLastPara="1" wrap="square" lIns="91425" tIns="91425" rIns="91425" bIns="91425" anchor="t" anchorCtr="0">
            <a:noAutofit/>
          </a:bodyPr>
          <a:lstStyle/>
          <a:p>
            <a:pPr marL="457200" lvl="0" indent="-342900" algn="l" rtl="0">
              <a:lnSpc>
                <a:spcPct val="90000"/>
              </a:lnSpc>
              <a:spcBef>
                <a:spcPts val="0"/>
              </a:spcBef>
              <a:spcAft>
                <a:spcPts val="0"/>
              </a:spcAft>
              <a:buClr>
                <a:srgbClr val="FFFF00"/>
              </a:buClr>
              <a:buSzPts val="1800"/>
              <a:buChar char="●"/>
            </a:pPr>
            <a:r>
              <a:rPr lang="en" sz="1800" u="sng" dirty="0">
                <a:solidFill>
                  <a:srgbClr val="FFFF00"/>
                </a:solidFill>
              </a:rPr>
              <a:t>Ruth 4:13-17</a:t>
            </a:r>
            <a:r>
              <a:rPr lang="en" sz="1800" dirty="0">
                <a:solidFill>
                  <a:srgbClr val="FFFF00"/>
                </a:solidFill>
              </a:rPr>
              <a:t> </a:t>
            </a:r>
            <a:r>
              <a:rPr lang="en" sz="1800" i="1" dirty="0">
                <a:solidFill>
                  <a:schemeClr val="dk1"/>
                </a:solidFill>
              </a:rPr>
              <a:t>“So Boaz took Ruth and she became his wife; and when he went in to her, the Lord gave her conception, and she bore a son. 14 Then the women said to Naomi, “Blessed be the Lord, who has not left you this day without a close relative; and may his name be famous in Israel! 15 </a:t>
            </a:r>
            <a:r>
              <a:rPr lang="en" sz="1800" i="1" u="sng" dirty="0">
                <a:solidFill>
                  <a:schemeClr val="dk1"/>
                </a:solidFill>
              </a:rPr>
              <a:t>And may he be to you a restorer of life and a nourisher of your old age; for your daughter-in-law, who loves you, who is better to you than seven sons, has borne him</a:t>
            </a:r>
            <a:r>
              <a:rPr lang="en" sz="1800" i="1" dirty="0">
                <a:solidFill>
                  <a:schemeClr val="dk1"/>
                </a:solidFill>
              </a:rPr>
              <a:t>.” 16 Then Naomi took the child and laid him on her bosom, and became a nurse to him. 17 Also the neighbor women gave him a name, saying, “There is a son born to Naomi.” And they called his name Obed. He is the father of Jesse, the father of David.”</a:t>
            </a:r>
            <a:r>
              <a:rPr lang="en" sz="1800" dirty="0">
                <a:solidFill>
                  <a:srgbClr val="FFFF00"/>
                </a:solidFill>
              </a:rPr>
              <a:t>  (See also </a:t>
            </a:r>
            <a:r>
              <a:rPr lang="en" sz="1800" u="sng" dirty="0">
                <a:solidFill>
                  <a:srgbClr val="FFFF00"/>
                </a:solidFill>
              </a:rPr>
              <a:t>Job 42:12-17</a:t>
            </a:r>
            <a:r>
              <a:rPr lang="en" sz="1800" dirty="0">
                <a:solidFill>
                  <a:srgbClr val="FFFF00"/>
                </a:solidFill>
              </a:rPr>
              <a:t>)</a:t>
            </a:r>
            <a:endParaRPr sz="1800" dirty="0">
              <a:solidFill>
                <a:srgbClr val="FFFF00"/>
              </a:solidFill>
            </a:endParaRPr>
          </a:p>
          <a:p>
            <a:pPr marL="457200" lvl="0" indent="-342900" algn="l" rtl="0">
              <a:lnSpc>
                <a:spcPct val="90000"/>
              </a:lnSpc>
              <a:spcBef>
                <a:spcPts val="0"/>
              </a:spcBef>
              <a:spcAft>
                <a:spcPts val="0"/>
              </a:spcAft>
              <a:buClr>
                <a:srgbClr val="00FFFF"/>
              </a:buClr>
              <a:buSzPts val="1800"/>
              <a:buChar char="●"/>
            </a:pPr>
            <a:r>
              <a:rPr lang="en" sz="1800" dirty="0">
                <a:solidFill>
                  <a:srgbClr val="00FFFF"/>
                </a:solidFill>
              </a:rPr>
              <a:t>Even for those loved ones whom we have lost, will we be perpetually angry with God for (allegedly) shortening our time with them, or will we be thankful to Him for that precious time we DID have with them?  Something to think about.</a:t>
            </a:r>
            <a:endParaRPr sz="1800" dirty="0">
              <a:solidFill>
                <a:srgbClr val="00FFFF"/>
              </a:solidFill>
            </a:endParaRPr>
          </a:p>
          <a:p>
            <a:pPr marL="457200" lvl="0" indent="-342900" algn="l" rtl="0">
              <a:lnSpc>
                <a:spcPct val="90000"/>
              </a:lnSpc>
              <a:spcBef>
                <a:spcPts val="0"/>
              </a:spcBef>
              <a:spcAft>
                <a:spcPts val="0"/>
              </a:spcAft>
              <a:buClr>
                <a:srgbClr val="FFFF00"/>
              </a:buClr>
              <a:buSzPts val="1800"/>
              <a:buChar char="●"/>
            </a:pPr>
            <a:r>
              <a:rPr lang="en" sz="1800" dirty="0">
                <a:solidFill>
                  <a:srgbClr val="FFFF00"/>
                </a:solidFill>
              </a:rPr>
              <a:t>For those who have wronged you - FORGIVE THEM!  If you don’t, they win!  (Aunt of a recent murder victim, at sentencing: “Bryan, I’m here today to tell you I have forgiven you because I no longer could live with that hate in my heart,” she said. “For me to become a better person, I have forgiven you.”  Wow!)</a:t>
            </a:r>
            <a:endParaRPr sz="1800" dirty="0">
              <a:solidFill>
                <a:srgbClr val="FFFF00"/>
              </a:solidFill>
            </a:endParaRPr>
          </a:p>
          <a:p>
            <a:pPr marL="457200" lvl="0" indent="-342900" algn="l" rtl="0">
              <a:lnSpc>
                <a:spcPct val="90000"/>
              </a:lnSpc>
              <a:spcBef>
                <a:spcPts val="0"/>
              </a:spcBef>
              <a:spcAft>
                <a:spcPts val="0"/>
              </a:spcAft>
              <a:buClr>
                <a:srgbClr val="00FFFF"/>
              </a:buClr>
              <a:buSzPts val="1800"/>
              <a:buChar char="●"/>
            </a:pPr>
            <a:r>
              <a:rPr lang="en" sz="1800" dirty="0">
                <a:solidFill>
                  <a:srgbClr val="00FFFF"/>
                </a:solidFill>
              </a:rPr>
              <a:t>A far more permanent joy awaits the faithful.  Can YOU wait patiently for that day?</a:t>
            </a:r>
            <a:r>
              <a:rPr lang="en" sz="1800" dirty="0">
                <a:solidFill>
                  <a:srgbClr val="FFFF00"/>
                </a:solidFill>
              </a:rPr>
              <a:t>     </a:t>
            </a:r>
            <a:r>
              <a:rPr lang="en" sz="1800" u="sng" dirty="0">
                <a:solidFill>
                  <a:srgbClr val="FFFF00"/>
                </a:solidFill>
              </a:rPr>
              <a:t>1 Pet.5:6-7</a:t>
            </a:r>
            <a:r>
              <a:rPr lang="en" sz="1800" dirty="0">
                <a:solidFill>
                  <a:srgbClr val="FFFF00"/>
                </a:solidFill>
              </a:rPr>
              <a:t> </a:t>
            </a:r>
            <a:r>
              <a:rPr lang="en" sz="1800" i="1" dirty="0">
                <a:solidFill>
                  <a:schemeClr val="dk1"/>
                </a:solidFill>
              </a:rPr>
              <a:t>“Therefore humble yourselves under the mighty hand of God, </a:t>
            </a:r>
            <a:r>
              <a:rPr lang="en" sz="1800" i="1" u="sng" dirty="0">
                <a:solidFill>
                  <a:schemeClr val="dk1"/>
                </a:solidFill>
              </a:rPr>
              <a:t>that He may exalt you in due time</a:t>
            </a:r>
            <a:r>
              <a:rPr lang="en" sz="1800" i="1" dirty="0">
                <a:solidFill>
                  <a:schemeClr val="dk1"/>
                </a:solidFill>
              </a:rPr>
              <a:t>, 7 casting </a:t>
            </a:r>
            <a:r>
              <a:rPr lang="en" sz="1800" i="1" u="sng" dirty="0">
                <a:solidFill>
                  <a:schemeClr val="dk1"/>
                </a:solidFill>
              </a:rPr>
              <a:t>all your care</a:t>
            </a:r>
            <a:r>
              <a:rPr lang="en" sz="1800" i="1" dirty="0">
                <a:solidFill>
                  <a:schemeClr val="dk1"/>
                </a:solidFill>
              </a:rPr>
              <a:t> upon Him, for He cares for you.”</a:t>
            </a:r>
            <a:endParaRPr sz="1800" i="1" dirty="0">
              <a:solidFill>
                <a:schemeClr val="dk1"/>
              </a:solidFill>
            </a:endParaRPr>
          </a:p>
          <a:p>
            <a:pPr marL="0" lvl="0" indent="0" algn="l" rtl="0">
              <a:lnSpc>
                <a:spcPct val="90000"/>
              </a:lnSpc>
              <a:spcBef>
                <a:spcPts val="0"/>
              </a:spcBef>
              <a:spcAft>
                <a:spcPts val="0"/>
              </a:spcAft>
              <a:buNone/>
            </a:pPr>
            <a:endParaRPr sz="19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2312</Words>
  <Application>Microsoft Office PowerPoint</Application>
  <PresentationFormat>On-screen Show (16:9)</PresentationFormat>
  <Paragraphs>47</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Simple Dark</vt:lpstr>
      <vt:lpstr>MARA</vt:lpstr>
      <vt:lpstr>WHAT IS “MARA”?</vt:lpstr>
      <vt:lpstr>ONLY AMONG THE WICKED?</vt:lpstr>
      <vt:lpstr>WHAT CAUSES BITTERNESS?</vt:lpstr>
      <vt:lpstr>WHAT CAN IT LEAD TO?</vt:lpstr>
      <vt:lpstr>WHAT CAN IT LEAD TO? - 2</vt:lpstr>
      <vt:lpstr>BLAMING GOD</vt:lpstr>
      <vt:lpstr>WHAT IS THE SOLUTION?</vt:lpstr>
      <vt:lpstr>HOW WRONG WE 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2025-09-07T08:01:22Z</dcterms:modified>
</cp:coreProperties>
</file>