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727f5c6447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727f5c644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27f5c6447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27f5c644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27f5c64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727f5c64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27f5c644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727f5c644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27f5c644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727f5c644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727f5c644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727f5c644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727f5c6447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727f5c644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27f5c644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27f5c644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727f5c6447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727f5c644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63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00" b="1">
                <a:solidFill>
                  <a:srgbClr val="00FFFF"/>
                </a:solidFill>
              </a:rPr>
              <a:t>SOMEBODY SAVE ME!</a:t>
            </a:r>
            <a:endParaRPr sz="6000" b="1">
              <a:solidFill>
                <a:srgbClr val="00FFFF"/>
              </a:solidFill>
            </a:endParaRPr>
          </a:p>
        </p:txBody>
      </p:sp>
      <p:sp>
        <p:nvSpPr>
          <p:cNvPr id="55" name="Google Shape;55;p13"/>
          <p:cNvSpPr txBox="1">
            <a:spLocks noGrp="1"/>
          </p:cNvSpPr>
          <p:nvPr>
            <p:ph type="subTitle" idx="1"/>
          </p:nvPr>
        </p:nvSpPr>
        <p:spPr>
          <a:xfrm>
            <a:off x="0" y="1059975"/>
            <a:ext cx="9144000" cy="4083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373675" y="634200"/>
            <a:ext cx="8470775" cy="450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ctrTitle"/>
          </p:nvPr>
        </p:nvSpPr>
        <p:spPr>
          <a:xfrm>
            <a:off x="-162275" y="0"/>
            <a:ext cx="9505500" cy="50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“HOW SHALL WE ESCAPE?”</a:t>
            </a:r>
            <a:endParaRPr sz="5000" b="1">
              <a:solidFill>
                <a:srgbClr val="00FFFF"/>
              </a:solidFill>
            </a:endParaRPr>
          </a:p>
        </p:txBody>
      </p:sp>
      <p:sp>
        <p:nvSpPr>
          <p:cNvPr id="110" name="Google Shape;110;p22"/>
          <p:cNvSpPr txBox="1">
            <a:spLocks noGrp="1"/>
          </p:cNvSpPr>
          <p:nvPr>
            <p:ph type="subTitle" idx="1"/>
          </p:nvPr>
        </p:nvSpPr>
        <p:spPr>
          <a:xfrm>
            <a:off x="-162275" y="385500"/>
            <a:ext cx="9371400" cy="475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u="sng">
                <a:solidFill>
                  <a:srgbClr val="FFFF00"/>
                </a:solidFill>
              </a:rPr>
              <a:t>Deut.28:29</a:t>
            </a:r>
            <a:r>
              <a:rPr lang="en" sz="1800">
                <a:solidFill>
                  <a:schemeClr val="dk1"/>
                </a:solidFill>
              </a:rPr>
              <a:t> </a:t>
            </a:r>
            <a:r>
              <a:rPr lang="en" sz="1800" i="1">
                <a:solidFill>
                  <a:schemeClr val="dk1"/>
                </a:solidFill>
              </a:rPr>
              <a:t>“And you shall grope at noonday, as a blind man gropes in darkness; you shall not prosper in your ways; you shall be only oppressed and plundered continually, </a:t>
            </a:r>
            <a:r>
              <a:rPr lang="en" sz="1800" i="1" u="sng">
                <a:solidFill>
                  <a:schemeClr val="dk1"/>
                </a:solidFill>
              </a:rPr>
              <a:t>and no one shall save you</a:t>
            </a:r>
            <a:r>
              <a:rPr lang="en" sz="1800" i="1">
                <a:solidFill>
                  <a:schemeClr val="dk1"/>
                </a:solidFill>
              </a:rPr>
              <a:t>.”</a:t>
            </a:r>
            <a:endParaRPr sz="1800" i="1">
              <a:solidFill>
                <a:schemeClr val="dk1"/>
              </a:solidFill>
            </a:endParaRPr>
          </a:p>
          <a:p>
            <a:pPr marL="457200" lvl="0" indent="-342900" algn="l" rtl="0">
              <a:spcBef>
                <a:spcPts val="0"/>
              </a:spcBef>
              <a:spcAft>
                <a:spcPts val="0"/>
              </a:spcAft>
              <a:buClr>
                <a:srgbClr val="FFFF00"/>
              </a:buClr>
              <a:buSzPts val="1800"/>
              <a:buChar char="●"/>
            </a:pPr>
            <a:r>
              <a:rPr lang="en" sz="1800" u="sng">
                <a:solidFill>
                  <a:srgbClr val="FFFF00"/>
                </a:solidFill>
              </a:rPr>
              <a:t>Jer.8:20</a:t>
            </a:r>
            <a:r>
              <a:rPr lang="en" sz="1800">
                <a:solidFill>
                  <a:schemeClr val="dk1"/>
                </a:solidFill>
              </a:rPr>
              <a:t> </a:t>
            </a:r>
            <a:r>
              <a:rPr lang="en" sz="1800" i="1">
                <a:solidFill>
                  <a:schemeClr val="dk1"/>
                </a:solidFill>
              </a:rPr>
              <a:t>“The harvest is past, The summer is ended, </a:t>
            </a:r>
            <a:r>
              <a:rPr lang="en" sz="1800" i="1" u="sng">
                <a:solidFill>
                  <a:schemeClr val="dk1"/>
                </a:solidFill>
              </a:rPr>
              <a:t>And we are not saved</a:t>
            </a:r>
            <a:r>
              <a:rPr lang="en" sz="1800" i="1">
                <a:solidFill>
                  <a:schemeClr val="dk1"/>
                </a:solidFill>
              </a:rPr>
              <a:t>!”</a:t>
            </a:r>
            <a:endParaRPr sz="1800" i="1">
              <a:solidFill>
                <a:schemeClr val="dk1"/>
              </a:solidFill>
            </a:endParaRPr>
          </a:p>
          <a:p>
            <a:pPr marL="457200" lvl="0" indent="-342900" algn="l" rtl="0">
              <a:spcBef>
                <a:spcPts val="0"/>
              </a:spcBef>
              <a:spcAft>
                <a:spcPts val="0"/>
              </a:spcAft>
              <a:buClr>
                <a:srgbClr val="FFFF00"/>
              </a:buClr>
              <a:buSzPts val="1800"/>
              <a:buChar char="●"/>
            </a:pPr>
            <a:r>
              <a:rPr lang="en" sz="1800" u="sng">
                <a:solidFill>
                  <a:srgbClr val="FFFF00"/>
                </a:solidFill>
              </a:rPr>
              <a:t>Heb.2:3</a:t>
            </a:r>
            <a:r>
              <a:rPr lang="en" sz="1800">
                <a:solidFill>
                  <a:schemeClr val="dk1"/>
                </a:solidFill>
              </a:rPr>
              <a:t> </a:t>
            </a:r>
            <a:r>
              <a:rPr lang="en" sz="1800" i="1">
                <a:solidFill>
                  <a:schemeClr val="dk1"/>
                </a:solidFill>
              </a:rPr>
              <a:t>“</a:t>
            </a:r>
            <a:r>
              <a:rPr lang="en" sz="1800" i="1" u="sng">
                <a:solidFill>
                  <a:schemeClr val="dk1"/>
                </a:solidFill>
              </a:rPr>
              <a:t>how shall we escape if we neglect SO GREAT a salvation</a:t>
            </a:r>
            <a:r>
              <a:rPr lang="en" sz="1800" i="1">
                <a:solidFill>
                  <a:schemeClr val="dk1"/>
                </a:solidFill>
              </a:rPr>
              <a:t>, which at the first began to be spoken by the Lord, and was confirmed to us by those who heard Him,”</a:t>
            </a:r>
            <a:endParaRPr sz="1800" i="1">
              <a:solidFill>
                <a:schemeClr val="dk1"/>
              </a:solidFill>
            </a:endParaRPr>
          </a:p>
          <a:p>
            <a:pPr marL="457200" lvl="0" indent="-342900" algn="l" rtl="0">
              <a:spcBef>
                <a:spcPts val="0"/>
              </a:spcBef>
              <a:spcAft>
                <a:spcPts val="0"/>
              </a:spcAft>
              <a:buClr>
                <a:srgbClr val="FFFF00"/>
              </a:buClr>
              <a:buSzPts val="1800"/>
              <a:buChar char="●"/>
            </a:pPr>
            <a:r>
              <a:rPr lang="en" sz="1800" u="sng">
                <a:solidFill>
                  <a:srgbClr val="FFFF00"/>
                </a:solidFill>
              </a:rPr>
              <a:t>Ps.34:19</a:t>
            </a:r>
            <a:r>
              <a:rPr lang="en" sz="1800">
                <a:solidFill>
                  <a:schemeClr val="dk1"/>
                </a:solidFill>
              </a:rPr>
              <a:t> </a:t>
            </a:r>
            <a:r>
              <a:rPr lang="en" sz="1800" i="1">
                <a:solidFill>
                  <a:schemeClr val="dk1"/>
                </a:solidFill>
              </a:rPr>
              <a:t>“The Lord is near to </a:t>
            </a:r>
            <a:r>
              <a:rPr lang="en" sz="1800" i="1" u="sng">
                <a:solidFill>
                  <a:schemeClr val="dk1"/>
                </a:solidFill>
              </a:rPr>
              <a:t>those who have a broken heart</a:t>
            </a:r>
            <a:r>
              <a:rPr lang="en" sz="1800" i="1">
                <a:solidFill>
                  <a:schemeClr val="dk1"/>
                </a:solidFill>
              </a:rPr>
              <a:t>, and saves such as have a contrite spirit.”</a:t>
            </a:r>
            <a:r>
              <a:rPr lang="en" sz="1800">
                <a:solidFill>
                  <a:schemeClr val="dk1"/>
                </a:solidFill>
              </a:rPr>
              <a:t>  </a:t>
            </a:r>
            <a:r>
              <a:rPr lang="en" sz="1800">
                <a:solidFill>
                  <a:srgbClr val="00FFFF"/>
                </a:solidFill>
              </a:rPr>
              <a:t>(Confession.)</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The devil will tell you that this ^ is ALL that is needed.</a:t>
            </a:r>
            <a:endParaRPr sz="1800">
              <a:solidFill>
                <a:srgbClr val="FFFF00"/>
              </a:solidFill>
            </a:endParaRPr>
          </a:p>
          <a:p>
            <a:pPr marL="457200" lvl="0" indent="-342900" algn="l" rtl="0">
              <a:spcBef>
                <a:spcPts val="0"/>
              </a:spcBef>
              <a:spcAft>
                <a:spcPts val="0"/>
              </a:spcAft>
              <a:buClr>
                <a:srgbClr val="FFFF00"/>
              </a:buClr>
              <a:buSzPts val="1800"/>
              <a:buChar char="●"/>
            </a:pPr>
            <a:r>
              <a:rPr lang="en" sz="1800" u="sng">
                <a:solidFill>
                  <a:srgbClr val="FFFF00"/>
                </a:solidFill>
              </a:rPr>
              <a:t>Is.59:1-2</a:t>
            </a:r>
            <a:r>
              <a:rPr lang="en" sz="1800">
                <a:solidFill>
                  <a:schemeClr val="dk1"/>
                </a:solidFill>
              </a:rPr>
              <a:t> </a:t>
            </a:r>
            <a:r>
              <a:rPr lang="en" sz="1800" i="1">
                <a:solidFill>
                  <a:schemeClr val="dk1"/>
                </a:solidFill>
              </a:rPr>
              <a:t>“Behold, the Lord’s hand is not shortened, that it cannot save; Nor His ear heavy, that it cannot hear. 2 But </a:t>
            </a:r>
            <a:r>
              <a:rPr lang="en" sz="1800" i="1" u="sng">
                <a:solidFill>
                  <a:schemeClr val="dk1"/>
                </a:solidFill>
              </a:rPr>
              <a:t>your iniquities have separated you from your God</a:t>
            </a:r>
            <a:r>
              <a:rPr lang="en" sz="1800" i="1">
                <a:solidFill>
                  <a:schemeClr val="dk1"/>
                </a:solidFill>
              </a:rPr>
              <a:t>; and your sins have hidden His face from you, so that He will not hear.”</a:t>
            </a:r>
            <a:r>
              <a:rPr lang="en" sz="1800">
                <a:solidFill>
                  <a:schemeClr val="dk1"/>
                </a:solidFill>
              </a:rPr>
              <a:t> </a:t>
            </a:r>
            <a:r>
              <a:rPr lang="en" sz="1800">
                <a:solidFill>
                  <a:srgbClr val="00FFFF"/>
                </a:solidFill>
              </a:rPr>
              <a:t>(Repentance)</a:t>
            </a:r>
            <a:endParaRPr sz="1800">
              <a:solidFill>
                <a:srgbClr val="00FFFF"/>
              </a:solidFill>
            </a:endParaRPr>
          </a:p>
          <a:p>
            <a:pPr marL="457200" lvl="0" indent="-342900" algn="l" rtl="0">
              <a:spcBef>
                <a:spcPts val="0"/>
              </a:spcBef>
              <a:spcAft>
                <a:spcPts val="0"/>
              </a:spcAft>
              <a:buClr>
                <a:srgbClr val="FFFF00"/>
              </a:buClr>
              <a:buSzPts val="1800"/>
              <a:buChar char="●"/>
            </a:pPr>
            <a:r>
              <a:rPr lang="en" sz="1800" u="sng">
                <a:solidFill>
                  <a:srgbClr val="FFFF00"/>
                </a:solidFill>
              </a:rPr>
              <a:t>Mk.16:16</a:t>
            </a:r>
            <a:r>
              <a:rPr lang="en" sz="1800">
                <a:solidFill>
                  <a:schemeClr val="dk1"/>
                </a:solidFill>
              </a:rPr>
              <a:t> </a:t>
            </a:r>
            <a:r>
              <a:rPr lang="en" sz="1800" i="1">
                <a:solidFill>
                  <a:schemeClr val="dk1"/>
                </a:solidFill>
              </a:rPr>
              <a:t>“</a:t>
            </a:r>
            <a:r>
              <a:rPr lang="en" sz="1800" i="1" u="sng">
                <a:solidFill>
                  <a:schemeClr val="dk1"/>
                </a:solidFill>
              </a:rPr>
              <a:t>He who believes and is baptized will be saved</a:t>
            </a:r>
            <a:r>
              <a:rPr lang="en" sz="1800" i="1">
                <a:solidFill>
                  <a:schemeClr val="dk1"/>
                </a:solidFill>
              </a:rPr>
              <a:t>; but he who does not believe will be condemned.”  </a:t>
            </a:r>
            <a:r>
              <a:rPr lang="en" sz="1800">
                <a:solidFill>
                  <a:srgbClr val="00FFFF"/>
                </a:solidFill>
              </a:rPr>
              <a:t>Don’t believe the lie that baptism is meaningless in our salvation. </a:t>
            </a:r>
            <a:endParaRPr sz="1800">
              <a:solidFill>
                <a:srgbClr val="00FFFF"/>
              </a:solidFill>
            </a:endParaRPr>
          </a:p>
          <a:p>
            <a:pPr marL="457200" lvl="0" indent="-342900" algn="l" rtl="0">
              <a:spcBef>
                <a:spcPts val="0"/>
              </a:spcBef>
              <a:spcAft>
                <a:spcPts val="0"/>
              </a:spcAft>
              <a:buClr>
                <a:srgbClr val="FFFF00"/>
              </a:buClr>
              <a:buSzPts val="1800"/>
              <a:buChar char="●"/>
            </a:pPr>
            <a:r>
              <a:rPr lang="en" sz="1800" u="sng">
                <a:solidFill>
                  <a:srgbClr val="FFFF00"/>
                </a:solidFill>
              </a:rPr>
              <a:t>1 Pet.3:21</a:t>
            </a:r>
            <a:r>
              <a:rPr lang="en" sz="1800">
                <a:solidFill>
                  <a:schemeClr val="dk1"/>
                </a:solidFill>
              </a:rPr>
              <a:t> </a:t>
            </a:r>
            <a:r>
              <a:rPr lang="en" sz="1800" i="1">
                <a:solidFill>
                  <a:schemeClr val="dk1"/>
                </a:solidFill>
              </a:rPr>
              <a:t>“</a:t>
            </a:r>
            <a:r>
              <a:rPr lang="en" sz="1800" i="1" u="sng">
                <a:solidFill>
                  <a:schemeClr val="dk1"/>
                </a:solidFill>
              </a:rPr>
              <a:t>There is also an antitype which now saves us - baptism</a:t>
            </a:r>
            <a:r>
              <a:rPr lang="en" sz="1800" i="1">
                <a:solidFill>
                  <a:schemeClr val="dk1"/>
                </a:solidFill>
              </a:rPr>
              <a:t> (not the removal of the filth of the flesh, but the answer of a good conscience toward God), through the resurrection of Jesus Christ,”</a:t>
            </a:r>
            <a:r>
              <a:rPr lang="en" sz="1800">
                <a:solidFill>
                  <a:schemeClr val="dk1"/>
                </a:solidFill>
              </a:rPr>
              <a:t>  </a:t>
            </a:r>
            <a:r>
              <a:rPr lang="en" sz="1800">
                <a:solidFill>
                  <a:srgbClr val="00FFFF"/>
                </a:solidFill>
              </a:rPr>
              <a:t>Have YOU repented of your sins and been baptized?</a:t>
            </a:r>
            <a:endParaRPr sz="18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0"/>
            <a:ext cx="91440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SUPERMAN’S POPULARITY?</a:t>
            </a:r>
            <a:endParaRPr sz="5000" b="1">
              <a:solidFill>
                <a:srgbClr val="00FFFF"/>
              </a:solidFill>
            </a:endParaRPr>
          </a:p>
        </p:txBody>
      </p:sp>
      <p:sp>
        <p:nvSpPr>
          <p:cNvPr id="62" name="Google Shape;62;p14"/>
          <p:cNvSpPr txBox="1">
            <a:spLocks noGrp="1"/>
          </p:cNvSpPr>
          <p:nvPr>
            <p:ph type="subTitle" idx="1"/>
          </p:nvPr>
        </p:nvSpPr>
        <p:spPr>
          <a:xfrm>
            <a:off x="-162275" y="418325"/>
            <a:ext cx="9306600" cy="4725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The original superhero.  More comics sold than any other.</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Created in 1938, after the “Great Depression”, and right before WW2.</a:t>
            </a:r>
            <a:endParaRPr sz="2000">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A visitor from another world, raised as a human being by human parents.</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Has great compassion for the earth and human beings, even his enemies.</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Maintains 2 separate identities.</a:t>
            </a:r>
            <a:endParaRPr sz="2000">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All powerful, but can also be killed.</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Stands for truth and justice (and “the American way”).  An example to others.</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“Saves” billions of lives. Willing to sacrifice himself to save others.</a:t>
            </a:r>
            <a:endParaRPr sz="2000">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His father’s instructions to him in the 1978 film:  </a:t>
            </a:r>
            <a:r>
              <a:rPr lang="en" sz="2000">
                <a:solidFill>
                  <a:schemeClr val="dk1"/>
                </a:solidFill>
              </a:rPr>
              <a:t>“Live as one of them, Kal-El, Discover where you strength and your power are needed.  Always hold in your heart the pride of your special heritage.  They can be a great people, Kal-El, they wish to be.  They only lack the light to show the way.  For this reason above all, their capacity for good,I have sent them you, my only son.”</a:t>
            </a:r>
            <a:endParaRPr sz="2000">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Does this all sound vaguely familiar?</a:t>
            </a:r>
            <a:endParaRPr sz="2000">
              <a:solidFill>
                <a:srgbClr val="FFFF00"/>
              </a:solidFill>
            </a:endParaRPr>
          </a:p>
          <a:p>
            <a:pPr marL="457200" lvl="0" indent="-355600" algn="l" rtl="0">
              <a:spcBef>
                <a:spcPts val="0"/>
              </a:spcBef>
              <a:spcAft>
                <a:spcPts val="0"/>
              </a:spcAft>
              <a:buClr>
                <a:srgbClr val="00FFFF"/>
              </a:buClr>
              <a:buSzPts val="2000"/>
              <a:buChar char="●"/>
            </a:pPr>
            <a:r>
              <a:rPr lang="en" sz="2000">
                <a:solidFill>
                  <a:srgbClr val="00FFFF"/>
                </a:solidFill>
              </a:rPr>
              <a:t>Might it explain, even on a subliminal level, why Superman is so popular?</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02725" y="0"/>
            <a:ext cx="93789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ALL PEOPLE FEEL THIS WAY</a:t>
            </a:r>
            <a:endParaRPr sz="5000" b="1" dirty="0">
              <a:solidFill>
                <a:srgbClr val="00FFFF"/>
              </a:solidFill>
            </a:endParaRPr>
          </a:p>
        </p:txBody>
      </p:sp>
      <p:sp>
        <p:nvSpPr>
          <p:cNvPr id="68" name="Google Shape;68;p15"/>
          <p:cNvSpPr txBox="1">
            <a:spLocks noGrp="1"/>
          </p:cNvSpPr>
          <p:nvPr>
            <p:ph type="subTitle" idx="1"/>
          </p:nvPr>
        </p:nvSpPr>
        <p:spPr>
          <a:xfrm>
            <a:off x="-58050" y="467450"/>
            <a:ext cx="9244800" cy="46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u="sng" dirty="0">
                <a:solidFill>
                  <a:srgbClr val="FFFF00"/>
                </a:solidFill>
              </a:rPr>
              <a:t>Rom.7:14-24</a:t>
            </a:r>
            <a:r>
              <a:rPr lang="en" sz="2000" dirty="0">
                <a:solidFill>
                  <a:schemeClr val="dk1"/>
                </a:solidFill>
              </a:rPr>
              <a:t> </a:t>
            </a:r>
            <a:r>
              <a:rPr lang="en" sz="2000" dirty="0">
                <a:solidFill>
                  <a:srgbClr val="00FFFF"/>
                </a:solidFill>
              </a:rPr>
              <a:t>(NKJV)</a:t>
            </a:r>
            <a:r>
              <a:rPr lang="en" sz="2000" dirty="0">
                <a:solidFill>
                  <a:schemeClr val="dk1"/>
                </a:solidFill>
              </a:rPr>
              <a:t> </a:t>
            </a:r>
            <a:r>
              <a:rPr lang="en" sz="2000" i="1" dirty="0">
                <a:solidFill>
                  <a:schemeClr val="dk1"/>
                </a:solidFill>
              </a:rPr>
              <a:t>“For we know that the law is spiritual, but I am carnal, sold under sin. 15 </a:t>
            </a:r>
            <a:r>
              <a:rPr lang="en" sz="2000" i="1" u="sng" dirty="0">
                <a:solidFill>
                  <a:schemeClr val="dk1"/>
                </a:solidFill>
              </a:rPr>
              <a:t>For what I am doing, I do not understand. For what I will to do, that I do not practice; but what I hate, that I do</a:t>
            </a:r>
            <a:r>
              <a:rPr lang="en" sz="2000" i="1" dirty="0">
                <a:solidFill>
                  <a:schemeClr val="dk1"/>
                </a:solidFill>
              </a:rPr>
              <a:t>. 16 If, then, I do what I will not to do, I agree with the law that it is good. 17 But now, it is no longer I who do it, but sin that dwells in me. 18 </a:t>
            </a:r>
            <a:r>
              <a:rPr lang="en" sz="2000" i="1" u="sng" dirty="0">
                <a:solidFill>
                  <a:schemeClr val="dk1"/>
                </a:solidFill>
              </a:rPr>
              <a:t>For I know that in me (that is, in my flesh) nothing good dwells; for to will is present with me, but how to perform what is good I do not find</a:t>
            </a:r>
            <a:r>
              <a:rPr lang="en" sz="2000" i="1" dirty="0">
                <a:solidFill>
                  <a:schemeClr val="dk1"/>
                </a:solidFill>
              </a:rPr>
              <a:t>. 19 </a:t>
            </a:r>
            <a:r>
              <a:rPr lang="en" sz="2000" i="1" u="sng" dirty="0">
                <a:solidFill>
                  <a:schemeClr val="dk1"/>
                </a:solidFill>
              </a:rPr>
              <a:t>For the good that I will to do, I do not do; but the evil I will not to do, that I practice</a:t>
            </a:r>
            <a:r>
              <a:rPr lang="en" sz="2000" i="1" dirty="0">
                <a:solidFill>
                  <a:schemeClr val="dk1"/>
                </a:solidFill>
              </a:rPr>
              <a:t>. 20 Now if I do what I will not to do, it is no longer I who do it, but sin that dwells in me. 21 I find then a law, that evil is present with me, the one who wills to do good. 22 For I delight in the law of God according to the inward man. 23 But I see another law in my members, </a:t>
            </a:r>
            <a:r>
              <a:rPr lang="en" sz="2000" i="1" u="sng" dirty="0">
                <a:solidFill>
                  <a:schemeClr val="dk1"/>
                </a:solidFill>
              </a:rPr>
              <a:t>warring against the law of my mind</a:t>
            </a:r>
            <a:r>
              <a:rPr lang="en" sz="2000" i="1" dirty="0">
                <a:solidFill>
                  <a:schemeClr val="dk1"/>
                </a:solidFill>
              </a:rPr>
              <a:t>, and bringing me into captivity to the law of sin which is in my members. 24 </a:t>
            </a:r>
            <a:r>
              <a:rPr lang="en" sz="2000" i="1" u="sng" dirty="0">
                <a:solidFill>
                  <a:srgbClr val="00FFFF"/>
                </a:solidFill>
              </a:rPr>
              <a:t>O wretched man that I am! Who will deliver me from this body of death</a:t>
            </a:r>
            <a:r>
              <a:rPr lang="en" sz="2000" i="1" dirty="0">
                <a:solidFill>
                  <a:srgbClr val="00FFFF"/>
                </a:solidFill>
              </a:rPr>
              <a:t>?”</a:t>
            </a:r>
            <a:endParaRPr sz="2000" i="1" dirty="0">
              <a:solidFill>
                <a:srgbClr val="00FFFF"/>
              </a:solidFill>
            </a:endParaRPr>
          </a:p>
          <a:p>
            <a:pPr marL="457200" lvl="0" indent="-355600" algn="l" rtl="0">
              <a:spcBef>
                <a:spcPts val="0"/>
              </a:spcBef>
              <a:spcAft>
                <a:spcPts val="0"/>
              </a:spcAft>
              <a:buClr>
                <a:srgbClr val="FFFF00"/>
              </a:buClr>
              <a:buSzPts val="2000"/>
              <a:buChar char="●"/>
            </a:pPr>
            <a:r>
              <a:rPr lang="en" sz="2000" dirty="0">
                <a:solidFill>
                  <a:srgbClr val="FFFF00"/>
                </a:solidFill>
              </a:rPr>
              <a:t>Paul gets DEEPLY personal here, and expresses something that I believe every person on earth deeply feels, but is not brave enough to declare.</a:t>
            </a:r>
            <a:endParaRPr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02725" y="0"/>
            <a:ext cx="93789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AT WAR WITH OURSELVES!</a:t>
            </a:r>
            <a:endParaRPr sz="5000" b="1" dirty="0">
              <a:solidFill>
                <a:srgbClr val="00FFFF"/>
              </a:solidFill>
            </a:endParaRPr>
          </a:p>
        </p:txBody>
      </p:sp>
      <p:sp>
        <p:nvSpPr>
          <p:cNvPr id="74" name="Google Shape;74;p16"/>
          <p:cNvSpPr txBox="1">
            <a:spLocks noGrp="1"/>
          </p:cNvSpPr>
          <p:nvPr>
            <p:ph type="subTitle" idx="1"/>
          </p:nvPr>
        </p:nvSpPr>
        <p:spPr>
          <a:xfrm>
            <a:off x="-132500" y="467450"/>
            <a:ext cx="9319200" cy="467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Jesus’ words.  </a:t>
            </a:r>
            <a:r>
              <a:rPr lang="en" sz="2000" u="sng">
                <a:solidFill>
                  <a:srgbClr val="FFFF00"/>
                </a:solidFill>
              </a:rPr>
              <a:t>Matt.26:41</a:t>
            </a:r>
            <a:r>
              <a:rPr lang="en" sz="2000">
                <a:solidFill>
                  <a:srgbClr val="FFFF00"/>
                </a:solidFill>
              </a:rPr>
              <a:t> </a:t>
            </a:r>
            <a:r>
              <a:rPr lang="en" sz="2000" i="1">
                <a:solidFill>
                  <a:schemeClr val="dk1"/>
                </a:solidFill>
              </a:rPr>
              <a:t>“Watch and pray, lest you enter into temptation. </a:t>
            </a:r>
            <a:r>
              <a:rPr lang="en" sz="2000" i="1" u="sng">
                <a:solidFill>
                  <a:schemeClr val="dk1"/>
                </a:solidFill>
              </a:rPr>
              <a:t>The spirit indeed is willing, but the flesh is weak</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Paul’s.  </a:t>
            </a:r>
            <a:r>
              <a:rPr lang="en" sz="2000" u="sng">
                <a:solidFill>
                  <a:srgbClr val="FFFF00"/>
                </a:solidFill>
              </a:rPr>
              <a:t>Gal.5:17</a:t>
            </a:r>
            <a:r>
              <a:rPr lang="en" sz="2000">
                <a:solidFill>
                  <a:srgbClr val="FFFF00"/>
                </a:solidFill>
              </a:rPr>
              <a:t> </a:t>
            </a:r>
            <a:r>
              <a:rPr lang="en" sz="2000" i="1">
                <a:solidFill>
                  <a:schemeClr val="dk1"/>
                </a:solidFill>
              </a:rPr>
              <a:t>“For the flesh lusts against the Spirit, and the Spirit against the flesh; and </a:t>
            </a:r>
            <a:r>
              <a:rPr lang="en" sz="2000" i="1" u="sng">
                <a:solidFill>
                  <a:schemeClr val="dk1"/>
                </a:solidFill>
              </a:rPr>
              <a:t>these are contrary to one another</a:t>
            </a:r>
            <a:r>
              <a:rPr lang="en" sz="2000" i="1">
                <a:solidFill>
                  <a:schemeClr val="dk1"/>
                </a:solidFill>
              </a:rPr>
              <a:t>, so that you do not do the things that you wish.”</a:t>
            </a:r>
            <a:endParaRPr sz="2000" i="1">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James’.  </a:t>
            </a:r>
            <a:r>
              <a:rPr lang="en" sz="2000" u="sng">
                <a:solidFill>
                  <a:srgbClr val="FFFF00"/>
                </a:solidFill>
              </a:rPr>
              <a:t>Js.4:1</a:t>
            </a:r>
            <a:r>
              <a:rPr lang="en" sz="2000">
                <a:solidFill>
                  <a:srgbClr val="FFFF00"/>
                </a:solidFill>
              </a:rPr>
              <a:t> </a:t>
            </a:r>
            <a:r>
              <a:rPr lang="en" sz="2000" i="1">
                <a:solidFill>
                  <a:schemeClr val="dk1"/>
                </a:solidFill>
              </a:rPr>
              <a:t>“Where do wars and fights come from among you? </a:t>
            </a:r>
            <a:r>
              <a:rPr lang="en" sz="2000" i="1" u="sng">
                <a:solidFill>
                  <a:schemeClr val="dk1"/>
                </a:solidFill>
              </a:rPr>
              <a:t>Do they not come from your desires for pleasure that war in your members</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Peter’s.  </a:t>
            </a:r>
            <a:r>
              <a:rPr lang="en" sz="2000" u="sng">
                <a:solidFill>
                  <a:srgbClr val="FFFF00"/>
                </a:solidFill>
              </a:rPr>
              <a:t>1 Pet.2:11</a:t>
            </a:r>
            <a:r>
              <a:rPr lang="en" sz="2000">
                <a:solidFill>
                  <a:srgbClr val="FFFF00"/>
                </a:solidFill>
              </a:rPr>
              <a:t> </a:t>
            </a:r>
            <a:r>
              <a:rPr lang="en" sz="2000" i="1">
                <a:solidFill>
                  <a:schemeClr val="dk1"/>
                </a:solidFill>
              </a:rPr>
              <a:t>“Beloved, I beg you as sojourners and pilgrims, </a:t>
            </a:r>
            <a:r>
              <a:rPr lang="en" sz="2000" i="1" u="sng">
                <a:solidFill>
                  <a:schemeClr val="dk1"/>
                </a:solidFill>
              </a:rPr>
              <a:t>abstain from fleshly lusts which war against the soul</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All of these passages make clear that there is a WAR taking place in our bodies ALL THE TIME.  Our spirit wants to do what is right, wants to treat people right and be pure and forgive and be generous.  But the weakness of our flesh, and its desires, so often prevent us from doing those things.</a:t>
            </a:r>
            <a:endParaRPr sz="2000">
              <a:solidFill>
                <a:srgbClr val="FFFF00"/>
              </a:solidFill>
            </a:endParaRPr>
          </a:p>
          <a:p>
            <a:pPr marL="457200" lvl="0" indent="-355600" algn="l" rtl="0">
              <a:spcBef>
                <a:spcPts val="0"/>
              </a:spcBef>
              <a:spcAft>
                <a:spcPts val="0"/>
              </a:spcAft>
              <a:buClr>
                <a:srgbClr val="00FFFF"/>
              </a:buClr>
              <a:buSzPts val="2000"/>
              <a:buChar char="●"/>
            </a:pPr>
            <a:r>
              <a:rPr lang="en" sz="2000">
                <a:solidFill>
                  <a:srgbClr val="00FFFF"/>
                </a:solidFill>
              </a:rPr>
              <a:t>The result is that we beat ourselves up, as Paul did, thinking to ourselves </a:t>
            </a:r>
            <a:r>
              <a:rPr lang="en" sz="2000">
                <a:solidFill>
                  <a:schemeClr val="dk1"/>
                </a:solidFill>
              </a:rPr>
              <a:t>“You idiot!  You KNEW this would happen!”</a:t>
            </a:r>
            <a:r>
              <a:rPr lang="en" sz="2000">
                <a:solidFill>
                  <a:srgbClr val="00FFFF"/>
                </a:solidFill>
              </a:rPr>
              <a:t>, and we ALL feel terrible guilt.</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102725" y="0"/>
            <a:ext cx="93789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WE NEED TO BE SAVED!</a:t>
            </a:r>
            <a:endParaRPr sz="5000" b="1" dirty="0">
              <a:solidFill>
                <a:srgbClr val="00FFFF"/>
              </a:solidFill>
            </a:endParaRPr>
          </a:p>
        </p:txBody>
      </p:sp>
      <p:sp>
        <p:nvSpPr>
          <p:cNvPr id="80" name="Google Shape;80;p17"/>
          <p:cNvSpPr txBox="1">
            <a:spLocks noGrp="1"/>
          </p:cNvSpPr>
          <p:nvPr>
            <p:ph type="subTitle" idx="1"/>
          </p:nvPr>
        </p:nvSpPr>
        <p:spPr>
          <a:xfrm>
            <a:off x="-215435" y="467450"/>
            <a:ext cx="9432060" cy="467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dirty="0">
                <a:solidFill>
                  <a:srgbClr val="FFFF00"/>
                </a:solidFill>
              </a:rPr>
              <a:t>This desire to be “clean”, to remove our guilty conscience, to be the best and most selfless version of ourselves that we can be, IS there within every person of sound mind.  This is because we are made in the image of God.</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ONLY human beings contemplate ideals like “perfection” - being without error, never making a mistake, and wholly giving ourselves to the service of others.</a:t>
            </a:r>
            <a:endParaRPr sz="2000"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Being forgiven of our sins, the horrible things we have done AND the lack of doing what needed to be done, is the GREATEST need that we have.  And this is why the devil will try to make sure that you DO NOT KNOW what your greatest need is, OR will give you alternatives to “supposedly” fill that need.</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Is.64:5-6</a:t>
            </a:r>
            <a:r>
              <a:rPr lang="en" sz="2000" dirty="0">
                <a:solidFill>
                  <a:srgbClr val="00FFFF"/>
                </a:solidFill>
              </a:rPr>
              <a:t> </a:t>
            </a:r>
            <a:r>
              <a:rPr lang="en" sz="2000" i="1" dirty="0">
                <a:solidFill>
                  <a:schemeClr val="dk1"/>
                </a:solidFill>
              </a:rPr>
              <a:t>“You meet him who rejoices and does righteousness, who remembers You in Your ways. You are indeed angry, for we have sinned - In these ways we continue; and </a:t>
            </a:r>
            <a:r>
              <a:rPr lang="en" sz="2000" i="1" u="sng" dirty="0">
                <a:solidFill>
                  <a:schemeClr val="dk1"/>
                </a:solidFill>
              </a:rPr>
              <a:t>we need to be saved</a:t>
            </a:r>
            <a:r>
              <a:rPr lang="en" sz="2000" i="1" dirty="0">
                <a:solidFill>
                  <a:schemeClr val="dk1"/>
                </a:solidFill>
              </a:rPr>
              <a:t>. 6 But we are all like an unclean thing, and </a:t>
            </a:r>
            <a:r>
              <a:rPr lang="en" sz="2000" i="1" u="sng" dirty="0">
                <a:solidFill>
                  <a:schemeClr val="dk1"/>
                </a:solidFill>
              </a:rPr>
              <a:t>all our righteousnesses are like filthy rags</a:t>
            </a:r>
            <a:r>
              <a:rPr lang="en" sz="2000" i="1" dirty="0">
                <a:solidFill>
                  <a:schemeClr val="dk1"/>
                </a:solidFill>
              </a:rPr>
              <a:t>; We all fade as a leaf, and our iniquities, like the wind, have taken us away.”</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dirty="0">
                <a:solidFill>
                  <a:srgbClr val="FFFF00"/>
                </a:solidFill>
              </a:rPr>
              <a:t>“Salvation” - 44 times in the entire New Testament, but 28 times in Isaiah!</a:t>
            </a:r>
            <a:endParaRPr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162275" y="0"/>
            <a:ext cx="9505500" cy="50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dirty="0">
                <a:solidFill>
                  <a:srgbClr val="00FFFF"/>
                </a:solidFill>
              </a:rPr>
              <a:t>SAVED FROM WHAT, EXACTLY?</a:t>
            </a:r>
            <a:endParaRPr sz="4500" b="1" dirty="0">
              <a:solidFill>
                <a:srgbClr val="00FFFF"/>
              </a:solidFill>
            </a:endParaRPr>
          </a:p>
        </p:txBody>
      </p:sp>
      <p:sp>
        <p:nvSpPr>
          <p:cNvPr id="86" name="Google Shape;86;p18"/>
          <p:cNvSpPr txBox="1">
            <a:spLocks noGrp="1"/>
          </p:cNvSpPr>
          <p:nvPr>
            <p:ph type="subTitle" idx="1"/>
          </p:nvPr>
        </p:nvSpPr>
        <p:spPr>
          <a:xfrm>
            <a:off x="-162275" y="385575"/>
            <a:ext cx="9378900" cy="475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FFFF"/>
              </a:buClr>
              <a:buSzPts val="2000"/>
              <a:buChar char="●"/>
            </a:pPr>
            <a:r>
              <a:rPr lang="en" sz="2000" dirty="0">
                <a:solidFill>
                  <a:srgbClr val="00FFFF"/>
                </a:solidFill>
              </a:rPr>
              <a:t>From the eternal punishment that is due us for our sins.</a:t>
            </a:r>
            <a:r>
              <a:rPr lang="en" sz="2000" dirty="0">
                <a:solidFill>
                  <a:srgbClr val="FFFF00"/>
                </a:solidFill>
              </a:rPr>
              <a:t>  </a:t>
            </a:r>
            <a:r>
              <a:rPr lang="en" sz="2000" u="sng" dirty="0">
                <a:solidFill>
                  <a:srgbClr val="FFFF00"/>
                </a:solidFill>
              </a:rPr>
              <a:t>Matt.1:21</a:t>
            </a:r>
            <a:r>
              <a:rPr lang="en" sz="2000" dirty="0">
                <a:solidFill>
                  <a:srgbClr val="FFFF00"/>
                </a:solidFill>
              </a:rPr>
              <a:t> </a:t>
            </a:r>
            <a:r>
              <a:rPr lang="en" sz="2000" i="1" dirty="0">
                <a:solidFill>
                  <a:schemeClr val="dk1"/>
                </a:solidFill>
              </a:rPr>
              <a:t>“And she will bring forth a Son, and you shall call His name Jesus, for He will save His people from their sins.”</a:t>
            </a:r>
            <a:endParaRPr sz="2000" i="1"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From our current state of being “lost” in this dying world.  To be “found”. </a:t>
            </a:r>
            <a:r>
              <a:rPr lang="en" sz="2000" u="sng" dirty="0">
                <a:solidFill>
                  <a:srgbClr val="FFFF00"/>
                </a:solidFill>
              </a:rPr>
              <a:t>Matt.18:11</a:t>
            </a:r>
            <a:r>
              <a:rPr lang="en" sz="2000" dirty="0">
                <a:solidFill>
                  <a:srgbClr val="FFFF00"/>
                </a:solidFill>
              </a:rPr>
              <a:t> </a:t>
            </a:r>
            <a:r>
              <a:rPr lang="en" sz="2000" i="1" dirty="0">
                <a:solidFill>
                  <a:schemeClr val="dk1"/>
                </a:solidFill>
              </a:rPr>
              <a:t>“For the Son of Man has come to save that which was lost.”</a:t>
            </a:r>
            <a:endParaRPr sz="2000" i="1"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From our enemies, especially the devil and his demons.</a:t>
            </a:r>
            <a:r>
              <a:rPr lang="en" sz="2000" dirty="0">
                <a:solidFill>
                  <a:srgbClr val="FFFF00"/>
                </a:solidFill>
              </a:rPr>
              <a:t>  </a:t>
            </a:r>
            <a:r>
              <a:rPr lang="en" sz="2000" u="sng" dirty="0">
                <a:solidFill>
                  <a:srgbClr val="FFFF00"/>
                </a:solidFill>
              </a:rPr>
              <a:t>Lk.1:71</a:t>
            </a:r>
            <a:r>
              <a:rPr lang="en" sz="2000" dirty="0">
                <a:solidFill>
                  <a:srgbClr val="FFFF00"/>
                </a:solidFill>
              </a:rPr>
              <a:t> </a:t>
            </a:r>
            <a:r>
              <a:rPr lang="en" sz="2000" i="1" dirty="0">
                <a:solidFill>
                  <a:schemeClr val="dk1"/>
                </a:solidFill>
              </a:rPr>
              <a:t>“That we should be saved from our enemies and from the hand of all who hate us,”</a:t>
            </a:r>
            <a:endParaRPr sz="2000" i="1"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From the perversities that evil companions will lure us into.</a:t>
            </a:r>
            <a:r>
              <a:rPr lang="en" sz="2000" dirty="0">
                <a:solidFill>
                  <a:srgbClr val="FFFF00"/>
                </a:solidFill>
              </a:rPr>
              <a:t>  </a:t>
            </a:r>
            <a:r>
              <a:rPr lang="en" sz="2000" u="sng" dirty="0">
                <a:solidFill>
                  <a:srgbClr val="FFFF00"/>
                </a:solidFill>
              </a:rPr>
              <a:t>Acts 2:40</a:t>
            </a:r>
            <a:r>
              <a:rPr lang="en" sz="2000" dirty="0">
                <a:solidFill>
                  <a:srgbClr val="FFFF00"/>
                </a:solidFill>
              </a:rPr>
              <a:t> </a:t>
            </a:r>
            <a:r>
              <a:rPr lang="en" sz="2000" i="1" dirty="0">
                <a:solidFill>
                  <a:schemeClr val="dk1"/>
                </a:solidFill>
              </a:rPr>
              <a:t>“And with many other words he testified and exhorted them, saying, “Be saved from this perverse generation.”</a:t>
            </a:r>
            <a:endParaRPr sz="2000" i="1"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From the very wrath of God.</a:t>
            </a:r>
            <a:r>
              <a:rPr lang="en" sz="2000" dirty="0">
                <a:solidFill>
                  <a:srgbClr val="FFFF00"/>
                </a:solidFill>
              </a:rPr>
              <a:t>  </a:t>
            </a:r>
            <a:r>
              <a:rPr lang="en" sz="2000" u="sng" dirty="0">
                <a:solidFill>
                  <a:srgbClr val="FFFF00"/>
                </a:solidFill>
              </a:rPr>
              <a:t>Rom.5:9</a:t>
            </a:r>
            <a:r>
              <a:rPr lang="en" sz="2000" dirty="0">
                <a:solidFill>
                  <a:srgbClr val="FFFF00"/>
                </a:solidFill>
              </a:rPr>
              <a:t> </a:t>
            </a:r>
            <a:r>
              <a:rPr lang="en" sz="2000" i="1" dirty="0">
                <a:solidFill>
                  <a:schemeClr val="dk1"/>
                </a:solidFill>
              </a:rPr>
              <a:t>“Much more then, having now been justified by His blood, we shall be saved from wrath through Him.”</a:t>
            </a:r>
            <a:endParaRPr sz="2000" i="1"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From death itself.</a:t>
            </a:r>
            <a:r>
              <a:rPr lang="en" sz="2000" dirty="0">
                <a:solidFill>
                  <a:srgbClr val="FFFF00"/>
                </a:solidFill>
              </a:rPr>
              <a:t>  </a:t>
            </a:r>
            <a:r>
              <a:rPr lang="en" sz="2000" u="sng" dirty="0">
                <a:solidFill>
                  <a:srgbClr val="FFFF00"/>
                </a:solidFill>
              </a:rPr>
              <a:t>Js.5:20</a:t>
            </a:r>
            <a:r>
              <a:rPr lang="en" sz="2000" dirty="0">
                <a:solidFill>
                  <a:srgbClr val="FFFF00"/>
                </a:solidFill>
              </a:rPr>
              <a:t> </a:t>
            </a:r>
            <a:r>
              <a:rPr lang="en" sz="2000" i="1" dirty="0">
                <a:solidFill>
                  <a:schemeClr val="dk1"/>
                </a:solidFill>
              </a:rPr>
              <a:t>“let him know that he who turns a sinner from the error of his way will save a soul from death and cover a multitude of sins.”</a:t>
            </a:r>
            <a:endParaRPr sz="2000" i="1"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And yet, sadly, MILLIONS don’t see their need to be saved from these things.</a:t>
            </a:r>
            <a:endParaRPr sz="20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162275" y="0"/>
            <a:ext cx="9505500" cy="50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WE SEEK IT ELSEWHERE</a:t>
            </a:r>
            <a:endParaRPr sz="5000" b="1">
              <a:solidFill>
                <a:srgbClr val="00FFFF"/>
              </a:solidFill>
            </a:endParaRPr>
          </a:p>
        </p:txBody>
      </p:sp>
      <p:sp>
        <p:nvSpPr>
          <p:cNvPr id="92" name="Google Shape;92;p19"/>
          <p:cNvSpPr txBox="1">
            <a:spLocks noGrp="1"/>
          </p:cNvSpPr>
          <p:nvPr>
            <p:ph type="subTitle" idx="1"/>
          </p:nvPr>
        </p:nvSpPr>
        <p:spPr>
          <a:xfrm>
            <a:off x="-162275" y="385575"/>
            <a:ext cx="9378900" cy="475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FFFF"/>
              </a:buClr>
              <a:buSzPts val="2000"/>
              <a:buChar char="●"/>
            </a:pPr>
            <a:r>
              <a:rPr lang="en" sz="2000">
                <a:solidFill>
                  <a:srgbClr val="00FFFF"/>
                </a:solidFill>
              </a:rPr>
              <a:t>In ourselves.</a:t>
            </a:r>
            <a:r>
              <a:rPr lang="en" sz="2000">
                <a:solidFill>
                  <a:srgbClr val="FFFF00"/>
                </a:solidFill>
              </a:rPr>
              <a:t>  </a:t>
            </a:r>
            <a:r>
              <a:rPr lang="en" sz="2000" u="sng">
                <a:solidFill>
                  <a:srgbClr val="FFFF00"/>
                </a:solidFill>
              </a:rPr>
              <a:t>Job 40:6-14</a:t>
            </a:r>
            <a:r>
              <a:rPr lang="en" sz="2000">
                <a:solidFill>
                  <a:srgbClr val="00FFFF"/>
                </a:solidFill>
              </a:rPr>
              <a:t> </a:t>
            </a:r>
            <a:r>
              <a:rPr lang="en" sz="2000" i="1">
                <a:solidFill>
                  <a:schemeClr val="dk1"/>
                </a:solidFill>
              </a:rPr>
              <a:t>“Then the Lord answered Job out of the whirlwind, and said: 7 “Now prepare yourself like a man; I will question you, and you shall answer Me: 8 Would you indeed annul My judgment? Would you condemn Me that you may be justified? 9 Have you an arm like God? Or can you thunder with a voice like His? 10 Then adorn yourself with majesty and splendor, and array yourself with glory and beauty. 11 Disperse the rage of your wrath; Look on everyone who is proud, and humble him. 12 Look on everyone who is proud, and bring him low; Tread down the wicked in their place. 13 Hide them in the dust together, bind their faces in hidden darkness. 14 </a:t>
            </a:r>
            <a:r>
              <a:rPr lang="en" sz="2000" i="1" u="sng">
                <a:solidFill>
                  <a:schemeClr val="dk1"/>
                </a:solidFill>
              </a:rPr>
              <a:t>Then I will also confess to you that your own right hand can save you</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In the power of nations and leaders.  </a:t>
            </a:r>
            <a:r>
              <a:rPr lang="en" sz="2000" u="sng">
                <a:solidFill>
                  <a:srgbClr val="FFFF00"/>
                </a:solidFill>
              </a:rPr>
              <a:t>Ps.33:16</a:t>
            </a:r>
            <a:r>
              <a:rPr lang="en" sz="2000">
                <a:solidFill>
                  <a:srgbClr val="00FFFF"/>
                </a:solidFill>
              </a:rPr>
              <a:t> </a:t>
            </a:r>
            <a:r>
              <a:rPr lang="en" sz="2000" i="1">
                <a:solidFill>
                  <a:schemeClr val="dk1"/>
                </a:solidFill>
              </a:rPr>
              <a:t>“</a:t>
            </a:r>
            <a:r>
              <a:rPr lang="en" sz="2000" i="1" u="sng">
                <a:solidFill>
                  <a:schemeClr val="dk1"/>
                </a:solidFill>
              </a:rPr>
              <a:t>No king is saved by the multitude of an army</a:t>
            </a:r>
            <a:r>
              <a:rPr lang="en" sz="2000" i="1">
                <a:solidFill>
                  <a:schemeClr val="dk1"/>
                </a:solidFill>
              </a:rPr>
              <a:t>; A mighty man is not delivered by great strength.”</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In false gods.  </a:t>
            </a:r>
            <a:r>
              <a:rPr lang="en" sz="2000" u="sng">
                <a:solidFill>
                  <a:srgbClr val="FFFF00"/>
                </a:solidFill>
              </a:rPr>
              <a:t>Is.45:20</a:t>
            </a:r>
            <a:r>
              <a:rPr lang="en" sz="2000">
                <a:solidFill>
                  <a:srgbClr val="00FFFF"/>
                </a:solidFill>
              </a:rPr>
              <a:t> </a:t>
            </a:r>
            <a:r>
              <a:rPr lang="en" sz="2000" i="1">
                <a:solidFill>
                  <a:schemeClr val="dk1"/>
                </a:solidFill>
              </a:rPr>
              <a:t>“Assemble yourselves and come; Draw near together, you who have escaped from the nations. They have no knowledge, who carry the wood of their carved image, </a:t>
            </a:r>
            <a:r>
              <a:rPr lang="en" sz="2000" i="1" u="sng">
                <a:solidFill>
                  <a:schemeClr val="dk1"/>
                </a:solidFill>
              </a:rPr>
              <a:t>and pray to a god that cannot save</a:t>
            </a:r>
            <a:r>
              <a:rPr lang="en" sz="2000" i="1">
                <a:solidFill>
                  <a:schemeClr val="dk1"/>
                </a:solidFill>
              </a:rPr>
              <a:t>.”</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162275" y="0"/>
            <a:ext cx="9505500" cy="50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PAUL UNDERSTOOD THIS</a:t>
            </a:r>
            <a:endParaRPr sz="5000" b="1">
              <a:solidFill>
                <a:srgbClr val="00FFFF"/>
              </a:solidFill>
            </a:endParaRPr>
          </a:p>
        </p:txBody>
      </p:sp>
      <p:sp>
        <p:nvSpPr>
          <p:cNvPr id="98" name="Google Shape;98;p20"/>
          <p:cNvSpPr txBox="1">
            <a:spLocks noGrp="1"/>
          </p:cNvSpPr>
          <p:nvPr>
            <p:ph type="subTitle" idx="1"/>
          </p:nvPr>
        </p:nvSpPr>
        <p:spPr>
          <a:xfrm>
            <a:off x="-65525" y="385500"/>
            <a:ext cx="9312000" cy="475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FFFF00"/>
                </a:solidFill>
              </a:rPr>
              <a:t>Rom.7:24-8:10</a:t>
            </a:r>
            <a:r>
              <a:rPr lang="en" sz="1800">
                <a:solidFill>
                  <a:srgbClr val="00FFFF"/>
                </a:solidFill>
              </a:rPr>
              <a:t> </a:t>
            </a:r>
            <a:r>
              <a:rPr lang="en" sz="1800" i="1">
                <a:solidFill>
                  <a:schemeClr val="dk1"/>
                </a:solidFill>
              </a:rPr>
              <a:t>“O wretched man that I am! </a:t>
            </a:r>
            <a:r>
              <a:rPr lang="en" sz="1800" i="1" u="sng">
                <a:solidFill>
                  <a:srgbClr val="FFFF00"/>
                </a:solidFill>
              </a:rPr>
              <a:t>Who will deliver me from this body of death</a:t>
            </a:r>
            <a:r>
              <a:rPr lang="en" sz="1800" i="1">
                <a:solidFill>
                  <a:srgbClr val="FFFF00"/>
                </a:solidFill>
              </a:rPr>
              <a:t>?</a:t>
            </a:r>
            <a:endParaRPr sz="1800" i="1">
              <a:solidFill>
                <a:srgbClr val="FFFF00"/>
              </a:solidFill>
            </a:endParaRPr>
          </a:p>
          <a:p>
            <a:pPr marL="0" lvl="0" indent="0" algn="l" rtl="0">
              <a:spcBef>
                <a:spcPts val="0"/>
              </a:spcBef>
              <a:spcAft>
                <a:spcPts val="0"/>
              </a:spcAft>
              <a:buNone/>
            </a:pPr>
            <a:r>
              <a:rPr lang="en" sz="1800" i="1">
                <a:solidFill>
                  <a:schemeClr val="dk1"/>
                </a:solidFill>
              </a:rPr>
              <a:t>25 </a:t>
            </a:r>
            <a:r>
              <a:rPr lang="en" sz="1800" i="1" u="sng">
                <a:solidFill>
                  <a:srgbClr val="00FFFF"/>
                </a:solidFill>
              </a:rPr>
              <a:t>I thank God - through Jesus Christ our Lord</a:t>
            </a:r>
            <a:r>
              <a:rPr lang="en" sz="1800" i="1">
                <a:solidFill>
                  <a:schemeClr val="dk1"/>
                </a:solidFill>
              </a:rPr>
              <a:t>! So then, with the mind I myself serve the law of God, but with the flesh the law of sin. 8:1 </a:t>
            </a:r>
            <a:r>
              <a:rPr lang="en" sz="1800" i="1" u="sng">
                <a:solidFill>
                  <a:schemeClr val="dk1"/>
                </a:solidFill>
              </a:rPr>
              <a:t>There is therefore now no condemnation to those who are in Christ Jesus</a:t>
            </a:r>
            <a:r>
              <a:rPr lang="en" sz="1800" i="1">
                <a:solidFill>
                  <a:schemeClr val="dk1"/>
                </a:solidFill>
              </a:rPr>
              <a:t>, who do not walk according to the flesh, but according to the Spirit. 2 For the law of the Spirit of life in Christ Jesus has made me free from the law of sin and death. 3 For what the law could not do in that it was weak through the flesh, </a:t>
            </a:r>
            <a:r>
              <a:rPr lang="en" sz="1800" i="1" u="sng">
                <a:solidFill>
                  <a:schemeClr val="dk1"/>
                </a:solidFill>
              </a:rPr>
              <a:t>God did by sending His own Son in the likeness of sinful flesh, on account of sin</a:t>
            </a:r>
            <a:r>
              <a:rPr lang="en" sz="1800" i="1">
                <a:solidFill>
                  <a:schemeClr val="dk1"/>
                </a:solidFill>
              </a:rPr>
              <a:t>: He condemned sin in the flesh, 4 that the righteous requirement of the law might be fulfilled in us who do not walk according to the flesh but according to the Spirit. 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 9 But you are not in the flesh but in the Spirit, if indeed the Spirit of God dwells in you. Now if anyone does not have the Spirit of Christ, he is not His. 10 </a:t>
            </a:r>
            <a:r>
              <a:rPr lang="en" sz="1800" i="1" u="sng">
                <a:solidFill>
                  <a:srgbClr val="FFFF00"/>
                </a:solidFill>
              </a:rPr>
              <a:t>And if Christ is in you, the body is dead because of sin, but the Spirit is life because of righteousness</a:t>
            </a:r>
            <a:r>
              <a:rPr lang="en" sz="1800" i="1">
                <a:solidFill>
                  <a:srgbClr val="FFFF00"/>
                </a:solidFill>
              </a:rPr>
              <a:t>.”  </a:t>
            </a:r>
            <a:r>
              <a:rPr lang="en" sz="1800">
                <a:solidFill>
                  <a:srgbClr val="00FFFF"/>
                </a:solidFill>
              </a:rPr>
              <a:t>If only the whole world would understand this path to a clear conscience.</a:t>
            </a:r>
            <a:endParaRPr sz="18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162275" y="0"/>
            <a:ext cx="9505500" cy="50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THERE IS ONLY </a:t>
            </a:r>
            <a:r>
              <a:rPr lang="en" sz="5000" b="1" u="sng">
                <a:solidFill>
                  <a:srgbClr val="00FFFF"/>
                </a:solidFill>
              </a:rPr>
              <a:t>ONE</a:t>
            </a:r>
            <a:r>
              <a:rPr lang="en" sz="5000" b="1">
                <a:solidFill>
                  <a:srgbClr val="00FFFF"/>
                </a:solidFill>
              </a:rPr>
              <a:t> SAVIOR</a:t>
            </a:r>
            <a:endParaRPr sz="5000" b="1">
              <a:solidFill>
                <a:srgbClr val="00FFFF"/>
              </a:solidFill>
            </a:endParaRPr>
          </a:p>
        </p:txBody>
      </p:sp>
      <p:sp>
        <p:nvSpPr>
          <p:cNvPr id="104" name="Google Shape;104;p21"/>
          <p:cNvSpPr txBox="1">
            <a:spLocks noGrp="1"/>
          </p:cNvSpPr>
          <p:nvPr>
            <p:ph type="subTitle" idx="1"/>
          </p:nvPr>
        </p:nvSpPr>
        <p:spPr>
          <a:xfrm>
            <a:off x="-162275" y="500100"/>
            <a:ext cx="9423600" cy="4643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FFFF00"/>
              </a:buClr>
              <a:buSzPts val="2100"/>
              <a:buChar char="●"/>
            </a:pPr>
            <a:r>
              <a:rPr lang="en" sz="2100" u="sng">
                <a:solidFill>
                  <a:srgbClr val="FFFF00"/>
                </a:solidFill>
              </a:rPr>
              <a:t>Is.43:11</a:t>
            </a:r>
            <a:r>
              <a:rPr lang="en" sz="2100">
                <a:solidFill>
                  <a:schemeClr val="dk1"/>
                </a:solidFill>
              </a:rPr>
              <a:t> </a:t>
            </a:r>
            <a:r>
              <a:rPr lang="en" sz="2100" i="1">
                <a:solidFill>
                  <a:schemeClr val="dk1"/>
                </a:solidFill>
              </a:rPr>
              <a:t>“I, even I, am the Lord, And </a:t>
            </a:r>
            <a:r>
              <a:rPr lang="en" sz="2100" i="1" u="sng">
                <a:solidFill>
                  <a:schemeClr val="dk1"/>
                </a:solidFill>
              </a:rPr>
              <a:t>besides Me there is no savior</a:t>
            </a:r>
            <a:r>
              <a:rPr lang="en" sz="2100" i="1">
                <a:solidFill>
                  <a:schemeClr val="dk1"/>
                </a:solidFill>
              </a:rPr>
              <a:t>.”</a:t>
            </a:r>
            <a:endParaRPr sz="2100" i="1">
              <a:solidFill>
                <a:schemeClr val="dk1"/>
              </a:solidFill>
            </a:endParaRPr>
          </a:p>
          <a:p>
            <a:pPr marL="457200" lvl="0" indent="-361950" algn="l" rtl="0">
              <a:spcBef>
                <a:spcPts val="0"/>
              </a:spcBef>
              <a:spcAft>
                <a:spcPts val="0"/>
              </a:spcAft>
              <a:buClr>
                <a:srgbClr val="FFFF00"/>
              </a:buClr>
              <a:buSzPts val="2100"/>
              <a:buChar char="●"/>
            </a:pPr>
            <a:r>
              <a:rPr lang="en" sz="2100" u="sng">
                <a:solidFill>
                  <a:srgbClr val="FFFF00"/>
                </a:solidFill>
              </a:rPr>
              <a:t>Is.45:22</a:t>
            </a:r>
            <a:r>
              <a:rPr lang="en" sz="2100">
                <a:solidFill>
                  <a:schemeClr val="dk1"/>
                </a:solidFill>
              </a:rPr>
              <a:t> </a:t>
            </a:r>
            <a:r>
              <a:rPr lang="en" sz="2100" i="1">
                <a:solidFill>
                  <a:schemeClr val="dk1"/>
                </a:solidFill>
              </a:rPr>
              <a:t>“Look to Me, and be saved, All you ends of the earth! For I am God, and </a:t>
            </a:r>
            <a:r>
              <a:rPr lang="en" sz="2100" i="1" u="sng">
                <a:solidFill>
                  <a:schemeClr val="dk1"/>
                </a:solidFill>
              </a:rPr>
              <a:t>there is no other</a:t>
            </a:r>
            <a:r>
              <a:rPr lang="en" sz="2100" i="1">
                <a:solidFill>
                  <a:schemeClr val="dk1"/>
                </a:solidFill>
              </a:rPr>
              <a:t>.”</a:t>
            </a:r>
            <a:endParaRPr sz="2100" i="1">
              <a:solidFill>
                <a:schemeClr val="dk1"/>
              </a:solidFill>
            </a:endParaRPr>
          </a:p>
          <a:p>
            <a:pPr marL="457200" lvl="0" indent="-361950" algn="l" rtl="0">
              <a:spcBef>
                <a:spcPts val="0"/>
              </a:spcBef>
              <a:spcAft>
                <a:spcPts val="0"/>
              </a:spcAft>
              <a:buClr>
                <a:srgbClr val="FFFF00"/>
              </a:buClr>
              <a:buSzPts val="2100"/>
              <a:buChar char="●"/>
            </a:pPr>
            <a:r>
              <a:rPr lang="en" sz="2100" u="sng">
                <a:solidFill>
                  <a:srgbClr val="FFFF00"/>
                </a:solidFill>
              </a:rPr>
              <a:t>Lk.2:11</a:t>
            </a:r>
            <a:r>
              <a:rPr lang="en" sz="2100">
                <a:solidFill>
                  <a:schemeClr val="dk1"/>
                </a:solidFill>
              </a:rPr>
              <a:t> </a:t>
            </a:r>
            <a:r>
              <a:rPr lang="en" sz="2100" i="1">
                <a:solidFill>
                  <a:schemeClr val="dk1"/>
                </a:solidFill>
              </a:rPr>
              <a:t>“For there is born to you this day in the city of David </a:t>
            </a:r>
            <a:r>
              <a:rPr lang="en" sz="2100" i="1" u="sng">
                <a:solidFill>
                  <a:schemeClr val="dk1"/>
                </a:solidFill>
              </a:rPr>
              <a:t>a Savior, who is Christ the Lord</a:t>
            </a:r>
            <a:r>
              <a:rPr lang="en" sz="2100" i="1">
                <a:solidFill>
                  <a:schemeClr val="dk1"/>
                </a:solidFill>
              </a:rPr>
              <a:t>.”</a:t>
            </a:r>
            <a:endParaRPr sz="2100" i="1">
              <a:solidFill>
                <a:schemeClr val="dk1"/>
              </a:solidFill>
            </a:endParaRPr>
          </a:p>
          <a:p>
            <a:pPr marL="457200" lvl="0" indent="-361950" algn="l" rtl="0">
              <a:spcBef>
                <a:spcPts val="0"/>
              </a:spcBef>
              <a:spcAft>
                <a:spcPts val="0"/>
              </a:spcAft>
              <a:buClr>
                <a:srgbClr val="FFFF00"/>
              </a:buClr>
              <a:buSzPts val="2100"/>
              <a:buChar char="●"/>
            </a:pPr>
            <a:r>
              <a:rPr lang="en" sz="2100" u="sng">
                <a:solidFill>
                  <a:srgbClr val="FFFF00"/>
                </a:solidFill>
              </a:rPr>
              <a:t>1 Jn.4:14</a:t>
            </a:r>
            <a:r>
              <a:rPr lang="en" sz="2100">
                <a:solidFill>
                  <a:schemeClr val="dk1"/>
                </a:solidFill>
              </a:rPr>
              <a:t> </a:t>
            </a:r>
            <a:r>
              <a:rPr lang="en" sz="2100" i="1">
                <a:solidFill>
                  <a:schemeClr val="dk1"/>
                </a:solidFill>
              </a:rPr>
              <a:t>“And we have seen and testify that the Father has sent the Son </a:t>
            </a:r>
            <a:r>
              <a:rPr lang="en" sz="2100" i="1" u="sng">
                <a:solidFill>
                  <a:schemeClr val="dk1"/>
                </a:solidFill>
              </a:rPr>
              <a:t>as Savior of the world</a:t>
            </a:r>
            <a:r>
              <a:rPr lang="en" sz="2100" i="1">
                <a:solidFill>
                  <a:schemeClr val="dk1"/>
                </a:solidFill>
              </a:rPr>
              <a:t>.”</a:t>
            </a:r>
            <a:endParaRPr sz="2100" i="1">
              <a:solidFill>
                <a:schemeClr val="dk1"/>
              </a:solidFill>
            </a:endParaRPr>
          </a:p>
          <a:p>
            <a:pPr marL="457200" lvl="0" indent="-361950" algn="l" rtl="0">
              <a:spcBef>
                <a:spcPts val="0"/>
              </a:spcBef>
              <a:spcAft>
                <a:spcPts val="0"/>
              </a:spcAft>
              <a:buClr>
                <a:srgbClr val="FFFF00"/>
              </a:buClr>
              <a:buSzPts val="2100"/>
              <a:buChar char="●"/>
            </a:pPr>
            <a:r>
              <a:rPr lang="en" sz="2100" u="sng">
                <a:solidFill>
                  <a:srgbClr val="FFFF00"/>
                </a:solidFill>
              </a:rPr>
              <a:t>Acts 4:12</a:t>
            </a:r>
            <a:r>
              <a:rPr lang="en" sz="2100">
                <a:solidFill>
                  <a:schemeClr val="dk1"/>
                </a:solidFill>
              </a:rPr>
              <a:t> </a:t>
            </a:r>
            <a:r>
              <a:rPr lang="en" sz="2100" i="1">
                <a:solidFill>
                  <a:schemeClr val="dk1"/>
                </a:solidFill>
              </a:rPr>
              <a:t>“Nor is there salvation in any other, for </a:t>
            </a:r>
            <a:r>
              <a:rPr lang="en" sz="2100" i="1" u="sng">
                <a:solidFill>
                  <a:schemeClr val="dk1"/>
                </a:solidFill>
              </a:rPr>
              <a:t>there is no other name under heaven</a:t>
            </a:r>
            <a:r>
              <a:rPr lang="en" sz="2100" i="1">
                <a:solidFill>
                  <a:schemeClr val="dk1"/>
                </a:solidFill>
              </a:rPr>
              <a:t> given among men by which we must be saved.”</a:t>
            </a:r>
            <a:endParaRPr sz="2100" i="1">
              <a:solidFill>
                <a:schemeClr val="dk1"/>
              </a:solidFill>
            </a:endParaRPr>
          </a:p>
          <a:p>
            <a:pPr marL="457200" lvl="0" indent="-361950" algn="l" rtl="0">
              <a:spcBef>
                <a:spcPts val="0"/>
              </a:spcBef>
              <a:spcAft>
                <a:spcPts val="0"/>
              </a:spcAft>
              <a:buClr>
                <a:srgbClr val="FFFF00"/>
              </a:buClr>
              <a:buSzPts val="2100"/>
              <a:buChar char="●"/>
            </a:pPr>
            <a:r>
              <a:rPr lang="en" sz="2100" u="sng">
                <a:solidFill>
                  <a:srgbClr val="FFFF00"/>
                </a:solidFill>
              </a:rPr>
              <a:t>1 Tim.4:10</a:t>
            </a:r>
            <a:r>
              <a:rPr lang="en" sz="2100">
                <a:solidFill>
                  <a:schemeClr val="dk1"/>
                </a:solidFill>
              </a:rPr>
              <a:t> </a:t>
            </a:r>
            <a:r>
              <a:rPr lang="en" sz="2100" i="1">
                <a:solidFill>
                  <a:schemeClr val="dk1"/>
                </a:solidFill>
              </a:rPr>
              <a:t>“For to this end we both labor and suffer reproach, because we trust in the living God, </a:t>
            </a:r>
            <a:r>
              <a:rPr lang="en" sz="2100" i="1" u="sng">
                <a:solidFill>
                  <a:schemeClr val="dk1"/>
                </a:solidFill>
              </a:rPr>
              <a:t>who is the Savior of all men</a:t>
            </a:r>
            <a:r>
              <a:rPr lang="en" sz="2100" i="1">
                <a:solidFill>
                  <a:schemeClr val="dk1"/>
                </a:solidFill>
              </a:rPr>
              <a:t>, </a:t>
            </a:r>
            <a:r>
              <a:rPr lang="en" sz="2100" i="1" u="sng">
                <a:solidFill>
                  <a:schemeClr val="dk1"/>
                </a:solidFill>
              </a:rPr>
              <a:t>especially</a:t>
            </a:r>
            <a:r>
              <a:rPr lang="en" sz="2100" i="1">
                <a:solidFill>
                  <a:schemeClr val="dk1"/>
                </a:solidFill>
              </a:rPr>
              <a:t> of those who believe.”</a:t>
            </a:r>
            <a:endParaRPr sz="2100" i="1">
              <a:solidFill>
                <a:schemeClr val="dk1"/>
              </a:solidFill>
            </a:endParaRPr>
          </a:p>
          <a:p>
            <a:pPr marL="457200" lvl="0" indent="-361950" algn="l" rtl="0">
              <a:spcBef>
                <a:spcPts val="0"/>
              </a:spcBef>
              <a:spcAft>
                <a:spcPts val="0"/>
              </a:spcAft>
              <a:buClr>
                <a:srgbClr val="FFFF00"/>
              </a:buClr>
              <a:buSzPts val="2100"/>
              <a:buChar char="●"/>
            </a:pPr>
            <a:r>
              <a:rPr lang="en" sz="2100">
                <a:solidFill>
                  <a:srgbClr val="FFFF00"/>
                </a:solidFill>
              </a:rPr>
              <a:t>“Save” - 175 times in the Old Testament. vs 94 in the New. But “</a:t>
            </a:r>
            <a:r>
              <a:rPr lang="en" sz="2100" u="sng">
                <a:solidFill>
                  <a:srgbClr val="FFFF00"/>
                </a:solidFill>
              </a:rPr>
              <a:t>SAVIOR</a:t>
            </a:r>
            <a:r>
              <a:rPr lang="en" sz="2100">
                <a:solidFill>
                  <a:srgbClr val="FFFF00"/>
                </a:solidFill>
              </a:rPr>
              <a:t>” is 16 times in the O.T. and 26 times in N.T.!  It’s about WHO is saving!</a:t>
            </a:r>
            <a:endParaRPr sz="21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2372</Words>
  <Application>Microsoft Office PowerPoint</Application>
  <PresentationFormat>On-screen Show (16:9)</PresentationFormat>
  <Paragraphs>61</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Dark</vt:lpstr>
      <vt:lpstr>SOMEBODY SAVE ME!</vt:lpstr>
      <vt:lpstr>SUPERMAN’S POPULARITY?</vt:lpstr>
      <vt:lpstr>ALL PEOPLE FEEL THIS WAY</vt:lpstr>
      <vt:lpstr>AT WAR WITH OURSELVES!</vt:lpstr>
      <vt:lpstr>WE NEED TO BE SAVED!</vt:lpstr>
      <vt:lpstr>SAVED FROM WHAT, EXACTLY?</vt:lpstr>
      <vt:lpstr>WE SEEK IT ELSEWHERE</vt:lpstr>
      <vt:lpstr>PAUL UNDERSTOOD THIS</vt:lpstr>
      <vt:lpstr>THERE IS ONLY ONE SAVIOR</vt:lpstr>
      <vt:lpstr>“HOW SHALL WE ESCAPE?”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1</cp:revision>
  <dcterms:modified xsi:type="dcterms:W3CDTF">2025-08-03T03:23:29Z</dcterms:modified>
</cp:coreProperties>
</file>