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9" r:id="rId1"/>
  </p:sldMasterIdLst>
  <p:notesMasterIdLst>
    <p:notesMasterId r:id="rId11"/>
  </p:notesMasterIdLst>
  <p:sldIdLst>
    <p:sldId id="256" r:id="rId2"/>
    <p:sldId id="257" r:id="rId3"/>
    <p:sldId id="258" r:id="rId4"/>
    <p:sldId id="259" r:id="rId5"/>
    <p:sldId id="260" r:id="rId6"/>
    <p:sldId id="261" r:id="rId7"/>
    <p:sldId id="262" r:id="rId8"/>
    <p:sldId id="263" r:id="rId9"/>
    <p:sldId id="264" r:id="rId10"/>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747775"/>
          </p15:clr>
        </p15:guide>
        <p15:guide id="2" pos="2880">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99" d="100"/>
          <a:sy n="199" d="100"/>
        </p:scale>
        <p:origin x="3222" y="114"/>
      </p:cViewPr>
      <p:guideLst>
        <p:guide orient="horz" pos="162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2" name="Google Shape;52;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9"/>
        <p:cNvGrpSpPr/>
        <p:nvPr/>
      </p:nvGrpSpPr>
      <p:grpSpPr>
        <a:xfrm>
          <a:off x="0" y="0"/>
          <a:ext cx="0" cy="0"/>
          <a:chOff x="0" y="0"/>
          <a:chExt cx="0" cy="0"/>
        </a:xfrm>
      </p:grpSpPr>
      <p:sp>
        <p:nvSpPr>
          <p:cNvPr id="60" name="Google Shape;60;g374241118de_0_4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1" name="Google Shape;61;g374241118de_0_4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5"/>
        <p:cNvGrpSpPr/>
        <p:nvPr/>
      </p:nvGrpSpPr>
      <p:grpSpPr>
        <a:xfrm>
          <a:off x="0" y="0"/>
          <a:ext cx="0" cy="0"/>
          <a:chOff x="0" y="0"/>
          <a:chExt cx="0" cy="0"/>
        </a:xfrm>
      </p:grpSpPr>
      <p:sp>
        <p:nvSpPr>
          <p:cNvPr id="66" name="Google Shape;66;g374241118de_0_5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7" name="Google Shape;67;g374241118de_0_5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1"/>
        <p:cNvGrpSpPr/>
        <p:nvPr/>
      </p:nvGrpSpPr>
      <p:grpSpPr>
        <a:xfrm>
          <a:off x="0" y="0"/>
          <a:ext cx="0" cy="0"/>
          <a:chOff x="0" y="0"/>
          <a:chExt cx="0" cy="0"/>
        </a:xfrm>
      </p:grpSpPr>
      <p:sp>
        <p:nvSpPr>
          <p:cNvPr id="72" name="Google Shape;72;g374241118de_0_6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3" name="Google Shape;73;g374241118de_0_6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7"/>
        <p:cNvGrpSpPr/>
        <p:nvPr/>
      </p:nvGrpSpPr>
      <p:grpSpPr>
        <a:xfrm>
          <a:off x="0" y="0"/>
          <a:ext cx="0" cy="0"/>
          <a:chOff x="0" y="0"/>
          <a:chExt cx="0" cy="0"/>
        </a:xfrm>
      </p:grpSpPr>
      <p:sp>
        <p:nvSpPr>
          <p:cNvPr id="78" name="Google Shape;78;g374241118de_0_6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9" name="Google Shape;79;g374241118de_0_6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3"/>
        <p:cNvGrpSpPr/>
        <p:nvPr/>
      </p:nvGrpSpPr>
      <p:grpSpPr>
        <a:xfrm>
          <a:off x="0" y="0"/>
          <a:ext cx="0" cy="0"/>
          <a:chOff x="0" y="0"/>
          <a:chExt cx="0" cy="0"/>
        </a:xfrm>
      </p:grpSpPr>
      <p:sp>
        <p:nvSpPr>
          <p:cNvPr id="84" name="Google Shape;84;g374241118de_0_7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5" name="Google Shape;85;g374241118de_0_7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9"/>
        <p:cNvGrpSpPr/>
        <p:nvPr/>
      </p:nvGrpSpPr>
      <p:grpSpPr>
        <a:xfrm>
          <a:off x="0" y="0"/>
          <a:ext cx="0" cy="0"/>
          <a:chOff x="0" y="0"/>
          <a:chExt cx="0" cy="0"/>
        </a:xfrm>
      </p:grpSpPr>
      <p:sp>
        <p:nvSpPr>
          <p:cNvPr id="90" name="Google Shape;90;g374241118de_0_7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1" name="Google Shape;91;g374241118de_0_7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5"/>
        <p:cNvGrpSpPr/>
        <p:nvPr/>
      </p:nvGrpSpPr>
      <p:grpSpPr>
        <a:xfrm>
          <a:off x="0" y="0"/>
          <a:ext cx="0" cy="0"/>
          <a:chOff x="0" y="0"/>
          <a:chExt cx="0" cy="0"/>
        </a:xfrm>
      </p:grpSpPr>
      <p:sp>
        <p:nvSpPr>
          <p:cNvPr id="96" name="Google Shape;96;g374241118de_0_8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7" name="Google Shape;97;g374241118de_0_8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1"/>
        <p:cNvGrpSpPr/>
        <p:nvPr/>
      </p:nvGrpSpPr>
      <p:grpSpPr>
        <a:xfrm>
          <a:off x="0" y="0"/>
          <a:ext cx="0" cy="0"/>
          <a:chOff x="0" y="0"/>
          <a:chExt cx="0" cy="0"/>
        </a:xfrm>
      </p:grpSpPr>
      <p:sp>
        <p:nvSpPr>
          <p:cNvPr id="102" name="Google Shape;102;g374241118de_0_8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3" name="Google Shape;103;g374241118de_0_8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311708" y="744575"/>
            <a:ext cx="8520600" cy="2052600"/>
          </a:xfrm>
          <a:prstGeom prst="rect">
            <a:avLst/>
          </a:prstGeom>
        </p:spPr>
        <p:txBody>
          <a:bodyPr spcFirstLastPara="1" wrap="square" lIns="91425" tIns="91425" rIns="91425" bIns="91425" anchor="b" anchorCtr="0">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a:endParaRPr/>
          </a:p>
        </p:txBody>
      </p:sp>
      <p:sp>
        <p:nvSpPr>
          <p:cNvPr id="11" name="Google Shape;11;p2"/>
          <p:cNvSpPr txBox="1">
            <a:spLocks noGrp="1"/>
          </p:cNvSpPr>
          <p:nvPr>
            <p:ph type="subTitle" idx="1"/>
          </p:nvPr>
        </p:nvSpPr>
        <p:spPr>
          <a:xfrm>
            <a:off x="311700" y="2834125"/>
            <a:ext cx="8520600" cy="7926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p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1"/>
          <p:cNvSpPr txBox="1">
            <a:spLocks noGrp="1"/>
          </p:cNvSpPr>
          <p:nvPr>
            <p:ph type="title" hasCustomPrompt="1"/>
          </p:nvPr>
        </p:nvSpPr>
        <p:spPr>
          <a:xfrm>
            <a:off x="311700" y="1106125"/>
            <a:ext cx="8520600" cy="1963500"/>
          </a:xfrm>
          <a:prstGeom prst="rect">
            <a:avLst/>
          </a:prstGeom>
        </p:spPr>
        <p:txBody>
          <a:bodyPr spcFirstLastPara="1" wrap="square" lIns="91425" tIns="91425" rIns="91425" bIns="91425" anchor="b" anchorCtr="0">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a:spLocks noGrp="1"/>
          </p:cNvSpPr>
          <p:nvPr>
            <p:ph type="body" idx="1"/>
          </p:nvPr>
        </p:nvSpPr>
        <p:spPr>
          <a:xfrm>
            <a:off x="311700" y="3152225"/>
            <a:ext cx="8520600" cy="1300800"/>
          </a:xfrm>
          <a:prstGeom prst="rect">
            <a:avLst/>
          </a:prstGeom>
        </p:spPr>
        <p:txBody>
          <a:bodyPr spcFirstLastPara="1" wrap="square" lIns="91425" tIns="91425" rIns="91425" bIns="91425" anchor="t" anchorCtr="0">
            <a:normAutofit/>
          </a:bodyPr>
          <a:lstStyle>
            <a:lvl1pPr marL="457200" lvl="0" indent="-342900" algn="ctr">
              <a:spcBef>
                <a:spcPts val="0"/>
              </a:spcBef>
              <a:spcAft>
                <a:spcPts val="0"/>
              </a:spcAft>
              <a:buSzPts val="1800"/>
              <a:buChar char="●"/>
              <a:defRPr/>
            </a:lvl1pPr>
            <a:lvl2pPr marL="914400" lvl="1" indent="-317500" algn="ctr">
              <a:spcBef>
                <a:spcPts val="0"/>
              </a:spcBef>
              <a:spcAft>
                <a:spcPts val="0"/>
              </a:spcAft>
              <a:buSzPts val="1400"/>
              <a:buChar char="○"/>
              <a:defRPr/>
            </a:lvl2pPr>
            <a:lvl3pPr marL="1371600" lvl="2" indent="-317500" algn="ctr">
              <a:spcBef>
                <a:spcPts val="0"/>
              </a:spcBef>
              <a:spcAft>
                <a:spcPts val="0"/>
              </a:spcAft>
              <a:buSzPts val="1400"/>
              <a:buChar char="■"/>
              <a:defRPr/>
            </a:lvl3pPr>
            <a:lvl4pPr marL="1828800" lvl="3" indent="-317500" algn="ctr">
              <a:spcBef>
                <a:spcPts val="0"/>
              </a:spcBef>
              <a:spcAft>
                <a:spcPts val="0"/>
              </a:spcAft>
              <a:buSzPts val="1400"/>
              <a:buChar char="●"/>
              <a:defRPr/>
            </a:lvl4pPr>
            <a:lvl5pPr marL="2286000" lvl="4" indent="-317500" algn="ctr">
              <a:spcBef>
                <a:spcPts val="0"/>
              </a:spcBef>
              <a:spcAft>
                <a:spcPts val="0"/>
              </a:spcAft>
              <a:buSzPts val="1400"/>
              <a:buChar char="○"/>
              <a:defRPr/>
            </a:lvl5pPr>
            <a:lvl6pPr marL="2743200" lvl="5" indent="-317500" algn="ctr">
              <a:spcBef>
                <a:spcPts val="0"/>
              </a:spcBef>
              <a:spcAft>
                <a:spcPts val="0"/>
              </a:spcAft>
              <a:buSzPts val="1400"/>
              <a:buChar char="■"/>
              <a:defRPr/>
            </a:lvl6pPr>
            <a:lvl7pPr marL="3200400" lvl="6" indent="-317500" algn="ctr">
              <a:spcBef>
                <a:spcPts val="0"/>
              </a:spcBef>
              <a:spcAft>
                <a:spcPts val="0"/>
              </a:spcAft>
              <a:buSzPts val="1400"/>
              <a:buChar char="●"/>
              <a:defRPr/>
            </a:lvl7pPr>
            <a:lvl8pPr marL="3657600" lvl="7" indent="-317500" algn="ctr">
              <a:spcBef>
                <a:spcPts val="0"/>
              </a:spcBef>
              <a:spcAft>
                <a:spcPts val="0"/>
              </a:spcAft>
              <a:buSzPts val="1400"/>
              <a:buChar char="○"/>
              <a:defRPr/>
            </a:lvl8pPr>
            <a:lvl9pPr marL="4114800" lvl="8" indent="-317500" algn="ctr">
              <a:spcBef>
                <a:spcPts val="0"/>
              </a:spcBef>
              <a:spcAft>
                <a:spcPts val="0"/>
              </a:spcAft>
              <a:buSzPts val="1400"/>
              <a:buChar char="■"/>
              <a:defRPr/>
            </a:lvl9pPr>
          </a:lstStyle>
          <a:p>
            <a:endParaRPr/>
          </a:p>
        </p:txBody>
      </p:sp>
      <p:sp>
        <p:nvSpPr>
          <p:cNvPr id="47" name="Google Shape;47;p11"/>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311700" y="2150850"/>
            <a:ext cx="8520600" cy="841800"/>
          </a:xfrm>
          <a:prstGeom prst="rect">
            <a:avLst/>
          </a:prstGeom>
        </p:spPr>
        <p:txBody>
          <a:bodyPr spcFirstLastPara="1" wrap="square" lIns="91425" tIns="91425" rIns="91425" bIns="91425" anchor="ctr" anchorCtr="0">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a:endParaRPr/>
          </a:p>
        </p:txBody>
      </p:sp>
      <p:sp>
        <p:nvSpPr>
          <p:cNvPr id="15" name="Google Shape;15;p3"/>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18" name="Google Shape;18;p4"/>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19" name="Google Shape;19;p4"/>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5"/>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2" name="Google Shape;22;p5"/>
          <p:cNvSpPr txBox="1">
            <a:spLocks noGrp="1"/>
          </p:cNvSpPr>
          <p:nvPr>
            <p:ph type="body" idx="1"/>
          </p:nvPr>
        </p:nvSpPr>
        <p:spPr>
          <a:xfrm>
            <a:off x="311700" y="1152475"/>
            <a:ext cx="3999900" cy="34164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3" name="Google Shape;23;p5"/>
          <p:cNvSpPr txBox="1">
            <a:spLocks noGrp="1"/>
          </p:cNvSpPr>
          <p:nvPr>
            <p:ph type="body" idx="2"/>
          </p:nvPr>
        </p:nvSpPr>
        <p:spPr>
          <a:xfrm>
            <a:off x="4832400" y="1152475"/>
            <a:ext cx="3999900" cy="34164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4" name="Google Shape;24;p5"/>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7" name="Google Shape;27;p6"/>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7"/>
          <p:cNvSpPr txBox="1">
            <a:spLocks noGrp="1"/>
          </p:cNvSpPr>
          <p:nvPr>
            <p:ph type="title"/>
          </p:nvPr>
        </p:nvSpPr>
        <p:spPr>
          <a:xfrm>
            <a:off x="311700" y="555600"/>
            <a:ext cx="2808000" cy="755700"/>
          </a:xfrm>
          <a:prstGeom prst="rect">
            <a:avLst/>
          </a:prstGeom>
        </p:spPr>
        <p:txBody>
          <a:bodyPr spcFirstLastPara="1" wrap="square" lIns="91425" tIns="91425" rIns="91425" bIns="91425" anchor="b" anchorCtr="0">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30" name="Google Shape;30;p7"/>
          <p:cNvSpPr txBox="1">
            <a:spLocks noGrp="1"/>
          </p:cNvSpPr>
          <p:nvPr>
            <p:ph type="body" idx="1"/>
          </p:nvPr>
        </p:nvSpPr>
        <p:spPr>
          <a:xfrm>
            <a:off x="311700" y="1389600"/>
            <a:ext cx="2808000" cy="3179400"/>
          </a:xfrm>
          <a:prstGeom prst="rect">
            <a:avLst/>
          </a:prstGeom>
        </p:spPr>
        <p:txBody>
          <a:bodyPr spcFirstLastPara="1" wrap="square" lIns="91425" tIns="91425" rIns="91425" bIns="91425" anchor="t" anchorCtr="0">
            <a:normAutofit/>
          </a:bodyPr>
          <a:lstStyle>
            <a:lvl1pPr marL="457200" lvl="0" indent="-304800">
              <a:spcBef>
                <a:spcPts val="0"/>
              </a:spcBef>
              <a:spcAft>
                <a:spcPts val="0"/>
              </a:spcAft>
              <a:buSzPts val="1200"/>
              <a:buChar char="●"/>
              <a:defRPr sz="12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31" name="Google Shape;31;p7"/>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490250" y="450150"/>
            <a:ext cx="6367800" cy="4090800"/>
          </a:xfrm>
          <a:prstGeom prst="rect">
            <a:avLst/>
          </a:prstGeom>
        </p:spPr>
        <p:txBody>
          <a:bodyPr spcFirstLastPara="1" wrap="square" lIns="91425" tIns="91425" rIns="91425" bIns="91425" anchor="ctr" anchorCtr="0">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a:endParaRPr/>
          </a:p>
        </p:txBody>
      </p:sp>
      <p:sp>
        <p:nvSpPr>
          <p:cNvPr id="34" name="Google Shape;34;p8"/>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9"/>
          <p:cNvSpPr/>
          <p:nvPr/>
        </p:nvSpPr>
        <p:spPr>
          <a:xfrm>
            <a:off x="4572000" y="25"/>
            <a:ext cx="4572000" cy="5143500"/>
          </a:xfrm>
          <a:prstGeom prst="rect">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37;p9"/>
          <p:cNvSpPr txBox="1">
            <a:spLocks noGrp="1"/>
          </p:cNvSpPr>
          <p:nvPr>
            <p:ph type="title"/>
          </p:nvPr>
        </p:nvSpPr>
        <p:spPr>
          <a:xfrm>
            <a:off x="265500" y="1233175"/>
            <a:ext cx="4045200" cy="1482300"/>
          </a:xfrm>
          <a:prstGeom prst="rect">
            <a:avLst/>
          </a:prstGeom>
        </p:spPr>
        <p:txBody>
          <a:bodyPr spcFirstLastPara="1" wrap="square" lIns="91425" tIns="91425" rIns="91425" bIns="91425" anchor="b" anchorCtr="0">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a:endParaRPr/>
          </a:p>
        </p:txBody>
      </p:sp>
      <p:sp>
        <p:nvSpPr>
          <p:cNvPr id="38" name="Google Shape;38;p9"/>
          <p:cNvSpPr txBox="1">
            <a:spLocks noGrp="1"/>
          </p:cNvSpPr>
          <p:nvPr>
            <p:ph type="subTitle" idx="1"/>
          </p:nvPr>
        </p:nvSpPr>
        <p:spPr>
          <a:xfrm>
            <a:off x="265500" y="2803075"/>
            <a:ext cx="4045200" cy="12351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9"/>
          <p:cNvSpPr txBox="1">
            <a:spLocks noGrp="1"/>
          </p:cNvSpPr>
          <p:nvPr>
            <p:ph type="body" idx="2"/>
          </p:nvPr>
        </p:nvSpPr>
        <p:spPr>
          <a:xfrm>
            <a:off x="4939500" y="724200"/>
            <a:ext cx="3837000" cy="3695100"/>
          </a:xfrm>
          <a:prstGeom prst="rect">
            <a:avLst/>
          </a:prstGeom>
        </p:spPr>
        <p:txBody>
          <a:bodyPr spcFirstLastPara="1" wrap="square" lIns="91425" tIns="91425" rIns="91425" bIns="91425" anchor="ctr" anchorCtr="0">
            <a:normAutofit/>
          </a:bodyPr>
          <a:lstStyle>
            <a:lvl1pPr marL="457200" lvl="0" indent="-342900">
              <a:spcBef>
                <a:spcPts val="0"/>
              </a:spcBef>
              <a:spcAft>
                <a:spcPts val="0"/>
              </a:spcAft>
              <a:buClr>
                <a:schemeClr val="dk1"/>
              </a:buClr>
              <a:buSzPts val="1800"/>
              <a:buChar char="●"/>
              <a:defRPr>
                <a:solidFill>
                  <a:schemeClr val="dk1"/>
                </a:solidFill>
              </a:defRPr>
            </a:lvl1pPr>
            <a:lvl2pPr marL="914400" lvl="1" indent="-317500">
              <a:spcBef>
                <a:spcPts val="0"/>
              </a:spcBef>
              <a:spcAft>
                <a:spcPts val="0"/>
              </a:spcAft>
              <a:buClr>
                <a:schemeClr val="dk1"/>
              </a:buClr>
              <a:buSzPts val="1400"/>
              <a:buChar char="○"/>
              <a:defRPr>
                <a:solidFill>
                  <a:schemeClr val="dk1"/>
                </a:solidFill>
              </a:defRPr>
            </a:lvl2pPr>
            <a:lvl3pPr marL="1371600" lvl="2" indent="-317500">
              <a:spcBef>
                <a:spcPts val="0"/>
              </a:spcBef>
              <a:spcAft>
                <a:spcPts val="0"/>
              </a:spcAft>
              <a:buClr>
                <a:schemeClr val="dk1"/>
              </a:buClr>
              <a:buSzPts val="1400"/>
              <a:buChar char="■"/>
              <a:defRPr>
                <a:solidFill>
                  <a:schemeClr val="dk1"/>
                </a:solidFill>
              </a:defRPr>
            </a:lvl3pPr>
            <a:lvl4pPr marL="1828800" lvl="3" indent="-317500">
              <a:spcBef>
                <a:spcPts val="0"/>
              </a:spcBef>
              <a:spcAft>
                <a:spcPts val="0"/>
              </a:spcAft>
              <a:buClr>
                <a:schemeClr val="dk1"/>
              </a:buClr>
              <a:buSzPts val="1400"/>
              <a:buChar char="●"/>
              <a:defRPr>
                <a:solidFill>
                  <a:schemeClr val="dk1"/>
                </a:solidFill>
              </a:defRPr>
            </a:lvl4pPr>
            <a:lvl5pPr marL="2286000" lvl="4" indent="-317500">
              <a:spcBef>
                <a:spcPts val="0"/>
              </a:spcBef>
              <a:spcAft>
                <a:spcPts val="0"/>
              </a:spcAft>
              <a:buClr>
                <a:schemeClr val="dk1"/>
              </a:buClr>
              <a:buSzPts val="1400"/>
              <a:buChar char="○"/>
              <a:defRPr>
                <a:solidFill>
                  <a:schemeClr val="dk1"/>
                </a:solidFill>
              </a:defRPr>
            </a:lvl5pPr>
            <a:lvl6pPr marL="2743200" lvl="5" indent="-317500">
              <a:spcBef>
                <a:spcPts val="0"/>
              </a:spcBef>
              <a:spcAft>
                <a:spcPts val="0"/>
              </a:spcAft>
              <a:buClr>
                <a:schemeClr val="dk1"/>
              </a:buClr>
              <a:buSzPts val="1400"/>
              <a:buChar char="■"/>
              <a:defRPr>
                <a:solidFill>
                  <a:schemeClr val="dk1"/>
                </a:solidFill>
              </a:defRPr>
            </a:lvl6pPr>
            <a:lvl7pPr marL="3200400" lvl="6" indent="-317500">
              <a:spcBef>
                <a:spcPts val="0"/>
              </a:spcBef>
              <a:spcAft>
                <a:spcPts val="0"/>
              </a:spcAft>
              <a:buClr>
                <a:schemeClr val="dk1"/>
              </a:buClr>
              <a:buSzPts val="1400"/>
              <a:buChar char="●"/>
              <a:defRPr>
                <a:solidFill>
                  <a:schemeClr val="dk1"/>
                </a:solidFill>
              </a:defRPr>
            </a:lvl7pPr>
            <a:lvl8pPr marL="3657600" lvl="7" indent="-317500">
              <a:spcBef>
                <a:spcPts val="0"/>
              </a:spcBef>
              <a:spcAft>
                <a:spcPts val="0"/>
              </a:spcAft>
              <a:buClr>
                <a:schemeClr val="dk1"/>
              </a:buClr>
              <a:buSzPts val="1400"/>
              <a:buChar char="○"/>
              <a:defRPr>
                <a:solidFill>
                  <a:schemeClr val="dk1"/>
                </a:solidFill>
              </a:defRPr>
            </a:lvl8pPr>
            <a:lvl9pPr marL="4114800" lvl="8" indent="-317500">
              <a:spcBef>
                <a:spcPts val="0"/>
              </a:spcBef>
              <a:spcAft>
                <a:spcPts val="0"/>
              </a:spcAft>
              <a:buClr>
                <a:schemeClr val="dk1"/>
              </a:buClr>
              <a:buSzPts val="1400"/>
              <a:buChar char="■"/>
              <a:defRPr>
                <a:solidFill>
                  <a:schemeClr val="dk1"/>
                </a:solidFill>
              </a:defRPr>
            </a:lvl9pPr>
          </a:lstStyle>
          <a:p>
            <a:endParaRPr/>
          </a:p>
        </p:txBody>
      </p:sp>
      <p:sp>
        <p:nvSpPr>
          <p:cNvPr id="40" name="Google Shape;40;p9"/>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311700" y="4230575"/>
            <a:ext cx="5998800" cy="605100"/>
          </a:xfrm>
          <a:prstGeom prst="rect">
            <a:avLst/>
          </a:prstGeom>
        </p:spPr>
        <p:txBody>
          <a:bodyPr spcFirstLastPara="1" wrap="square" lIns="91425" tIns="91425" rIns="91425" bIns="91425" anchor="ctr" anchorCtr="0">
            <a:normAutofit/>
          </a:bodyPr>
          <a:lstStyle>
            <a:lvl1pPr marL="457200" lvl="0" indent="-228600">
              <a:lnSpc>
                <a:spcPct val="100000"/>
              </a:lnSpc>
              <a:spcBef>
                <a:spcPts val="0"/>
              </a:spcBef>
              <a:spcAft>
                <a:spcPts val="0"/>
              </a:spcAft>
              <a:buSzPts val="1800"/>
              <a:buNone/>
              <a:defRPr/>
            </a:lvl1pPr>
          </a:lstStyle>
          <a:p>
            <a:endParaRPr/>
          </a:p>
        </p:txBody>
      </p:sp>
      <p:sp>
        <p:nvSpPr>
          <p:cNvPr id="43" name="Google Shape;43;p10"/>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dark-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rmAutofit/>
          </a:bodyPr>
          <a:lstStyle>
            <a:lvl1pPr marL="457200" lvl="0" indent="-342900">
              <a:lnSpc>
                <a:spcPct val="115000"/>
              </a:lnSpc>
              <a:spcBef>
                <a:spcPts val="0"/>
              </a:spcBef>
              <a:spcAft>
                <a:spcPts val="0"/>
              </a:spcAft>
              <a:buClr>
                <a:schemeClr val="lt2"/>
              </a:buClr>
              <a:buSzPts val="1800"/>
              <a:buChar char="●"/>
              <a:defRPr sz="1800">
                <a:solidFill>
                  <a:schemeClr val="lt2"/>
                </a:solidFill>
              </a:defRPr>
            </a:lvl1pPr>
            <a:lvl2pPr marL="914400" lvl="1" indent="-317500">
              <a:lnSpc>
                <a:spcPct val="115000"/>
              </a:lnSpc>
              <a:spcBef>
                <a:spcPts val="0"/>
              </a:spcBef>
              <a:spcAft>
                <a:spcPts val="0"/>
              </a:spcAft>
              <a:buClr>
                <a:schemeClr val="lt2"/>
              </a:buClr>
              <a:buSzPts val="1400"/>
              <a:buChar char="○"/>
              <a:defRPr>
                <a:solidFill>
                  <a:schemeClr val="lt2"/>
                </a:solidFill>
              </a:defRPr>
            </a:lvl2pPr>
            <a:lvl3pPr marL="1371600" lvl="2" indent="-317500">
              <a:lnSpc>
                <a:spcPct val="115000"/>
              </a:lnSpc>
              <a:spcBef>
                <a:spcPts val="0"/>
              </a:spcBef>
              <a:spcAft>
                <a:spcPts val="0"/>
              </a:spcAft>
              <a:buClr>
                <a:schemeClr val="lt2"/>
              </a:buClr>
              <a:buSzPts val="1400"/>
              <a:buChar char="■"/>
              <a:defRPr>
                <a:solidFill>
                  <a:schemeClr val="lt2"/>
                </a:solidFill>
              </a:defRPr>
            </a:lvl3pPr>
            <a:lvl4pPr marL="1828800" lvl="3" indent="-317500">
              <a:lnSpc>
                <a:spcPct val="115000"/>
              </a:lnSpc>
              <a:spcBef>
                <a:spcPts val="0"/>
              </a:spcBef>
              <a:spcAft>
                <a:spcPts val="0"/>
              </a:spcAft>
              <a:buClr>
                <a:schemeClr val="lt2"/>
              </a:buClr>
              <a:buSzPts val="1400"/>
              <a:buChar char="●"/>
              <a:defRPr>
                <a:solidFill>
                  <a:schemeClr val="lt2"/>
                </a:solidFill>
              </a:defRPr>
            </a:lvl4pPr>
            <a:lvl5pPr marL="2286000" lvl="4" indent="-317500">
              <a:lnSpc>
                <a:spcPct val="115000"/>
              </a:lnSpc>
              <a:spcBef>
                <a:spcPts val="0"/>
              </a:spcBef>
              <a:spcAft>
                <a:spcPts val="0"/>
              </a:spcAft>
              <a:buClr>
                <a:schemeClr val="lt2"/>
              </a:buClr>
              <a:buSzPts val="1400"/>
              <a:buChar char="○"/>
              <a:defRPr>
                <a:solidFill>
                  <a:schemeClr val="lt2"/>
                </a:solidFill>
              </a:defRPr>
            </a:lvl5pPr>
            <a:lvl6pPr marL="2743200" lvl="5" indent="-317500">
              <a:lnSpc>
                <a:spcPct val="115000"/>
              </a:lnSpc>
              <a:spcBef>
                <a:spcPts val="0"/>
              </a:spcBef>
              <a:spcAft>
                <a:spcPts val="0"/>
              </a:spcAft>
              <a:buClr>
                <a:schemeClr val="lt2"/>
              </a:buClr>
              <a:buSzPts val="1400"/>
              <a:buChar char="■"/>
              <a:defRPr>
                <a:solidFill>
                  <a:schemeClr val="lt2"/>
                </a:solidFill>
              </a:defRPr>
            </a:lvl6pPr>
            <a:lvl7pPr marL="3200400" lvl="6" indent="-317500">
              <a:lnSpc>
                <a:spcPct val="115000"/>
              </a:lnSpc>
              <a:spcBef>
                <a:spcPts val="0"/>
              </a:spcBef>
              <a:spcAft>
                <a:spcPts val="0"/>
              </a:spcAft>
              <a:buClr>
                <a:schemeClr val="lt2"/>
              </a:buClr>
              <a:buSzPts val="1400"/>
              <a:buChar char="●"/>
              <a:defRPr>
                <a:solidFill>
                  <a:schemeClr val="lt2"/>
                </a:solidFill>
              </a:defRPr>
            </a:lvl7pPr>
            <a:lvl8pPr marL="3657600" lvl="7" indent="-317500">
              <a:lnSpc>
                <a:spcPct val="115000"/>
              </a:lnSpc>
              <a:spcBef>
                <a:spcPts val="0"/>
              </a:spcBef>
              <a:spcAft>
                <a:spcPts val="0"/>
              </a:spcAft>
              <a:buClr>
                <a:schemeClr val="lt2"/>
              </a:buClr>
              <a:buSzPts val="1400"/>
              <a:buChar char="○"/>
              <a:defRPr>
                <a:solidFill>
                  <a:schemeClr val="lt2"/>
                </a:solidFill>
              </a:defRPr>
            </a:lvl8pPr>
            <a:lvl9pPr marL="4114800" lvl="8" indent="-317500">
              <a:lnSpc>
                <a:spcPct val="115000"/>
              </a:lnSpc>
              <a:spcBef>
                <a:spcPts val="0"/>
              </a:spcBef>
              <a:spcAft>
                <a:spcPts val="0"/>
              </a:spcAft>
              <a:buClr>
                <a:schemeClr val="lt2"/>
              </a:buClr>
              <a:buSzPts val="1400"/>
              <a:buChar char="■"/>
              <a:defRPr>
                <a:solidFill>
                  <a:schemeClr val="lt2"/>
                </a:solidFill>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lvl="0" algn="r">
              <a:buNone/>
              <a:defRPr sz="1000">
                <a:solidFill>
                  <a:schemeClr val="lt2"/>
                </a:solidFill>
              </a:defRPr>
            </a:lvl1pPr>
            <a:lvl2pPr lvl="1" algn="r">
              <a:buNone/>
              <a:defRPr sz="1000">
                <a:solidFill>
                  <a:schemeClr val="lt2"/>
                </a:solidFill>
              </a:defRPr>
            </a:lvl2pPr>
            <a:lvl3pPr lvl="2" algn="r">
              <a:buNone/>
              <a:defRPr sz="1000">
                <a:solidFill>
                  <a:schemeClr val="lt2"/>
                </a:solidFill>
              </a:defRPr>
            </a:lvl3pPr>
            <a:lvl4pPr lvl="3" algn="r">
              <a:buNone/>
              <a:defRPr sz="1000">
                <a:solidFill>
                  <a:schemeClr val="lt2"/>
                </a:solidFill>
              </a:defRPr>
            </a:lvl4pPr>
            <a:lvl5pPr lvl="4" algn="r">
              <a:buNone/>
              <a:defRPr sz="1000">
                <a:solidFill>
                  <a:schemeClr val="lt2"/>
                </a:solidFill>
              </a:defRPr>
            </a:lvl5pPr>
            <a:lvl6pPr lvl="5" algn="r">
              <a:buNone/>
              <a:defRPr sz="1000">
                <a:solidFill>
                  <a:schemeClr val="lt2"/>
                </a:solidFill>
              </a:defRPr>
            </a:lvl6pPr>
            <a:lvl7pPr lvl="6" algn="r">
              <a:buNone/>
              <a:defRPr sz="1000">
                <a:solidFill>
                  <a:schemeClr val="lt2"/>
                </a:solidFill>
              </a:defRPr>
            </a:lvl7pPr>
            <a:lvl8pPr lvl="7" algn="r">
              <a:buNone/>
              <a:defRPr sz="1000">
                <a:solidFill>
                  <a:schemeClr val="lt2"/>
                </a:solidFill>
              </a:defRPr>
            </a:lvl8pPr>
            <a:lvl9pPr lvl="8" algn="r">
              <a:buNone/>
              <a:defRPr sz="1000">
                <a:solidFill>
                  <a:schemeClr val="lt2"/>
                </a:solidFill>
              </a:defRPr>
            </a:lvl9pPr>
          </a:lstStyle>
          <a:p>
            <a:pPr marL="0" lvl="0" indent="0" algn="r" rtl="0">
              <a:spcBef>
                <a:spcPts val="0"/>
              </a:spcBef>
              <a:spcAft>
                <a:spcPts val="0"/>
              </a:spcAft>
              <a:buNone/>
            </a:pPr>
            <a:fld id="{00000000-1234-1234-1234-123412341234}" type="slidenum">
              <a:rPr lang="en"/>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sp>
        <p:nvSpPr>
          <p:cNvPr id="54" name="Google Shape;54;p13"/>
          <p:cNvSpPr txBox="1">
            <a:spLocks noGrp="1"/>
          </p:cNvSpPr>
          <p:nvPr>
            <p:ph type="ctrTitle"/>
          </p:nvPr>
        </p:nvSpPr>
        <p:spPr>
          <a:xfrm>
            <a:off x="-269350" y="0"/>
            <a:ext cx="9718500" cy="6051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sz="5500" b="1">
                <a:solidFill>
                  <a:srgbClr val="00FFFF"/>
                </a:solidFill>
              </a:rPr>
              <a:t>Lessons from “Nehushtan”</a:t>
            </a:r>
            <a:endParaRPr sz="5500" b="1">
              <a:solidFill>
                <a:srgbClr val="00FFFF"/>
              </a:solidFill>
            </a:endParaRPr>
          </a:p>
        </p:txBody>
      </p:sp>
      <p:sp>
        <p:nvSpPr>
          <p:cNvPr id="55" name="Google Shape;55;p13"/>
          <p:cNvSpPr txBox="1">
            <a:spLocks noGrp="1"/>
          </p:cNvSpPr>
          <p:nvPr>
            <p:ph type="subTitle" idx="1"/>
          </p:nvPr>
        </p:nvSpPr>
        <p:spPr>
          <a:xfrm>
            <a:off x="0" y="663300"/>
            <a:ext cx="9144000" cy="4480200"/>
          </a:xfrm>
          <a:prstGeom prst="rect">
            <a:avLst/>
          </a:prstGeom>
        </p:spPr>
        <p:txBody>
          <a:bodyPr spcFirstLastPara="1" wrap="square" lIns="91425" tIns="91425" rIns="91425" bIns="91425" anchor="t" anchorCtr="0">
            <a:normAutofit/>
          </a:bodyPr>
          <a:lstStyle/>
          <a:p>
            <a:pPr marL="0" lvl="0" indent="0" algn="ctr" rtl="0">
              <a:spcBef>
                <a:spcPts val="0"/>
              </a:spcBef>
              <a:spcAft>
                <a:spcPts val="0"/>
              </a:spcAft>
              <a:buNone/>
            </a:pPr>
            <a:endParaRPr/>
          </a:p>
        </p:txBody>
      </p:sp>
      <p:pic>
        <p:nvPicPr>
          <p:cNvPr id="56" name="Google Shape;56;p13"/>
          <p:cNvPicPr preferRelativeResize="0"/>
          <p:nvPr/>
        </p:nvPicPr>
        <p:blipFill>
          <a:blip r:embed="rId3">
            <a:alphaModFix/>
          </a:blip>
          <a:stretch>
            <a:fillRect/>
          </a:stretch>
        </p:blipFill>
        <p:spPr>
          <a:xfrm>
            <a:off x="58350" y="1585000"/>
            <a:ext cx="2381250" cy="2381250"/>
          </a:xfrm>
          <a:prstGeom prst="rect">
            <a:avLst/>
          </a:prstGeom>
          <a:noFill/>
          <a:ln>
            <a:noFill/>
          </a:ln>
        </p:spPr>
      </p:pic>
      <p:pic>
        <p:nvPicPr>
          <p:cNvPr id="57" name="Google Shape;57;p13"/>
          <p:cNvPicPr preferRelativeResize="0"/>
          <p:nvPr/>
        </p:nvPicPr>
        <p:blipFill>
          <a:blip r:embed="rId4">
            <a:alphaModFix/>
          </a:blip>
          <a:stretch>
            <a:fillRect/>
          </a:stretch>
        </p:blipFill>
        <p:spPr>
          <a:xfrm>
            <a:off x="6508925" y="1639150"/>
            <a:ext cx="2243150" cy="2243150"/>
          </a:xfrm>
          <a:prstGeom prst="rect">
            <a:avLst/>
          </a:prstGeom>
          <a:noFill/>
          <a:ln>
            <a:noFill/>
          </a:ln>
        </p:spPr>
      </p:pic>
      <p:pic>
        <p:nvPicPr>
          <p:cNvPr id="58" name="Google Shape;58;p13"/>
          <p:cNvPicPr preferRelativeResize="0"/>
          <p:nvPr/>
        </p:nvPicPr>
        <p:blipFill>
          <a:blip r:embed="rId5">
            <a:alphaModFix/>
          </a:blip>
          <a:stretch>
            <a:fillRect/>
          </a:stretch>
        </p:blipFill>
        <p:spPr>
          <a:xfrm>
            <a:off x="2709262" y="692399"/>
            <a:ext cx="3445950" cy="4422001"/>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62"/>
        <p:cNvGrpSpPr/>
        <p:nvPr/>
      </p:nvGrpSpPr>
      <p:grpSpPr>
        <a:xfrm>
          <a:off x="0" y="0"/>
          <a:ext cx="0" cy="0"/>
          <a:chOff x="0" y="0"/>
          <a:chExt cx="0" cy="0"/>
        </a:xfrm>
      </p:grpSpPr>
      <p:sp>
        <p:nvSpPr>
          <p:cNvPr id="63" name="Google Shape;63;p14"/>
          <p:cNvSpPr txBox="1">
            <a:spLocks noGrp="1"/>
          </p:cNvSpPr>
          <p:nvPr>
            <p:ph type="ctrTitle"/>
          </p:nvPr>
        </p:nvSpPr>
        <p:spPr>
          <a:xfrm>
            <a:off x="-269350" y="0"/>
            <a:ext cx="9718500" cy="5103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sz="5000" b="1">
                <a:solidFill>
                  <a:srgbClr val="00FFFF"/>
                </a:solidFill>
              </a:rPr>
              <a:t>A SNAKE ON A POLE?</a:t>
            </a:r>
            <a:endParaRPr sz="5000" b="1">
              <a:solidFill>
                <a:srgbClr val="00FFFF"/>
              </a:solidFill>
            </a:endParaRPr>
          </a:p>
        </p:txBody>
      </p:sp>
      <p:sp>
        <p:nvSpPr>
          <p:cNvPr id="64" name="Google Shape;64;p14"/>
          <p:cNvSpPr txBox="1">
            <a:spLocks noGrp="1"/>
          </p:cNvSpPr>
          <p:nvPr>
            <p:ph type="subTitle" idx="1"/>
          </p:nvPr>
        </p:nvSpPr>
        <p:spPr>
          <a:xfrm>
            <a:off x="-167850" y="510300"/>
            <a:ext cx="9393600" cy="4633200"/>
          </a:xfrm>
          <a:prstGeom prst="rect">
            <a:avLst/>
          </a:prstGeom>
        </p:spPr>
        <p:txBody>
          <a:bodyPr spcFirstLastPara="1" wrap="square" lIns="91425" tIns="91425" rIns="91425" bIns="91425" anchor="t" anchorCtr="0">
            <a:normAutofit fontScale="92500" lnSpcReduction="10000"/>
          </a:bodyPr>
          <a:lstStyle/>
          <a:p>
            <a:pPr marL="457200" lvl="0" indent="-355600" algn="l" rtl="0">
              <a:spcBef>
                <a:spcPts val="0"/>
              </a:spcBef>
              <a:spcAft>
                <a:spcPts val="0"/>
              </a:spcAft>
              <a:buClr>
                <a:srgbClr val="FFFF00"/>
              </a:buClr>
              <a:buSzPts val="2000"/>
              <a:buChar char="●"/>
            </a:pPr>
            <a:r>
              <a:rPr lang="en" sz="2000" dirty="0">
                <a:solidFill>
                  <a:srgbClr val="FFFF00"/>
                </a:solidFill>
              </a:rPr>
              <a:t>In Numbers 14 Israel was condemned by God to live, and die, in the wilderness for 40 years, because they refused to enter the Promised Land when God brought them there.</a:t>
            </a:r>
            <a:endParaRPr sz="2000" dirty="0">
              <a:solidFill>
                <a:srgbClr val="FFFF00"/>
              </a:solidFill>
            </a:endParaRPr>
          </a:p>
          <a:p>
            <a:pPr marL="457200" lvl="0" indent="-355600" algn="l" rtl="0">
              <a:spcBef>
                <a:spcPts val="0"/>
              </a:spcBef>
              <a:spcAft>
                <a:spcPts val="0"/>
              </a:spcAft>
              <a:buClr>
                <a:srgbClr val="00FFFF"/>
              </a:buClr>
              <a:buSzPts val="2000"/>
              <a:buChar char="●"/>
            </a:pPr>
            <a:r>
              <a:rPr lang="en" sz="2000" dirty="0">
                <a:solidFill>
                  <a:srgbClr val="00FFFF"/>
                </a:solidFill>
              </a:rPr>
              <a:t>In Numbers 20 Aaron, Israel’s first High Priest and Moses’s brother, has died.</a:t>
            </a:r>
            <a:endParaRPr sz="2000" dirty="0">
              <a:solidFill>
                <a:srgbClr val="00FFFF"/>
              </a:solidFill>
            </a:endParaRPr>
          </a:p>
          <a:p>
            <a:pPr marL="457200" lvl="0" indent="-355600" algn="l" rtl="0">
              <a:spcBef>
                <a:spcPts val="0"/>
              </a:spcBef>
              <a:spcAft>
                <a:spcPts val="0"/>
              </a:spcAft>
              <a:buClr>
                <a:srgbClr val="FFFF00"/>
              </a:buClr>
              <a:buSzPts val="2000"/>
              <a:buChar char="●"/>
            </a:pPr>
            <a:r>
              <a:rPr lang="en" sz="2000" u="sng" dirty="0">
                <a:solidFill>
                  <a:srgbClr val="FFFF00"/>
                </a:solidFill>
              </a:rPr>
              <a:t>Num.21:4-9</a:t>
            </a:r>
            <a:r>
              <a:rPr lang="en" sz="2000" dirty="0">
                <a:solidFill>
                  <a:srgbClr val="00FFFF"/>
                </a:solidFill>
              </a:rPr>
              <a:t> (NASB95)</a:t>
            </a:r>
            <a:r>
              <a:rPr lang="en" sz="2000" dirty="0"/>
              <a:t> </a:t>
            </a:r>
            <a:r>
              <a:rPr lang="en" sz="2000" i="1" dirty="0">
                <a:solidFill>
                  <a:schemeClr val="dk1"/>
                </a:solidFill>
              </a:rPr>
              <a:t>“Then they set out from Mount Hor by the way of the Red Sea, to go around the land of Edom; and </a:t>
            </a:r>
            <a:r>
              <a:rPr lang="en" sz="2000" i="1" u="sng" dirty="0">
                <a:solidFill>
                  <a:schemeClr val="dk1"/>
                </a:solidFill>
              </a:rPr>
              <a:t>the people became impatient</a:t>
            </a:r>
            <a:r>
              <a:rPr lang="en" sz="2000" i="1" dirty="0">
                <a:solidFill>
                  <a:schemeClr val="dk1"/>
                </a:solidFill>
              </a:rPr>
              <a:t> because of the journey. 5 The people spoke against God and Moses, “</a:t>
            </a:r>
            <a:r>
              <a:rPr lang="en" sz="2000" i="1" u="sng" dirty="0">
                <a:solidFill>
                  <a:schemeClr val="dk1"/>
                </a:solidFill>
              </a:rPr>
              <a:t>Why have you brought us up out of Egypt to die in the wilderness? For there is no food and no water, and we loathe this miserable food</a:t>
            </a:r>
            <a:r>
              <a:rPr lang="en" sz="2000" i="1" dirty="0">
                <a:solidFill>
                  <a:schemeClr val="dk1"/>
                </a:solidFill>
              </a:rPr>
              <a:t>.” 6 The Lord sent fiery serpents among the people and they bit the people, so that many people of Israel died. 7 So the people came to Moses and said, “We have sinned, because we have spoken against the Lord and you; intercede with the Lord, that He may remove the serpents from us.” And Moses interceded for the people. 8 Then the Lord said to Moses, “Make a fiery serpent, and set it on a standard; and it shall come about, that everyone who is bitten, when he looks at it, he will live.” 9 </a:t>
            </a:r>
            <a:r>
              <a:rPr lang="en" sz="2000" i="1" u="sng" dirty="0">
                <a:solidFill>
                  <a:schemeClr val="dk1"/>
                </a:solidFill>
              </a:rPr>
              <a:t>And Moses made a bronze serpent and set it on the standard; and it came about, that if a serpent bit any man, when he looked to the bronze serpent, he lived</a:t>
            </a:r>
            <a:r>
              <a:rPr lang="en" sz="2000" i="1" dirty="0">
                <a:solidFill>
                  <a:schemeClr val="dk1"/>
                </a:solidFill>
              </a:rPr>
              <a:t>.”</a:t>
            </a:r>
            <a:endParaRPr sz="2000" i="1" dirty="0">
              <a:solidFill>
                <a:schemeClr val="dk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4">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68"/>
        <p:cNvGrpSpPr/>
        <p:nvPr/>
      </p:nvGrpSpPr>
      <p:grpSpPr>
        <a:xfrm>
          <a:off x="0" y="0"/>
          <a:ext cx="0" cy="0"/>
          <a:chOff x="0" y="0"/>
          <a:chExt cx="0" cy="0"/>
        </a:xfrm>
      </p:grpSpPr>
      <p:sp>
        <p:nvSpPr>
          <p:cNvPr id="69" name="Google Shape;69;p15"/>
          <p:cNvSpPr txBox="1">
            <a:spLocks noGrp="1"/>
          </p:cNvSpPr>
          <p:nvPr>
            <p:ph type="ctrTitle"/>
          </p:nvPr>
        </p:nvSpPr>
        <p:spPr>
          <a:xfrm>
            <a:off x="-269350" y="0"/>
            <a:ext cx="9718500" cy="5103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sz="5000" b="1">
                <a:solidFill>
                  <a:srgbClr val="00FFFF"/>
                </a:solidFill>
              </a:rPr>
              <a:t>1 - COMPLAINING</a:t>
            </a:r>
            <a:endParaRPr sz="5000" b="1">
              <a:solidFill>
                <a:srgbClr val="00FFFF"/>
              </a:solidFill>
            </a:endParaRPr>
          </a:p>
        </p:txBody>
      </p:sp>
      <p:sp>
        <p:nvSpPr>
          <p:cNvPr id="70" name="Google Shape;70;p15"/>
          <p:cNvSpPr txBox="1">
            <a:spLocks noGrp="1"/>
          </p:cNvSpPr>
          <p:nvPr>
            <p:ph type="subTitle" idx="1"/>
          </p:nvPr>
        </p:nvSpPr>
        <p:spPr>
          <a:xfrm>
            <a:off x="-201675" y="384400"/>
            <a:ext cx="9434400" cy="4758900"/>
          </a:xfrm>
          <a:prstGeom prst="rect">
            <a:avLst/>
          </a:prstGeom>
        </p:spPr>
        <p:txBody>
          <a:bodyPr spcFirstLastPara="1" wrap="square" lIns="91425" tIns="91425" rIns="91425" bIns="91425" anchor="t" anchorCtr="0">
            <a:noAutofit/>
          </a:bodyPr>
          <a:lstStyle/>
          <a:p>
            <a:pPr marL="457200" lvl="0" indent="-342900" algn="l" rtl="0">
              <a:spcBef>
                <a:spcPts val="0"/>
              </a:spcBef>
              <a:spcAft>
                <a:spcPts val="0"/>
              </a:spcAft>
              <a:buClr>
                <a:srgbClr val="FFFF00"/>
              </a:buClr>
              <a:buSzPts val="1800"/>
              <a:buChar char="●"/>
            </a:pPr>
            <a:r>
              <a:rPr lang="en" sz="1800" dirty="0">
                <a:solidFill>
                  <a:srgbClr val="FFFF00"/>
                </a:solidFill>
              </a:rPr>
              <a:t>The people became</a:t>
            </a:r>
            <a:r>
              <a:rPr lang="en" sz="1800" dirty="0">
                <a:solidFill>
                  <a:schemeClr val="dk1"/>
                </a:solidFill>
              </a:rPr>
              <a:t> </a:t>
            </a:r>
            <a:r>
              <a:rPr lang="en" sz="1800" i="1" dirty="0">
                <a:solidFill>
                  <a:schemeClr val="dk1"/>
                </a:solidFill>
              </a:rPr>
              <a:t>“impatient”</a:t>
            </a:r>
            <a:r>
              <a:rPr lang="en" sz="1800" dirty="0">
                <a:solidFill>
                  <a:schemeClr val="dk1"/>
                </a:solidFill>
              </a:rPr>
              <a:t>.</a:t>
            </a:r>
            <a:endParaRPr sz="1800" dirty="0">
              <a:solidFill>
                <a:schemeClr val="dk1"/>
              </a:solidFill>
            </a:endParaRPr>
          </a:p>
          <a:p>
            <a:pPr marL="457200" lvl="0" indent="-342900" algn="l" rtl="0">
              <a:spcBef>
                <a:spcPts val="0"/>
              </a:spcBef>
              <a:spcAft>
                <a:spcPts val="0"/>
              </a:spcAft>
              <a:buClr>
                <a:srgbClr val="00FFFF"/>
              </a:buClr>
              <a:buSzPts val="1800"/>
              <a:buChar char="●"/>
            </a:pPr>
            <a:r>
              <a:rPr lang="en" sz="1800" dirty="0">
                <a:solidFill>
                  <a:srgbClr val="00FFFF"/>
                </a:solidFill>
              </a:rPr>
              <a:t>This led them to lie. </a:t>
            </a:r>
            <a:r>
              <a:rPr lang="en" sz="1800" dirty="0">
                <a:solidFill>
                  <a:schemeClr val="dk1"/>
                </a:solidFill>
              </a:rPr>
              <a:t> </a:t>
            </a:r>
            <a:r>
              <a:rPr lang="en" sz="1800" i="1" dirty="0">
                <a:solidFill>
                  <a:schemeClr val="dk1"/>
                </a:solidFill>
              </a:rPr>
              <a:t>“There is no food and no water.”</a:t>
            </a:r>
            <a:r>
              <a:rPr lang="en" sz="1800" dirty="0">
                <a:solidFill>
                  <a:schemeClr val="dk1"/>
                </a:solidFill>
              </a:rPr>
              <a:t>  </a:t>
            </a:r>
            <a:r>
              <a:rPr lang="en" sz="1800" dirty="0">
                <a:solidFill>
                  <a:srgbClr val="00FFFF"/>
                </a:solidFill>
              </a:rPr>
              <a:t>Was this true?  Were they, and their animals, really NEVER eating or drinking for 40 years, and dying of starvation?</a:t>
            </a:r>
            <a:endParaRPr sz="1800" dirty="0">
              <a:solidFill>
                <a:srgbClr val="00FFFF"/>
              </a:solidFill>
            </a:endParaRPr>
          </a:p>
          <a:p>
            <a:pPr marL="457200" lvl="0" indent="-342900" algn="l" rtl="0">
              <a:spcBef>
                <a:spcPts val="0"/>
              </a:spcBef>
              <a:spcAft>
                <a:spcPts val="0"/>
              </a:spcAft>
              <a:buClr>
                <a:srgbClr val="FFFF00"/>
              </a:buClr>
              <a:buSzPts val="1800"/>
              <a:buChar char="●"/>
            </a:pPr>
            <a:r>
              <a:rPr lang="en" sz="1800" u="sng" dirty="0">
                <a:solidFill>
                  <a:srgbClr val="FFFF00"/>
                </a:solidFill>
              </a:rPr>
              <a:t>Neh.9:19-21</a:t>
            </a:r>
            <a:r>
              <a:rPr lang="en" sz="1800" dirty="0">
                <a:solidFill>
                  <a:schemeClr val="dk1"/>
                </a:solidFill>
              </a:rPr>
              <a:t> </a:t>
            </a:r>
            <a:r>
              <a:rPr lang="en" sz="1800" i="1" dirty="0">
                <a:solidFill>
                  <a:schemeClr val="dk1"/>
                </a:solidFill>
              </a:rPr>
              <a:t>“You, in Your great compassion, did not forsake them in the wilderness; The pillar of cloud did not leave them by day, to guide them on their way, nor the pillar of fire by night, to light for them the way in which they were to go. 20 You gave Your good Spirit to instruct them, </a:t>
            </a:r>
            <a:r>
              <a:rPr lang="en" sz="1800" i="1" u="sng" dirty="0">
                <a:solidFill>
                  <a:schemeClr val="dk1"/>
                </a:solidFill>
              </a:rPr>
              <a:t>Your manna You did not withhold from their mouth, and You gave them water for their thirst</a:t>
            </a:r>
            <a:r>
              <a:rPr lang="en" sz="1800" i="1" dirty="0">
                <a:solidFill>
                  <a:schemeClr val="dk1"/>
                </a:solidFill>
              </a:rPr>
              <a:t>. 21 Indeed, forty years You provided for them in the wilderness and they were not in want; Their clothes did not wear out, nor did their feet swell.”</a:t>
            </a:r>
            <a:r>
              <a:rPr lang="en" sz="1800" dirty="0">
                <a:solidFill>
                  <a:schemeClr val="dk1"/>
                </a:solidFill>
              </a:rPr>
              <a:t>  </a:t>
            </a:r>
            <a:r>
              <a:rPr lang="en" sz="1800" dirty="0">
                <a:solidFill>
                  <a:srgbClr val="FFFF00"/>
                </a:solidFill>
              </a:rPr>
              <a:t>In fact in Numbers 20 they had just miraculously received water from the rock!</a:t>
            </a:r>
            <a:r>
              <a:rPr lang="en" sz="1800" dirty="0">
                <a:solidFill>
                  <a:schemeClr val="dk1"/>
                </a:solidFill>
              </a:rPr>
              <a:t>  </a:t>
            </a:r>
            <a:r>
              <a:rPr lang="en" sz="1800" u="sng" dirty="0">
                <a:solidFill>
                  <a:srgbClr val="FFFF00"/>
                </a:solidFill>
              </a:rPr>
              <a:t>Ps.78:25</a:t>
            </a:r>
            <a:r>
              <a:rPr lang="en" sz="1800" dirty="0">
                <a:solidFill>
                  <a:schemeClr val="dk1"/>
                </a:solidFill>
              </a:rPr>
              <a:t> </a:t>
            </a:r>
            <a:r>
              <a:rPr lang="en" sz="1800" i="1" dirty="0">
                <a:solidFill>
                  <a:schemeClr val="dk1"/>
                </a:solidFill>
              </a:rPr>
              <a:t>“Man did eat the bread of angels; </a:t>
            </a:r>
            <a:r>
              <a:rPr lang="en" sz="1800" i="1" u="sng" dirty="0">
                <a:solidFill>
                  <a:schemeClr val="dk1"/>
                </a:solidFill>
              </a:rPr>
              <a:t>He sent them food in abundance</a:t>
            </a:r>
            <a:r>
              <a:rPr lang="en" sz="1800" i="1" dirty="0">
                <a:solidFill>
                  <a:schemeClr val="dk1"/>
                </a:solidFill>
              </a:rPr>
              <a:t>.”</a:t>
            </a:r>
            <a:endParaRPr sz="1800" i="1" dirty="0">
              <a:solidFill>
                <a:schemeClr val="dk1"/>
              </a:solidFill>
            </a:endParaRPr>
          </a:p>
          <a:p>
            <a:pPr marL="457200" lvl="0" indent="-342900" algn="l" rtl="0">
              <a:spcBef>
                <a:spcPts val="0"/>
              </a:spcBef>
              <a:spcAft>
                <a:spcPts val="0"/>
              </a:spcAft>
              <a:buClr>
                <a:srgbClr val="00FFFF"/>
              </a:buClr>
              <a:buSzPts val="1800"/>
              <a:buChar char="●"/>
            </a:pPr>
            <a:r>
              <a:rPr lang="en" sz="1800" dirty="0">
                <a:solidFill>
                  <a:srgbClr val="00FFFF"/>
                </a:solidFill>
              </a:rPr>
              <a:t>And they spurned the miracle of God sending bread from heaven!</a:t>
            </a:r>
            <a:r>
              <a:rPr lang="en" sz="1800" dirty="0">
                <a:solidFill>
                  <a:schemeClr val="dk1"/>
                </a:solidFill>
              </a:rPr>
              <a:t>  </a:t>
            </a:r>
            <a:r>
              <a:rPr lang="en" sz="1800" i="1" dirty="0">
                <a:solidFill>
                  <a:schemeClr val="dk1"/>
                </a:solidFill>
              </a:rPr>
              <a:t>“Miserable food.” </a:t>
            </a:r>
            <a:r>
              <a:rPr lang="en" sz="1800" dirty="0">
                <a:solidFill>
                  <a:schemeClr val="dk1"/>
                </a:solidFill>
              </a:rPr>
              <a:t> </a:t>
            </a:r>
            <a:r>
              <a:rPr lang="en" sz="1800" i="1" dirty="0">
                <a:solidFill>
                  <a:schemeClr val="dk1"/>
                </a:solidFill>
              </a:rPr>
              <a:t>“Worthless bread.”</a:t>
            </a:r>
            <a:r>
              <a:rPr lang="en" sz="1800" dirty="0">
                <a:solidFill>
                  <a:schemeClr val="dk1"/>
                </a:solidFill>
              </a:rPr>
              <a:t>  </a:t>
            </a:r>
            <a:r>
              <a:rPr lang="en" sz="1800" u="sng" dirty="0">
                <a:solidFill>
                  <a:srgbClr val="FFFF00"/>
                </a:solidFill>
              </a:rPr>
              <a:t>Ex.16:31</a:t>
            </a:r>
            <a:r>
              <a:rPr lang="en" sz="1800" dirty="0">
                <a:solidFill>
                  <a:schemeClr val="dk1"/>
                </a:solidFill>
              </a:rPr>
              <a:t> </a:t>
            </a:r>
            <a:r>
              <a:rPr lang="en" sz="1800" i="1" dirty="0">
                <a:solidFill>
                  <a:schemeClr val="dk1"/>
                </a:solidFill>
              </a:rPr>
              <a:t>“and its taste was like wafers with honey”</a:t>
            </a:r>
            <a:r>
              <a:rPr lang="en" sz="1800" dirty="0">
                <a:solidFill>
                  <a:schemeClr val="dk1"/>
                </a:solidFill>
              </a:rPr>
              <a:t>  </a:t>
            </a:r>
            <a:r>
              <a:rPr lang="en" sz="1800" u="sng" dirty="0">
                <a:solidFill>
                  <a:srgbClr val="FFFF00"/>
                </a:solidFill>
              </a:rPr>
              <a:t>Num.11:7</a:t>
            </a:r>
            <a:r>
              <a:rPr lang="en" sz="1800" dirty="0">
                <a:solidFill>
                  <a:schemeClr val="dk1"/>
                </a:solidFill>
              </a:rPr>
              <a:t> </a:t>
            </a:r>
            <a:r>
              <a:rPr lang="en" sz="1800" i="1" dirty="0">
                <a:solidFill>
                  <a:schemeClr val="dk1"/>
                </a:solidFill>
              </a:rPr>
              <a:t>“and its taste was as the taste of cakes baked with oil.”</a:t>
            </a:r>
            <a:r>
              <a:rPr lang="en" sz="1800" dirty="0">
                <a:solidFill>
                  <a:schemeClr val="dk1"/>
                </a:solidFill>
              </a:rPr>
              <a:t> </a:t>
            </a:r>
            <a:r>
              <a:rPr lang="en" sz="1800" dirty="0">
                <a:solidFill>
                  <a:srgbClr val="00FFFF"/>
                </a:solidFill>
              </a:rPr>
              <a:t>God meets needs rather than wants, and look how many people still complain!</a:t>
            </a:r>
            <a:r>
              <a:rPr lang="en" sz="1800" dirty="0">
                <a:solidFill>
                  <a:schemeClr val="dk1"/>
                </a:solidFill>
              </a:rPr>
              <a:t> </a:t>
            </a:r>
            <a:r>
              <a:rPr lang="en" sz="1800" u="sng" dirty="0">
                <a:solidFill>
                  <a:srgbClr val="FFFF00"/>
                </a:solidFill>
              </a:rPr>
              <a:t>1 Cor.10:9-10</a:t>
            </a:r>
            <a:r>
              <a:rPr lang="en" sz="1800" dirty="0">
                <a:solidFill>
                  <a:schemeClr val="dk1"/>
                </a:solidFill>
              </a:rPr>
              <a:t> </a:t>
            </a:r>
            <a:r>
              <a:rPr lang="en" sz="1800" i="1" dirty="0">
                <a:solidFill>
                  <a:schemeClr val="dk1"/>
                </a:solidFill>
              </a:rPr>
              <a:t>“Nor let </a:t>
            </a:r>
            <a:r>
              <a:rPr lang="en" sz="1800" i="1" u="sng" dirty="0">
                <a:solidFill>
                  <a:schemeClr val="dk1"/>
                </a:solidFill>
              </a:rPr>
              <a:t>US</a:t>
            </a:r>
            <a:r>
              <a:rPr lang="en" sz="1800" i="1" dirty="0">
                <a:solidFill>
                  <a:schemeClr val="dk1"/>
                </a:solidFill>
              </a:rPr>
              <a:t> </a:t>
            </a:r>
            <a:r>
              <a:rPr lang="en" sz="1800" dirty="0">
                <a:solidFill>
                  <a:srgbClr val="FFFF00"/>
                </a:solidFill>
              </a:rPr>
              <a:t>(Christians)</a:t>
            </a:r>
            <a:r>
              <a:rPr lang="en" sz="1800" i="1" dirty="0">
                <a:solidFill>
                  <a:schemeClr val="dk1"/>
                </a:solidFill>
              </a:rPr>
              <a:t> try the Lord, as some of them did, and were destroyed by the serpents. 10 Nor grumble, as some of them did, and were destroyed by the destroyer.”</a:t>
            </a:r>
            <a:endParaRPr sz="1800" i="1" dirty="0">
              <a:solidFill>
                <a:schemeClr val="dk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0">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0">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0">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70">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74"/>
        <p:cNvGrpSpPr/>
        <p:nvPr/>
      </p:nvGrpSpPr>
      <p:grpSpPr>
        <a:xfrm>
          <a:off x="0" y="0"/>
          <a:ext cx="0" cy="0"/>
          <a:chOff x="0" y="0"/>
          <a:chExt cx="0" cy="0"/>
        </a:xfrm>
      </p:grpSpPr>
      <p:sp>
        <p:nvSpPr>
          <p:cNvPr id="75" name="Google Shape;75;p16"/>
          <p:cNvSpPr txBox="1">
            <a:spLocks noGrp="1"/>
          </p:cNvSpPr>
          <p:nvPr>
            <p:ph type="ctrTitle"/>
          </p:nvPr>
        </p:nvSpPr>
        <p:spPr>
          <a:xfrm>
            <a:off x="-269350" y="0"/>
            <a:ext cx="9718500" cy="5103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sz="5000" b="1">
                <a:solidFill>
                  <a:srgbClr val="00FFFF"/>
                </a:solidFill>
              </a:rPr>
              <a:t>2 - TRUSTING GOD’S PLANS</a:t>
            </a:r>
            <a:endParaRPr sz="5000" b="1">
              <a:solidFill>
                <a:srgbClr val="00FFFF"/>
              </a:solidFill>
            </a:endParaRPr>
          </a:p>
        </p:txBody>
      </p:sp>
      <p:sp>
        <p:nvSpPr>
          <p:cNvPr id="76" name="Google Shape;76;p16"/>
          <p:cNvSpPr txBox="1">
            <a:spLocks noGrp="1"/>
          </p:cNvSpPr>
          <p:nvPr>
            <p:ph type="subTitle" idx="1"/>
          </p:nvPr>
        </p:nvSpPr>
        <p:spPr>
          <a:xfrm>
            <a:off x="-201675" y="384400"/>
            <a:ext cx="9434400" cy="4758900"/>
          </a:xfrm>
          <a:prstGeom prst="rect">
            <a:avLst/>
          </a:prstGeom>
        </p:spPr>
        <p:txBody>
          <a:bodyPr spcFirstLastPara="1" wrap="square" lIns="91425" tIns="91425" rIns="91425" bIns="91425" anchor="t" anchorCtr="0">
            <a:noAutofit/>
          </a:bodyPr>
          <a:lstStyle/>
          <a:p>
            <a:pPr marL="457200" lvl="0" indent="-342900" algn="l" rtl="0">
              <a:spcBef>
                <a:spcPts val="0"/>
              </a:spcBef>
              <a:spcAft>
                <a:spcPts val="0"/>
              </a:spcAft>
              <a:buClr>
                <a:srgbClr val="FFFF00"/>
              </a:buClr>
              <a:buSzPts val="1800"/>
              <a:buChar char="●"/>
            </a:pPr>
            <a:r>
              <a:rPr lang="en" sz="1800" dirty="0">
                <a:solidFill>
                  <a:srgbClr val="FFFF00"/>
                </a:solidFill>
              </a:rPr>
              <a:t>I want you to think about Moses in this moment.  He doesn’t have his brother or sister to rely on anymore.  Moses is nearing 120 years old.  And he hears God offer THIS solution to their situation:</a:t>
            </a:r>
            <a:endParaRPr sz="1800" dirty="0">
              <a:solidFill>
                <a:srgbClr val="FFFF00"/>
              </a:solidFill>
            </a:endParaRPr>
          </a:p>
          <a:p>
            <a:pPr marL="457200" lvl="0" indent="-342900" algn="l" rtl="0">
              <a:spcBef>
                <a:spcPts val="0"/>
              </a:spcBef>
              <a:spcAft>
                <a:spcPts val="0"/>
              </a:spcAft>
              <a:buClr>
                <a:srgbClr val="FFFF00"/>
              </a:buClr>
              <a:buSzPts val="1800"/>
              <a:buChar char="●"/>
            </a:pPr>
            <a:r>
              <a:rPr lang="en" sz="1800" u="sng" dirty="0">
                <a:solidFill>
                  <a:srgbClr val="FFFF00"/>
                </a:solidFill>
              </a:rPr>
              <a:t>Num.21:8</a:t>
            </a:r>
            <a:r>
              <a:rPr lang="en" sz="1800" dirty="0">
                <a:solidFill>
                  <a:schemeClr val="dk1"/>
                </a:solidFill>
              </a:rPr>
              <a:t> </a:t>
            </a:r>
            <a:r>
              <a:rPr lang="en" sz="1800" i="1" dirty="0">
                <a:solidFill>
                  <a:schemeClr val="dk1"/>
                </a:solidFill>
              </a:rPr>
              <a:t>“Make a fiery serpent, and set it on a standard; and it shall come about, that everyone who is bitten, when he looks at it, he will live.”</a:t>
            </a:r>
            <a:endParaRPr sz="1800" i="1" dirty="0">
              <a:solidFill>
                <a:schemeClr val="dk1"/>
              </a:solidFill>
            </a:endParaRPr>
          </a:p>
          <a:p>
            <a:pPr marL="457200" lvl="0" indent="-342900" algn="l" rtl="0">
              <a:spcBef>
                <a:spcPts val="0"/>
              </a:spcBef>
              <a:spcAft>
                <a:spcPts val="0"/>
              </a:spcAft>
              <a:buClr>
                <a:srgbClr val="00FFFF"/>
              </a:buClr>
              <a:buSzPts val="1800"/>
              <a:buChar char="●"/>
            </a:pPr>
            <a:r>
              <a:rPr lang="en" sz="1800" dirty="0">
                <a:solidFill>
                  <a:srgbClr val="00FFFF"/>
                </a:solidFill>
              </a:rPr>
              <a:t>If you’re Moses, and you know God’s laws given at Mt. Sinai, AND you vividy remember what happened at Mt. Sinai, might you be reminded of these passages?</a:t>
            </a:r>
            <a:endParaRPr sz="1800" dirty="0">
              <a:solidFill>
                <a:srgbClr val="00FFFF"/>
              </a:solidFill>
            </a:endParaRPr>
          </a:p>
          <a:p>
            <a:pPr marL="457200" lvl="0" indent="-342900" algn="l" rtl="0">
              <a:spcBef>
                <a:spcPts val="0"/>
              </a:spcBef>
              <a:spcAft>
                <a:spcPts val="0"/>
              </a:spcAft>
              <a:buClr>
                <a:srgbClr val="FFFF00"/>
              </a:buClr>
              <a:buSzPts val="1800"/>
              <a:buChar char="●"/>
            </a:pPr>
            <a:r>
              <a:rPr lang="en" sz="1800" u="sng" dirty="0">
                <a:solidFill>
                  <a:srgbClr val="FFFF00"/>
                </a:solidFill>
              </a:rPr>
              <a:t>Ex.20:3-4</a:t>
            </a:r>
            <a:r>
              <a:rPr lang="en" sz="1800" dirty="0">
                <a:solidFill>
                  <a:schemeClr val="dk1"/>
                </a:solidFill>
              </a:rPr>
              <a:t> </a:t>
            </a:r>
            <a:r>
              <a:rPr lang="en" sz="1800" i="1" dirty="0">
                <a:solidFill>
                  <a:schemeClr val="dk1"/>
                </a:solidFill>
              </a:rPr>
              <a:t>“You shall have no other gods before Me. 4 You shall not make for yourself an idol, </a:t>
            </a:r>
            <a:r>
              <a:rPr lang="en" sz="1800" i="1" u="sng" dirty="0">
                <a:solidFill>
                  <a:schemeClr val="dk1"/>
                </a:solidFill>
              </a:rPr>
              <a:t>or any likeness of what is in heaven above or on the earth beneath or in the water under the earth</a:t>
            </a:r>
            <a:r>
              <a:rPr lang="en" sz="1800" i="1" dirty="0">
                <a:solidFill>
                  <a:schemeClr val="dk1"/>
                </a:solidFill>
              </a:rPr>
              <a:t>.”</a:t>
            </a:r>
            <a:r>
              <a:rPr lang="en" sz="1800" dirty="0">
                <a:solidFill>
                  <a:schemeClr val="dk1"/>
                </a:solidFill>
              </a:rPr>
              <a:t>  </a:t>
            </a:r>
            <a:r>
              <a:rPr lang="en" sz="1800" dirty="0">
                <a:solidFill>
                  <a:srgbClr val="FFFF00"/>
                </a:solidFill>
              </a:rPr>
              <a:t>Then, just 40 days later!  </a:t>
            </a:r>
            <a:r>
              <a:rPr lang="en" sz="1800" u="sng" dirty="0">
                <a:solidFill>
                  <a:srgbClr val="FFFF00"/>
                </a:solidFill>
              </a:rPr>
              <a:t>Ex.32:7-8</a:t>
            </a:r>
            <a:r>
              <a:rPr lang="en" sz="1800" dirty="0">
                <a:solidFill>
                  <a:schemeClr val="dk1"/>
                </a:solidFill>
              </a:rPr>
              <a:t> </a:t>
            </a:r>
            <a:r>
              <a:rPr lang="en" sz="1800" i="1" dirty="0">
                <a:solidFill>
                  <a:schemeClr val="dk1"/>
                </a:solidFill>
              </a:rPr>
              <a:t>“Then the Lord spoke to Moses, “Go down at once, for your people, whom you brought up from the land of Egypt, have corrupted themselves. 8 They have quickly turned aside from the way which I commanded them. </a:t>
            </a:r>
            <a:r>
              <a:rPr lang="en" sz="1800" i="1" u="sng" dirty="0">
                <a:solidFill>
                  <a:schemeClr val="dk1"/>
                </a:solidFill>
              </a:rPr>
              <a:t>They have made for themselves a molten calf</a:t>
            </a:r>
            <a:r>
              <a:rPr lang="en" sz="1800" i="1" dirty="0">
                <a:solidFill>
                  <a:schemeClr val="dk1"/>
                </a:solidFill>
              </a:rPr>
              <a:t>, and have worshiped it and have sacrificed to it and said, ‘This is your god, O Israel, who brought you up from the land of Egypt!’”</a:t>
            </a:r>
            <a:r>
              <a:rPr lang="en" sz="1800" dirty="0">
                <a:solidFill>
                  <a:schemeClr val="dk1"/>
                </a:solidFill>
              </a:rPr>
              <a:t>  </a:t>
            </a:r>
            <a:r>
              <a:rPr lang="en" sz="1800" dirty="0">
                <a:solidFill>
                  <a:srgbClr val="FFFF00"/>
                </a:solidFill>
              </a:rPr>
              <a:t>Would you wonder if God was, perhaps, testing you?</a:t>
            </a:r>
            <a:endParaRPr sz="1800" dirty="0">
              <a:solidFill>
                <a:srgbClr val="FFFF00"/>
              </a:solidFill>
            </a:endParaRPr>
          </a:p>
          <a:p>
            <a:pPr marL="457200" lvl="0" indent="-342900" algn="l" rtl="0">
              <a:spcBef>
                <a:spcPts val="0"/>
              </a:spcBef>
              <a:spcAft>
                <a:spcPts val="0"/>
              </a:spcAft>
              <a:buClr>
                <a:srgbClr val="00FFFF"/>
              </a:buClr>
              <a:buSzPts val="1800"/>
              <a:buChar char="●"/>
            </a:pPr>
            <a:r>
              <a:rPr lang="en" sz="1800" dirty="0">
                <a:solidFill>
                  <a:srgbClr val="00FFFF"/>
                </a:solidFill>
              </a:rPr>
              <a:t>Moses did not question God here.  He trusted that the Lord knew what He was doing.  God WASN’T telling Moses to make an idol for them to worship or bow down to!</a:t>
            </a:r>
            <a:endParaRPr sz="1800" dirty="0">
              <a:solidFill>
                <a:srgbClr val="00FFFF"/>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76">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76">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80"/>
        <p:cNvGrpSpPr/>
        <p:nvPr/>
      </p:nvGrpSpPr>
      <p:grpSpPr>
        <a:xfrm>
          <a:off x="0" y="0"/>
          <a:ext cx="0" cy="0"/>
          <a:chOff x="0" y="0"/>
          <a:chExt cx="0" cy="0"/>
        </a:xfrm>
      </p:grpSpPr>
      <p:sp>
        <p:nvSpPr>
          <p:cNvPr id="81" name="Google Shape;81;p17"/>
          <p:cNvSpPr txBox="1">
            <a:spLocks noGrp="1"/>
          </p:cNvSpPr>
          <p:nvPr>
            <p:ph type="ctrTitle"/>
          </p:nvPr>
        </p:nvSpPr>
        <p:spPr>
          <a:xfrm>
            <a:off x="-269350" y="0"/>
            <a:ext cx="9718500" cy="5103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sz="5000" b="1">
                <a:solidFill>
                  <a:srgbClr val="00FFFF"/>
                </a:solidFill>
              </a:rPr>
              <a:t>3 - LOOKING VS BELIEVING</a:t>
            </a:r>
            <a:endParaRPr sz="5000" b="1">
              <a:solidFill>
                <a:srgbClr val="00FFFF"/>
              </a:solidFill>
            </a:endParaRPr>
          </a:p>
        </p:txBody>
      </p:sp>
      <p:sp>
        <p:nvSpPr>
          <p:cNvPr id="82" name="Google Shape;82;p17"/>
          <p:cNvSpPr txBox="1">
            <a:spLocks noGrp="1"/>
          </p:cNvSpPr>
          <p:nvPr>
            <p:ph type="subTitle" idx="1"/>
          </p:nvPr>
        </p:nvSpPr>
        <p:spPr>
          <a:xfrm>
            <a:off x="-201675" y="365450"/>
            <a:ext cx="9434400" cy="4777800"/>
          </a:xfrm>
          <a:prstGeom prst="rect">
            <a:avLst/>
          </a:prstGeom>
        </p:spPr>
        <p:txBody>
          <a:bodyPr spcFirstLastPara="1" wrap="square" lIns="91425" tIns="91425" rIns="91425" bIns="91425" anchor="t" anchorCtr="0">
            <a:noAutofit/>
          </a:bodyPr>
          <a:lstStyle/>
          <a:p>
            <a:pPr marL="457200" lvl="0" indent="-342900" algn="l" rtl="0">
              <a:spcBef>
                <a:spcPts val="0"/>
              </a:spcBef>
              <a:spcAft>
                <a:spcPts val="0"/>
              </a:spcAft>
              <a:buClr>
                <a:srgbClr val="FFFF00"/>
              </a:buClr>
              <a:buSzPts val="1800"/>
              <a:buChar char="●"/>
            </a:pPr>
            <a:r>
              <a:rPr lang="en" sz="1800" dirty="0">
                <a:solidFill>
                  <a:srgbClr val="FFFF00"/>
                </a:solidFill>
              </a:rPr>
              <a:t>I humbly suggest that there was more to “looking upon” the brazen serpent than just taking a passing glance at it.</a:t>
            </a:r>
            <a:endParaRPr sz="1800" dirty="0">
              <a:solidFill>
                <a:srgbClr val="FFFF00"/>
              </a:solidFill>
            </a:endParaRPr>
          </a:p>
          <a:p>
            <a:pPr marL="457200" lvl="0" indent="-342900" algn="l" rtl="0">
              <a:spcBef>
                <a:spcPts val="0"/>
              </a:spcBef>
              <a:spcAft>
                <a:spcPts val="0"/>
              </a:spcAft>
              <a:buClr>
                <a:srgbClr val="00FFFF"/>
              </a:buClr>
              <a:buSzPts val="1800"/>
              <a:buChar char="●"/>
            </a:pPr>
            <a:r>
              <a:rPr lang="en" sz="1800" dirty="0">
                <a:solidFill>
                  <a:srgbClr val="00FFFF"/>
                </a:solidFill>
              </a:rPr>
              <a:t>Consider for a moment.  God Himself sent the serpents among them.  If He wants the serpents to be gone, He can simply take them away at any time.  Why come up with this “If you are bit by a snake…” plan instead?</a:t>
            </a:r>
            <a:endParaRPr sz="1800" dirty="0">
              <a:solidFill>
                <a:srgbClr val="00FFFF"/>
              </a:solidFill>
            </a:endParaRPr>
          </a:p>
          <a:p>
            <a:pPr marL="457200" lvl="0" indent="-342900" algn="l" rtl="0">
              <a:spcBef>
                <a:spcPts val="0"/>
              </a:spcBef>
              <a:spcAft>
                <a:spcPts val="0"/>
              </a:spcAft>
              <a:buClr>
                <a:srgbClr val="FFFF00"/>
              </a:buClr>
              <a:buSzPts val="1800"/>
              <a:buChar char="●"/>
            </a:pPr>
            <a:r>
              <a:rPr lang="en" sz="1800" u="sng" dirty="0">
                <a:solidFill>
                  <a:srgbClr val="FFFF00"/>
                </a:solidFill>
              </a:rPr>
              <a:t>Num.15:38-39</a:t>
            </a:r>
            <a:r>
              <a:rPr lang="en" sz="1800" dirty="0">
                <a:solidFill>
                  <a:srgbClr val="FFFF00"/>
                </a:solidFill>
              </a:rPr>
              <a:t> </a:t>
            </a:r>
            <a:r>
              <a:rPr lang="en" sz="1800" i="1" dirty="0">
                <a:solidFill>
                  <a:schemeClr val="dk1"/>
                </a:solidFill>
              </a:rPr>
              <a:t>“Speak to the sons of Israel, and tell them that they shall make for themselves tassels on the corners of their garments throughout their generations, and that they shall put on the tassel of each corner a cord of blue. 39 </a:t>
            </a:r>
            <a:r>
              <a:rPr lang="en" sz="1800" i="1" u="sng" dirty="0">
                <a:solidFill>
                  <a:schemeClr val="dk1"/>
                </a:solidFill>
              </a:rPr>
              <a:t>It shall be a tassel for you to look at and remember all the commandments of the Lord</a:t>
            </a:r>
            <a:r>
              <a:rPr lang="en" sz="1800" i="1" dirty="0">
                <a:solidFill>
                  <a:schemeClr val="dk1"/>
                </a:solidFill>
              </a:rPr>
              <a:t>, so as to do them and not follow after your own heart and your own eyes,”  </a:t>
            </a:r>
            <a:r>
              <a:rPr lang="en" sz="1800" dirty="0">
                <a:solidFill>
                  <a:srgbClr val="00FFFF"/>
                </a:solidFill>
              </a:rPr>
              <a:t>A visible reminder of their God.</a:t>
            </a:r>
            <a:endParaRPr sz="1800" dirty="0">
              <a:solidFill>
                <a:srgbClr val="00FFFF"/>
              </a:solidFill>
            </a:endParaRPr>
          </a:p>
          <a:p>
            <a:pPr marL="457200" lvl="0" indent="-342900" algn="l" rtl="0">
              <a:spcBef>
                <a:spcPts val="0"/>
              </a:spcBef>
              <a:spcAft>
                <a:spcPts val="0"/>
              </a:spcAft>
              <a:buClr>
                <a:srgbClr val="FFFF00"/>
              </a:buClr>
              <a:buSzPts val="1800"/>
              <a:buChar char="●"/>
            </a:pPr>
            <a:r>
              <a:rPr lang="en" sz="1800" u="sng" dirty="0">
                <a:solidFill>
                  <a:srgbClr val="FFFF00"/>
                </a:solidFill>
              </a:rPr>
              <a:t>Is.31:1</a:t>
            </a:r>
            <a:r>
              <a:rPr lang="en" sz="1800" dirty="0">
                <a:solidFill>
                  <a:srgbClr val="FFFF00"/>
                </a:solidFill>
              </a:rPr>
              <a:t> </a:t>
            </a:r>
            <a:r>
              <a:rPr lang="en" sz="1800" i="1" dirty="0">
                <a:solidFill>
                  <a:schemeClr val="dk1"/>
                </a:solidFill>
              </a:rPr>
              <a:t>“Woe to those who go down to Egypt for help and rely on horses, and trust in chariots because they are many and in horsemen because they are very strong, But they do not </a:t>
            </a:r>
            <a:r>
              <a:rPr lang="en" sz="1800" i="1" u="sng" dirty="0">
                <a:solidFill>
                  <a:schemeClr val="dk1"/>
                </a:solidFill>
              </a:rPr>
              <a:t>look to the Holy One of Israel, nor seek the Lord</a:t>
            </a:r>
            <a:r>
              <a:rPr lang="en" sz="1800" i="1" dirty="0">
                <a:solidFill>
                  <a:schemeClr val="dk1"/>
                </a:solidFill>
              </a:rPr>
              <a:t>!”</a:t>
            </a:r>
            <a:endParaRPr sz="1800" i="1" dirty="0">
              <a:solidFill>
                <a:schemeClr val="dk1"/>
              </a:solidFill>
            </a:endParaRPr>
          </a:p>
          <a:p>
            <a:pPr marL="457200" lvl="0" indent="-342900" algn="l" rtl="0">
              <a:spcBef>
                <a:spcPts val="0"/>
              </a:spcBef>
              <a:spcAft>
                <a:spcPts val="0"/>
              </a:spcAft>
              <a:buClr>
                <a:srgbClr val="FFFF00"/>
              </a:buClr>
              <a:buSzPts val="1800"/>
              <a:buChar char="●"/>
            </a:pPr>
            <a:r>
              <a:rPr lang="en" sz="1800" dirty="0">
                <a:solidFill>
                  <a:srgbClr val="FFFF00"/>
                </a:solidFill>
              </a:rPr>
              <a:t>Just glancing at this metal snake on a pole would do nothing for those bitten.  They had to 1) GO to where it was, and 2) Look upon it while trusting God’s promise that they would be healed.  The one who doubted God’s promise would certainly not have received any benefit (per </a:t>
            </a:r>
            <a:r>
              <a:rPr lang="en" sz="1800" u="sng" dirty="0">
                <a:solidFill>
                  <a:srgbClr val="FFFF00"/>
                </a:solidFill>
              </a:rPr>
              <a:t>John 3</a:t>
            </a:r>
            <a:r>
              <a:rPr lang="en" sz="1800" dirty="0">
                <a:solidFill>
                  <a:srgbClr val="FFFF00"/>
                </a:solidFill>
              </a:rPr>
              <a:t>, coming up).  This is an active, obedient, saving faith!</a:t>
            </a:r>
            <a:endParaRPr sz="1800" dirty="0">
              <a:solidFill>
                <a:srgbClr val="FFFF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2">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82">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82">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82">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86"/>
        <p:cNvGrpSpPr/>
        <p:nvPr/>
      </p:nvGrpSpPr>
      <p:grpSpPr>
        <a:xfrm>
          <a:off x="0" y="0"/>
          <a:ext cx="0" cy="0"/>
          <a:chOff x="0" y="0"/>
          <a:chExt cx="0" cy="0"/>
        </a:xfrm>
      </p:grpSpPr>
      <p:sp>
        <p:nvSpPr>
          <p:cNvPr id="87" name="Google Shape;87;p18"/>
          <p:cNvSpPr txBox="1">
            <a:spLocks noGrp="1"/>
          </p:cNvSpPr>
          <p:nvPr>
            <p:ph type="ctrTitle"/>
          </p:nvPr>
        </p:nvSpPr>
        <p:spPr>
          <a:xfrm>
            <a:off x="-269350" y="0"/>
            <a:ext cx="9718500" cy="5103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sz="4500" b="1">
                <a:solidFill>
                  <a:srgbClr val="00FFFF"/>
                </a:solidFill>
              </a:rPr>
              <a:t>4 - WORSHIPPING THE CREATED</a:t>
            </a:r>
            <a:endParaRPr sz="4500" b="1">
              <a:solidFill>
                <a:srgbClr val="00FFFF"/>
              </a:solidFill>
            </a:endParaRPr>
          </a:p>
        </p:txBody>
      </p:sp>
      <p:sp>
        <p:nvSpPr>
          <p:cNvPr id="88" name="Google Shape;88;p18"/>
          <p:cNvSpPr txBox="1">
            <a:spLocks noGrp="1"/>
          </p:cNvSpPr>
          <p:nvPr>
            <p:ph type="subTitle" idx="1"/>
          </p:nvPr>
        </p:nvSpPr>
        <p:spPr>
          <a:xfrm>
            <a:off x="-201675" y="365450"/>
            <a:ext cx="9434400" cy="4777800"/>
          </a:xfrm>
          <a:prstGeom prst="rect">
            <a:avLst/>
          </a:prstGeom>
        </p:spPr>
        <p:txBody>
          <a:bodyPr spcFirstLastPara="1" wrap="square" lIns="91425" tIns="91425" rIns="91425" bIns="91425" anchor="t" anchorCtr="0">
            <a:noAutofit/>
          </a:bodyPr>
          <a:lstStyle/>
          <a:p>
            <a:pPr marL="457200" lvl="0" indent="-342900" algn="l" rtl="0">
              <a:spcBef>
                <a:spcPts val="0"/>
              </a:spcBef>
              <a:spcAft>
                <a:spcPts val="0"/>
              </a:spcAft>
              <a:buClr>
                <a:srgbClr val="FFFF00"/>
              </a:buClr>
              <a:buSzPts val="1800"/>
              <a:buChar char="●"/>
            </a:pPr>
            <a:r>
              <a:rPr lang="en" sz="1800" dirty="0">
                <a:solidFill>
                  <a:srgbClr val="FFFF00"/>
                </a:solidFill>
              </a:rPr>
              <a:t>700 years later!  </a:t>
            </a:r>
            <a:r>
              <a:rPr lang="en" sz="1800" u="sng" dirty="0">
                <a:solidFill>
                  <a:srgbClr val="FFFF00"/>
                </a:solidFill>
              </a:rPr>
              <a:t>2 Ki.18:3-4</a:t>
            </a:r>
            <a:r>
              <a:rPr lang="en" sz="1800" dirty="0">
                <a:solidFill>
                  <a:srgbClr val="FFFF00"/>
                </a:solidFill>
              </a:rPr>
              <a:t> </a:t>
            </a:r>
            <a:r>
              <a:rPr lang="en" sz="1800" i="1" dirty="0">
                <a:solidFill>
                  <a:schemeClr val="dk1"/>
                </a:solidFill>
              </a:rPr>
              <a:t>“He </a:t>
            </a:r>
            <a:r>
              <a:rPr lang="en" sz="1800" dirty="0">
                <a:solidFill>
                  <a:srgbClr val="FFFF00"/>
                </a:solidFill>
              </a:rPr>
              <a:t>(King Hezekiah)</a:t>
            </a:r>
            <a:r>
              <a:rPr lang="en" sz="1800" i="1" dirty="0">
                <a:solidFill>
                  <a:schemeClr val="dk1"/>
                </a:solidFill>
              </a:rPr>
              <a:t> did right in the sight of the Lord, according to all that his father David had done. 4 He removed the high places and broke down the sacred pillars and cut down the Asherah. He also broke in pieces the bronze serpent that Moses had made, </a:t>
            </a:r>
            <a:r>
              <a:rPr lang="en" sz="1800" i="1" u="sng" dirty="0">
                <a:solidFill>
                  <a:schemeClr val="dk1"/>
                </a:solidFill>
              </a:rPr>
              <a:t>for until those days the sons of Israel burned incense to it; and it was called Nehushtan</a:t>
            </a:r>
            <a:r>
              <a:rPr lang="en" sz="1800" i="1" dirty="0">
                <a:solidFill>
                  <a:schemeClr val="dk1"/>
                </a:solidFill>
              </a:rPr>
              <a:t>.” </a:t>
            </a:r>
            <a:r>
              <a:rPr lang="en" sz="1800" dirty="0">
                <a:solidFill>
                  <a:srgbClr val="FFFF00"/>
                </a:solidFill>
              </a:rPr>
              <a:t>(Defined as “Great brass thing”)</a:t>
            </a:r>
            <a:endParaRPr sz="1800" dirty="0">
              <a:solidFill>
                <a:srgbClr val="FFFF00"/>
              </a:solidFill>
            </a:endParaRPr>
          </a:p>
          <a:p>
            <a:pPr marL="457200" lvl="0" indent="-342900" algn="l" rtl="0">
              <a:spcBef>
                <a:spcPts val="0"/>
              </a:spcBef>
              <a:spcAft>
                <a:spcPts val="0"/>
              </a:spcAft>
              <a:buClr>
                <a:srgbClr val="FFFF00"/>
              </a:buClr>
              <a:buSzPts val="1800"/>
              <a:buChar char="●"/>
            </a:pPr>
            <a:r>
              <a:rPr lang="en" sz="1800" u="sng" dirty="0">
                <a:solidFill>
                  <a:srgbClr val="FFFF00"/>
                </a:solidFill>
              </a:rPr>
              <a:t>Deut.4:19</a:t>
            </a:r>
            <a:r>
              <a:rPr lang="en" sz="1800" dirty="0">
                <a:solidFill>
                  <a:schemeClr val="dk1"/>
                </a:solidFill>
              </a:rPr>
              <a:t> </a:t>
            </a:r>
            <a:r>
              <a:rPr lang="en" sz="1800" i="1" dirty="0">
                <a:solidFill>
                  <a:schemeClr val="dk1"/>
                </a:solidFill>
              </a:rPr>
              <a:t>“And beware not to lift up your eyes to heaven and see the sun and the moon and the stars, all the host of heaven, </a:t>
            </a:r>
            <a:r>
              <a:rPr lang="en" sz="1800" i="1" u="sng" dirty="0">
                <a:solidFill>
                  <a:schemeClr val="dk1"/>
                </a:solidFill>
              </a:rPr>
              <a:t>and be drawn away and worship them</a:t>
            </a:r>
            <a:r>
              <a:rPr lang="en" sz="1800" i="1" dirty="0">
                <a:solidFill>
                  <a:schemeClr val="dk1"/>
                </a:solidFill>
              </a:rPr>
              <a:t> and serve them, those which the Lord your God has allotted to all the peoples under the whole heaven.”</a:t>
            </a:r>
            <a:endParaRPr sz="1800" i="1" dirty="0">
              <a:solidFill>
                <a:schemeClr val="dk1"/>
              </a:solidFill>
            </a:endParaRPr>
          </a:p>
          <a:p>
            <a:pPr marL="457200" lvl="0" indent="-342900" algn="l" rtl="0">
              <a:spcBef>
                <a:spcPts val="0"/>
              </a:spcBef>
              <a:spcAft>
                <a:spcPts val="0"/>
              </a:spcAft>
              <a:buClr>
                <a:srgbClr val="FFFF00"/>
              </a:buClr>
              <a:buSzPts val="1800"/>
              <a:buChar char="●"/>
            </a:pPr>
            <a:r>
              <a:rPr lang="en" sz="1800" u="sng" dirty="0">
                <a:solidFill>
                  <a:srgbClr val="FFFF00"/>
                </a:solidFill>
              </a:rPr>
              <a:t>Is.2:8</a:t>
            </a:r>
            <a:r>
              <a:rPr lang="en" sz="1800" dirty="0">
                <a:solidFill>
                  <a:schemeClr val="dk1"/>
                </a:solidFill>
              </a:rPr>
              <a:t> </a:t>
            </a:r>
            <a:r>
              <a:rPr lang="en" sz="1800" i="1" dirty="0">
                <a:solidFill>
                  <a:schemeClr val="dk1"/>
                </a:solidFill>
              </a:rPr>
              <a:t>“Their land has also been filled with idols; </a:t>
            </a:r>
            <a:r>
              <a:rPr lang="en" sz="1800" i="1" u="sng" dirty="0">
                <a:solidFill>
                  <a:schemeClr val="dk1"/>
                </a:solidFill>
              </a:rPr>
              <a:t>they worship the work of their hands</a:t>
            </a:r>
            <a:r>
              <a:rPr lang="en" sz="1800" i="1" dirty="0">
                <a:solidFill>
                  <a:schemeClr val="dk1"/>
                </a:solidFill>
              </a:rPr>
              <a:t>, that which their fingers have made.”</a:t>
            </a:r>
            <a:endParaRPr sz="1800" i="1" dirty="0">
              <a:solidFill>
                <a:schemeClr val="dk1"/>
              </a:solidFill>
            </a:endParaRPr>
          </a:p>
          <a:p>
            <a:pPr marL="457200" lvl="0" indent="-342900" algn="l" rtl="0">
              <a:spcBef>
                <a:spcPts val="0"/>
              </a:spcBef>
              <a:spcAft>
                <a:spcPts val="0"/>
              </a:spcAft>
              <a:buClr>
                <a:srgbClr val="FFFF00"/>
              </a:buClr>
              <a:buSzPts val="1800"/>
              <a:buChar char="●"/>
            </a:pPr>
            <a:r>
              <a:rPr lang="en" sz="1800" u="sng" dirty="0">
                <a:solidFill>
                  <a:srgbClr val="FFFF00"/>
                </a:solidFill>
              </a:rPr>
              <a:t>Rom.1:25</a:t>
            </a:r>
            <a:r>
              <a:rPr lang="en" sz="1800" dirty="0">
                <a:solidFill>
                  <a:schemeClr val="dk1"/>
                </a:solidFill>
              </a:rPr>
              <a:t> </a:t>
            </a:r>
            <a:r>
              <a:rPr lang="en" sz="1800" i="1" dirty="0">
                <a:solidFill>
                  <a:schemeClr val="dk1"/>
                </a:solidFill>
              </a:rPr>
              <a:t>“For they exchanged the truth of God for a lie, and </a:t>
            </a:r>
            <a:r>
              <a:rPr lang="en" sz="1800" i="1" u="sng" dirty="0">
                <a:solidFill>
                  <a:schemeClr val="dk1"/>
                </a:solidFill>
              </a:rPr>
              <a:t>worshiped and served the creature rather than the Creator</a:t>
            </a:r>
            <a:r>
              <a:rPr lang="en" sz="1800" i="1" dirty="0">
                <a:solidFill>
                  <a:schemeClr val="dk1"/>
                </a:solidFill>
              </a:rPr>
              <a:t>, who is blessed forever. Amen.”</a:t>
            </a:r>
            <a:endParaRPr sz="1800" i="1" dirty="0">
              <a:solidFill>
                <a:schemeClr val="dk1"/>
              </a:solidFill>
            </a:endParaRPr>
          </a:p>
          <a:p>
            <a:pPr marL="457200" lvl="0" indent="-342900" algn="l" rtl="0">
              <a:spcBef>
                <a:spcPts val="0"/>
              </a:spcBef>
              <a:spcAft>
                <a:spcPts val="0"/>
              </a:spcAft>
              <a:buClr>
                <a:srgbClr val="00FFFF"/>
              </a:buClr>
              <a:buSzPts val="1800"/>
              <a:buChar char="●"/>
            </a:pPr>
            <a:r>
              <a:rPr lang="en" sz="1800" dirty="0">
                <a:solidFill>
                  <a:srgbClr val="00FFFF"/>
                </a:solidFill>
              </a:rPr>
              <a:t>How many “worship” what God has made?  So many cultures historically.  How many scientists have become so fascinated with animals, or astronomy, geology, biology?  </a:t>
            </a:r>
            <a:endParaRPr sz="1800" dirty="0">
              <a:solidFill>
                <a:srgbClr val="00FFFF"/>
              </a:solidFill>
            </a:endParaRPr>
          </a:p>
          <a:p>
            <a:pPr marL="457200" lvl="0" indent="-342900" algn="l" rtl="0">
              <a:spcBef>
                <a:spcPts val="0"/>
              </a:spcBef>
              <a:spcAft>
                <a:spcPts val="0"/>
              </a:spcAft>
              <a:buClr>
                <a:srgbClr val="FFFF00"/>
              </a:buClr>
              <a:buSzPts val="1800"/>
              <a:buChar char="●"/>
            </a:pPr>
            <a:r>
              <a:rPr lang="en" sz="1800" dirty="0">
                <a:solidFill>
                  <a:srgbClr val="FFFF00"/>
                </a:solidFill>
              </a:rPr>
              <a:t>How many “worship” what man have made?  Money, possessions, fashion, technology, entertainment, nations, celebrities, “symbols”, education, and medicine.</a:t>
            </a:r>
            <a:endParaRPr sz="1800" dirty="0">
              <a:solidFill>
                <a:srgbClr val="FFFF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8">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8">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88">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88">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88">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88">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92"/>
        <p:cNvGrpSpPr/>
        <p:nvPr/>
      </p:nvGrpSpPr>
      <p:grpSpPr>
        <a:xfrm>
          <a:off x="0" y="0"/>
          <a:ext cx="0" cy="0"/>
          <a:chOff x="0" y="0"/>
          <a:chExt cx="0" cy="0"/>
        </a:xfrm>
      </p:grpSpPr>
      <p:sp>
        <p:nvSpPr>
          <p:cNvPr id="93" name="Google Shape;93;p19"/>
          <p:cNvSpPr txBox="1">
            <a:spLocks noGrp="1"/>
          </p:cNvSpPr>
          <p:nvPr>
            <p:ph type="ctrTitle"/>
          </p:nvPr>
        </p:nvSpPr>
        <p:spPr>
          <a:xfrm>
            <a:off x="-269350" y="0"/>
            <a:ext cx="9718500" cy="5103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sz="5000" b="1">
                <a:solidFill>
                  <a:srgbClr val="00FFFF"/>
                </a:solidFill>
              </a:rPr>
              <a:t>5 - LEADING US TO JESUS</a:t>
            </a:r>
            <a:endParaRPr sz="5000" b="1">
              <a:solidFill>
                <a:srgbClr val="00FFFF"/>
              </a:solidFill>
            </a:endParaRPr>
          </a:p>
        </p:txBody>
      </p:sp>
      <p:sp>
        <p:nvSpPr>
          <p:cNvPr id="94" name="Google Shape;94;p19"/>
          <p:cNvSpPr txBox="1">
            <a:spLocks noGrp="1"/>
          </p:cNvSpPr>
          <p:nvPr>
            <p:ph type="subTitle" idx="1"/>
          </p:nvPr>
        </p:nvSpPr>
        <p:spPr>
          <a:xfrm>
            <a:off x="-66325" y="365450"/>
            <a:ext cx="9299100" cy="4777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sz="1800" dirty="0">
                <a:solidFill>
                  <a:srgbClr val="FFFF00"/>
                </a:solidFill>
              </a:rPr>
              <a:t>ANOTHER 700 years later.  Jesus talking to Nicodemus.  </a:t>
            </a:r>
            <a:r>
              <a:rPr lang="en" sz="1800" u="sng" dirty="0">
                <a:solidFill>
                  <a:srgbClr val="FFFF00"/>
                </a:solidFill>
              </a:rPr>
              <a:t>Jn.3:13-21</a:t>
            </a:r>
            <a:r>
              <a:rPr lang="en" sz="1800" dirty="0">
                <a:solidFill>
                  <a:srgbClr val="FFFF00"/>
                </a:solidFill>
              </a:rPr>
              <a:t> </a:t>
            </a:r>
            <a:r>
              <a:rPr lang="en" sz="1800" i="1" dirty="0">
                <a:solidFill>
                  <a:schemeClr val="dk1"/>
                </a:solidFill>
              </a:rPr>
              <a:t>“No one has ascended into heaven, but He who descended from heaven: the Son of Man. 14 </a:t>
            </a:r>
            <a:r>
              <a:rPr lang="en" sz="1800" i="1" u="sng" dirty="0">
                <a:solidFill>
                  <a:schemeClr val="dk1"/>
                </a:solidFill>
              </a:rPr>
              <a:t>As Moses lifted up the serpent in the wilderness, even so must the Son of Man be lifted up; 15 so that whoever believes will in Him have eternal life</a:t>
            </a:r>
            <a:r>
              <a:rPr lang="en" sz="1800" i="1" dirty="0">
                <a:solidFill>
                  <a:schemeClr val="dk1"/>
                </a:solidFill>
              </a:rPr>
              <a:t>. 16 For God so loved the world, that He gave His only begotten Son, that whoever believes in Him shall not perish, but have eternal life. 17 For God did not send the Son into the world to judge the world, but that the world might be saved through Him. 18 He who believes in Him is not judged; he who does not believe has been judged already, because he has not believed in the name of the only begotten Son of God. 19 This is the judgment, that the Light has come into the world, and men loved the darkness rather than the Light, for their deeds were evil. 20 For everyone who does evil hates the Light, and does not come to the Light for fear that his deeds will be exposed. 21 </a:t>
            </a:r>
            <a:r>
              <a:rPr lang="en" sz="1800" i="1" u="sng" dirty="0">
                <a:solidFill>
                  <a:schemeClr val="dk1"/>
                </a:solidFill>
              </a:rPr>
              <a:t>But he who practices the truth comes to the Light, so that his deeds may be manifested as having been wrought in God</a:t>
            </a:r>
            <a:r>
              <a:rPr lang="en" sz="1800" i="1" dirty="0">
                <a:solidFill>
                  <a:schemeClr val="dk1"/>
                </a:solidFill>
              </a:rPr>
              <a:t>.”</a:t>
            </a:r>
            <a:endParaRPr sz="1800" i="1" dirty="0">
              <a:solidFill>
                <a:schemeClr val="dk1"/>
              </a:solidFill>
            </a:endParaRPr>
          </a:p>
          <a:p>
            <a:pPr marL="0" lvl="0" indent="0" algn="l" rtl="0">
              <a:spcBef>
                <a:spcPts val="0"/>
              </a:spcBef>
              <a:spcAft>
                <a:spcPts val="0"/>
              </a:spcAft>
              <a:buNone/>
            </a:pPr>
            <a:r>
              <a:rPr lang="en" sz="1800" dirty="0">
                <a:solidFill>
                  <a:srgbClr val="FFFF00"/>
                </a:solidFill>
              </a:rPr>
              <a:t>As prophesied! </a:t>
            </a:r>
            <a:r>
              <a:rPr lang="en" sz="1800" dirty="0">
                <a:solidFill>
                  <a:srgbClr val="00FFFF"/>
                </a:solidFill>
              </a:rPr>
              <a:t> </a:t>
            </a:r>
            <a:r>
              <a:rPr lang="en" sz="1800" u="sng" dirty="0">
                <a:solidFill>
                  <a:srgbClr val="FFFF00"/>
                </a:solidFill>
              </a:rPr>
              <a:t>Zech.12:10</a:t>
            </a:r>
            <a:r>
              <a:rPr lang="en" sz="1800" i="1" dirty="0">
                <a:solidFill>
                  <a:srgbClr val="FFFF00"/>
                </a:solidFill>
              </a:rPr>
              <a:t> </a:t>
            </a:r>
            <a:r>
              <a:rPr lang="en" sz="1800" i="1" dirty="0">
                <a:solidFill>
                  <a:schemeClr val="dk1"/>
                </a:solidFill>
              </a:rPr>
              <a:t>“I will pour out on the house of David and on the inhabitants of Jerusalem, </a:t>
            </a:r>
            <a:r>
              <a:rPr lang="en" sz="1800" i="1" u="sng" dirty="0">
                <a:solidFill>
                  <a:schemeClr val="dk1"/>
                </a:solidFill>
              </a:rPr>
              <a:t>the Spirit of grace and of supplication</a:t>
            </a:r>
            <a:r>
              <a:rPr lang="en" sz="1800" i="1" dirty="0">
                <a:solidFill>
                  <a:schemeClr val="dk1"/>
                </a:solidFill>
              </a:rPr>
              <a:t>, </a:t>
            </a:r>
            <a:r>
              <a:rPr lang="en" sz="1800" i="1" u="sng" dirty="0">
                <a:solidFill>
                  <a:schemeClr val="dk1"/>
                </a:solidFill>
              </a:rPr>
              <a:t>so that they will look on Me whom they have pierced</a:t>
            </a:r>
            <a:r>
              <a:rPr lang="en" sz="1800" i="1" dirty="0">
                <a:solidFill>
                  <a:schemeClr val="dk1"/>
                </a:solidFill>
              </a:rPr>
              <a:t>; and they will mourn for Him, </a:t>
            </a:r>
            <a:r>
              <a:rPr lang="en" sz="1800" i="1" u="sng" dirty="0">
                <a:solidFill>
                  <a:schemeClr val="dk1"/>
                </a:solidFill>
              </a:rPr>
              <a:t>as one mourns for an only son</a:t>
            </a:r>
            <a:r>
              <a:rPr lang="en" sz="1800" i="1" dirty="0">
                <a:solidFill>
                  <a:schemeClr val="dk1"/>
                </a:solidFill>
              </a:rPr>
              <a:t>, and they will weep bitterly over Him like the bitter weeping over a firstborn.”</a:t>
            </a:r>
            <a:endParaRPr sz="1800" i="1" dirty="0">
              <a:solidFill>
                <a:schemeClr val="dk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4">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98"/>
        <p:cNvGrpSpPr/>
        <p:nvPr/>
      </p:nvGrpSpPr>
      <p:grpSpPr>
        <a:xfrm>
          <a:off x="0" y="0"/>
          <a:ext cx="0" cy="0"/>
          <a:chOff x="0" y="0"/>
          <a:chExt cx="0" cy="0"/>
        </a:xfrm>
      </p:grpSpPr>
      <p:sp>
        <p:nvSpPr>
          <p:cNvPr id="99" name="Google Shape;99;p20"/>
          <p:cNvSpPr txBox="1">
            <a:spLocks noGrp="1"/>
          </p:cNvSpPr>
          <p:nvPr>
            <p:ph type="ctrTitle"/>
          </p:nvPr>
        </p:nvSpPr>
        <p:spPr>
          <a:xfrm>
            <a:off x="-269350" y="0"/>
            <a:ext cx="9718500" cy="5103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sz="5000" b="1">
                <a:solidFill>
                  <a:srgbClr val="00FFFF"/>
                </a:solidFill>
              </a:rPr>
              <a:t>WHY THE BRASS SERPENT?</a:t>
            </a:r>
            <a:endParaRPr sz="5000" b="1">
              <a:solidFill>
                <a:srgbClr val="00FFFF"/>
              </a:solidFill>
            </a:endParaRPr>
          </a:p>
        </p:txBody>
      </p:sp>
      <p:sp>
        <p:nvSpPr>
          <p:cNvPr id="100" name="Google Shape;100;p20"/>
          <p:cNvSpPr txBox="1">
            <a:spLocks noGrp="1"/>
          </p:cNvSpPr>
          <p:nvPr>
            <p:ph type="subTitle" idx="1"/>
          </p:nvPr>
        </p:nvSpPr>
        <p:spPr>
          <a:xfrm>
            <a:off x="-161075" y="365450"/>
            <a:ext cx="9393900" cy="4777800"/>
          </a:xfrm>
          <a:prstGeom prst="rect">
            <a:avLst/>
          </a:prstGeom>
        </p:spPr>
        <p:txBody>
          <a:bodyPr spcFirstLastPara="1" wrap="square" lIns="91425" tIns="91425" rIns="91425" bIns="91425" anchor="t" anchorCtr="0">
            <a:noAutofit/>
          </a:bodyPr>
          <a:lstStyle/>
          <a:p>
            <a:pPr marL="457200" lvl="0" indent="-342900" algn="l" rtl="0">
              <a:spcBef>
                <a:spcPts val="0"/>
              </a:spcBef>
              <a:spcAft>
                <a:spcPts val="0"/>
              </a:spcAft>
              <a:buClr>
                <a:srgbClr val="FFFF00"/>
              </a:buClr>
              <a:buSzPts val="1800"/>
              <a:buChar char="●"/>
            </a:pPr>
            <a:r>
              <a:rPr lang="en" sz="1800" u="sng" dirty="0">
                <a:solidFill>
                  <a:srgbClr val="FFFF00"/>
                </a:solidFill>
              </a:rPr>
              <a:t>Jn.12:32-33</a:t>
            </a:r>
            <a:r>
              <a:rPr lang="en" sz="1800" dirty="0">
                <a:solidFill>
                  <a:schemeClr val="dk1"/>
                </a:solidFill>
              </a:rPr>
              <a:t> </a:t>
            </a:r>
            <a:r>
              <a:rPr lang="en" sz="1800" i="1" dirty="0">
                <a:solidFill>
                  <a:schemeClr val="dk1"/>
                </a:solidFill>
              </a:rPr>
              <a:t>“And I, </a:t>
            </a:r>
            <a:r>
              <a:rPr lang="en" sz="1800" i="1" u="sng" dirty="0">
                <a:solidFill>
                  <a:schemeClr val="dk1"/>
                </a:solidFill>
              </a:rPr>
              <a:t>if I am lifted up from the earth, will draw all men to Myself</a:t>
            </a:r>
            <a:r>
              <a:rPr lang="en" sz="1800" i="1" dirty="0">
                <a:solidFill>
                  <a:schemeClr val="dk1"/>
                </a:solidFill>
              </a:rPr>
              <a:t>.” 33 But He was saying this to indicate the kind of death by which He was to die.”</a:t>
            </a:r>
            <a:endParaRPr sz="1800" i="1" dirty="0">
              <a:solidFill>
                <a:schemeClr val="dk1"/>
              </a:solidFill>
            </a:endParaRPr>
          </a:p>
          <a:p>
            <a:pPr marL="457200" lvl="0" indent="-342900" algn="l" rtl="0">
              <a:spcBef>
                <a:spcPts val="0"/>
              </a:spcBef>
              <a:spcAft>
                <a:spcPts val="0"/>
              </a:spcAft>
              <a:buClr>
                <a:srgbClr val="FFFF00"/>
              </a:buClr>
              <a:buSzPts val="1800"/>
              <a:buChar char="●"/>
            </a:pPr>
            <a:r>
              <a:rPr lang="en" sz="1800" dirty="0">
                <a:solidFill>
                  <a:srgbClr val="FFFF00"/>
                </a:solidFill>
              </a:rPr>
              <a:t>And another way He was “lifted up”!</a:t>
            </a:r>
            <a:r>
              <a:rPr lang="en" sz="1800" dirty="0">
                <a:solidFill>
                  <a:schemeClr val="dk1"/>
                </a:solidFill>
              </a:rPr>
              <a:t> </a:t>
            </a:r>
            <a:r>
              <a:rPr lang="en" sz="1800" dirty="0">
                <a:solidFill>
                  <a:srgbClr val="FFFF00"/>
                </a:solidFill>
              </a:rPr>
              <a:t> </a:t>
            </a:r>
            <a:r>
              <a:rPr lang="en" sz="1800" u="sng" dirty="0">
                <a:solidFill>
                  <a:srgbClr val="FFFF00"/>
                </a:solidFill>
              </a:rPr>
              <a:t>Acts 1:9</a:t>
            </a:r>
            <a:r>
              <a:rPr lang="en" sz="1800" dirty="0">
                <a:solidFill>
                  <a:schemeClr val="dk1"/>
                </a:solidFill>
              </a:rPr>
              <a:t> </a:t>
            </a:r>
            <a:r>
              <a:rPr lang="en" sz="1800" i="1" dirty="0">
                <a:solidFill>
                  <a:schemeClr val="dk1"/>
                </a:solidFill>
              </a:rPr>
              <a:t>“And after He had said these things, </a:t>
            </a:r>
            <a:r>
              <a:rPr lang="en" sz="1800" i="1" u="sng" dirty="0">
                <a:solidFill>
                  <a:schemeClr val="dk1"/>
                </a:solidFill>
              </a:rPr>
              <a:t>He was lifted up while they were looking on, and a cloud received Him out of their sight</a:t>
            </a:r>
            <a:r>
              <a:rPr lang="en" sz="1800" i="1" dirty="0">
                <a:solidFill>
                  <a:schemeClr val="dk1"/>
                </a:solidFill>
              </a:rPr>
              <a:t>.”</a:t>
            </a:r>
            <a:endParaRPr sz="1800" i="1" dirty="0">
              <a:solidFill>
                <a:schemeClr val="dk1"/>
              </a:solidFill>
            </a:endParaRPr>
          </a:p>
          <a:p>
            <a:pPr marL="457200" lvl="0" indent="-342900" algn="l" rtl="0">
              <a:spcBef>
                <a:spcPts val="0"/>
              </a:spcBef>
              <a:spcAft>
                <a:spcPts val="0"/>
              </a:spcAft>
              <a:buClr>
                <a:srgbClr val="00FFFF"/>
              </a:buClr>
              <a:buSzPts val="1800"/>
              <a:buChar char="●"/>
            </a:pPr>
            <a:r>
              <a:rPr lang="en" sz="1800" dirty="0">
                <a:solidFill>
                  <a:srgbClr val="00FFFF"/>
                </a:solidFill>
              </a:rPr>
              <a:t>It has taken me, personally, several years to come to this conclusion.  I always struggled with the whole account of the brass serpent, for some of the reasons I mentioned, and even others.  “WHY, Lord, have Moses make what kind of SEEMED like an idol, which you told Israel to stay away from?  WHY, of all things, make it in the form of a SERPENT, when it was the serpent (the devil) who deceived Eve and also the whole world</a:t>
            </a:r>
            <a:r>
              <a:rPr lang="en" sz="1800" dirty="0">
                <a:solidFill>
                  <a:schemeClr val="dk1"/>
                </a:solidFill>
              </a:rPr>
              <a:t> </a:t>
            </a:r>
            <a:r>
              <a:rPr lang="en" sz="1800" dirty="0">
                <a:solidFill>
                  <a:srgbClr val="FFFF00"/>
                </a:solidFill>
              </a:rPr>
              <a:t>(</a:t>
            </a:r>
            <a:r>
              <a:rPr lang="en" sz="1800" u="sng" dirty="0">
                <a:solidFill>
                  <a:srgbClr val="FFFF00"/>
                </a:solidFill>
              </a:rPr>
              <a:t>Rev.12:9</a:t>
            </a:r>
            <a:r>
              <a:rPr lang="en" sz="1800" dirty="0">
                <a:solidFill>
                  <a:srgbClr val="FFFF00"/>
                </a:solidFill>
              </a:rPr>
              <a:t>)</a:t>
            </a:r>
            <a:r>
              <a:rPr lang="en" sz="1800" dirty="0">
                <a:solidFill>
                  <a:srgbClr val="00FFFF"/>
                </a:solidFill>
              </a:rPr>
              <a:t>?  WHY not just take away the snakes and/or simply heal those who devotedly prayed to You?”</a:t>
            </a:r>
            <a:endParaRPr sz="1800" dirty="0">
              <a:solidFill>
                <a:srgbClr val="00FFFF"/>
              </a:solidFill>
            </a:endParaRPr>
          </a:p>
          <a:p>
            <a:pPr marL="457200" lvl="0" indent="-342900" algn="l" rtl="0">
              <a:spcBef>
                <a:spcPts val="0"/>
              </a:spcBef>
              <a:spcAft>
                <a:spcPts val="0"/>
              </a:spcAft>
              <a:buClr>
                <a:schemeClr val="dk1"/>
              </a:buClr>
              <a:buSzPts val="1800"/>
              <a:buChar char="●"/>
            </a:pPr>
            <a:r>
              <a:rPr lang="en" sz="1800" dirty="0">
                <a:solidFill>
                  <a:schemeClr val="dk1"/>
                </a:solidFill>
              </a:rPr>
              <a:t>But now I believe it was ALL foreshadowing that very conversation with Nicodemus in </a:t>
            </a:r>
            <a:r>
              <a:rPr lang="en" sz="1800" u="sng" dirty="0">
                <a:solidFill>
                  <a:srgbClr val="FFFF00"/>
                </a:solidFill>
              </a:rPr>
              <a:t>John 3</a:t>
            </a:r>
            <a:r>
              <a:rPr lang="en" sz="1800" dirty="0">
                <a:solidFill>
                  <a:schemeClr val="dk1"/>
                </a:solidFill>
              </a:rPr>
              <a:t>.  It was to teach us all a valuable lesson about Jesus Christ, and what faith in Him truly looks like.  Just as the ark of the covenant, the tabernacle and everything in it were a shadow of “heavenly things”, so also was this brass serpent 3400 years ago.</a:t>
            </a:r>
            <a:endParaRPr sz="1800" dirty="0">
              <a:solidFill>
                <a:schemeClr val="dk1"/>
              </a:solidFill>
            </a:endParaRPr>
          </a:p>
          <a:p>
            <a:pPr marL="457200" lvl="0" indent="-342900" algn="l" rtl="0">
              <a:spcBef>
                <a:spcPts val="0"/>
              </a:spcBef>
              <a:spcAft>
                <a:spcPts val="0"/>
              </a:spcAft>
              <a:buClr>
                <a:srgbClr val="FFFF00"/>
              </a:buClr>
              <a:buSzPts val="1800"/>
              <a:buChar char="●"/>
            </a:pPr>
            <a:r>
              <a:rPr lang="en" sz="1800" dirty="0">
                <a:solidFill>
                  <a:srgbClr val="FFFF00"/>
                </a:solidFill>
              </a:rPr>
              <a:t>And IF that is the reason, then, on a side note, the bible MUST be the inspired word of God, because Moses preceded Jesus (in the flesh) by 1400 years.  A LONG plan!</a:t>
            </a:r>
            <a:endParaRPr sz="1800" dirty="0">
              <a:solidFill>
                <a:srgbClr val="FFFF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0">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0">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0">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00">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00">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04"/>
        <p:cNvGrpSpPr/>
        <p:nvPr/>
      </p:nvGrpSpPr>
      <p:grpSpPr>
        <a:xfrm>
          <a:off x="0" y="0"/>
          <a:ext cx="0" cy="0"/>
          <a:chOff x="0" y="0"/>
          <a:chExt cx="0" cy="0"/>
        </a:xfrm>
      </p:grpSpPr>
      <p:sp>
        <p:nvSpPr>
          <p:cNvPr id="105" name="Google Shape;105;p21"/>
          <p:cNvSpPr txBox="1">
            <a:spLocks noGrp="1"/>
          </p:cNvSpPr>
          <p:nvPr>
            <p:ph type="ctrTitle"/>
          </p:nvPr>
        </p:nvSpPr>
        <p:spPr>
          <a:xfrm>
            <a:off x="-269350" y="0"/>
            <a:ext cx="9718500" cy="5103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sz="5000" b="1">
                <a:solidFill>
                  <a:srgbClr val="00FFFF"/>
                </a:solidFill>
              </a:rPr>
              <a:t>SERPENT OR HIS CREATOR?</a:t>
            </a:r>
            <a:endParaRPr sz="5000" b="1">
              <a:solidFill>
                <a:srgbClr val="00FFFF"/>
              </a:solidFill>
            </a:endParaRPr>
          </a:p>
        </p:txBody>
      </p:sp>
      <p:sp>
        <p:nvSpPr>
          <p:cNvPr id="106" name="Google Shape;106;p21"/>
          <p:cNvSpPr txBox="1">
            <a:spLocks noGrp="1"/>
          </p:cNvSpPr>
          <p:nvPr>
            <p:ph type="subTitle" idx="1"/>
          </p:nvPr>
        </p:nvSpPr>
        <p:spPr>
          <a:xfrm>
            <a:off x="-161075" y="365450"/>
            <a:ext cx="9393900" cy="4777800"/>
          </a:xfrm>
          <a:prstGeom prst="rect">
            <a:avLst/>
          </a:prstGeom>
        </p:spPr>
        <p:txBody>
          <a:bodyPr spcFirstLastPara="1" wrap="square" lIns="91425" tIns="91425" rIns="91425" bIns="91425" anchor="t" anchorCtr="0">
            <a:noAutofit/>
          </a:bodyPr>
          <a:lstStyle/>
          <a:p>
            <a:pPr marL="457200" lvl="0" indent="-342900" algn="l" rtl="0">
              <a:spcBef>
                <a:spcPts val="0"/>
              </a:spcBef>
              <a:spcAft>
                <a:spcPts val="0"/>
              </a:spcAft>
              <a:buClr>
                <a:srgbClr val="FFFF00"/>
              </a:buClr>
              <a:buSzPts val="1800"/>
              <a:buChar char="●"/>
            </a:pPr>
            <a:r>
              <a:rPr lang="en" sz="1800" dirty="0">
                <a:solidFill>
                  <a:srgbClr val="FFFF00"/>
                </a:solidFill>
              </a:rPr>
              <a:t>You are either doing the will of and serving 1) The serpent (the devil), or 2) The One who created that serpent.  There is no third choice.</a:t>
            </a:r>
            <a:endParaRPr sz="1800" dirty="0">
              <a:solidFill>
                <a:srgbClr val="FFFF00"/>
              </a:solidFill>
            </a:endParaRPr>
          </a:p>
          <a:p>
            <a:pPr marL="457200" lvl="0" indent="-342900" algn="l" rtl="0">
              <a:spcBef>
                <a:spcPts val="0"/>
              </a:spcBef>
              <a:spcAft>
                <a:spcPts val="0"/>
              </a:spcAft>
              <a:buClr>
                <a:schemeClr val="dk1"/>
              </a:buClr>
              <a:buSzPts val="1800"/>
              <a:buChar char="●"/>
            </a:pPr>
            <a:r>
              <a:rPr lang="en" sz="1800" dirty="0">
                <a:solidFill>
                  <a:schemeClr val="dk1"/>
                </a:solidFill>
              </a:rPr>
              <a:t>Let me explain how cunning this serpent is, though.</a:t>
            </a:r>
            <a:endParaRPr sz="1800" dirty="0">
              <a:solidFill>
                <a:schemeClr val="dk1"/>
              </a:solidFill>
            </a:endParaRPr>
          </a:p>
          <a:p>
            <a:pPr marL="457200" lvl="0" indent="-342900" algn="l" rtl="0">
              <a:spcBef>
                <a:spcPts val="0"/>
              </a:spcBef>
              <a:spcAft>
                <a:spcPts val="0"/>
              </a:spcAft>
              <a:buClr>
                <a:srgbClr val="00FFFF"/>
              </a:buClr>
              <a:buSzPts val="1800"/>
              <a:buChar char="●"/>
            </a:pPr>
            <a:r>
              <a:rPr lang="en" sz="1800" dirty="0">
                <a:solidFill>
                  <a:srgbClr val="00FFFF"/>
                </a:solidFill>
              </a:rPr>
              <a:t>He gets many to do his will by them not knowing anything about the devil, while they pursue their own fleshly lusts in this world.</a:t>
            </a:r>
            <a:endParaRPr sz="1800" dirty="0">
              <a:solidFill>
                <a:srgbClr val="00FFFF"/>
              </a:solidFill>
            </a:endParaRPr>
          </a:p>
          <a:p>
            <a:pPr marL="457200" lvl="0" indent="-342900" algn="l" rtl="0">
              <a:spcBef>
                <a:spcPts val="0"/>
              </a:spcBef>
              <a:spcAft>
                <a:spcPts val="0"/>
              </a:spcAft>
              <a:buClr>
                <a:srgbClr val="FFFF00"/>
              </a:buClr>
              <a:buSzPts val="1800"/>
              <a:buChar char="●"/>
            </a:pPr>
            <a:r>
              <a:rPr lang="en" sz="1800" dirty="0">
                <a:solidFill>
                  <a:srgbClr val="FFFF00"/>
                </a:solidFill>
              </a:rPr>
              <a:t>But then there are others who, despite his best efforts, become aware of him, want to avoid him, and seek God instead.  So the serpent creates various false religions and false churches for those people to flee from the serpent into, not knowing that they are STILL doing the will of the serpent</a:t>
            </a:r>
            <a:r>
              <a:rPr lang="en" sz="1800" dirty="0">
                <a:solidFill>
                  <a:schemeClr val="dk1"/>
                </a:solidFill>
              </a:rPr>
              <a:t> </a:t>
            </a:r>
            <a:r>
              <a:rPr lang="en" sz="1800" dirty="0">
                <a:solidFill>
                  <a:srgbClr val="FFFF00"/>
                </a:solidFill>
              </a:rPr>
              <a:t>(</a:t>
            </a:r>
            <a:r>
              <a:rPr lang="en" sz="1800" u="sng" dirty="0">
                <a:solidFill>
                  <a:srgbClr val="FFFF00"/>
                </a:solidFill>
              </a:rPr>
              <a:t>Matt.7:21-23</a:t>
            </a:r>
            <a:r>
              <a:rPr lang="en" sz="1800" dirty="0">
                <a:solidFill>
                  <a:srgbClr val="FFFF00"/>
                </a:solidFill>
              </a:rPr>
              <a:t>).</a:t>
            </a:r>
            <a:endParaRPr sz="1800" dirty="0">
              <a:solidFill>
                <a:srgbClr val="FFFF00"/>
              </a:solidFill>
            </a:endParaRPr>
          </a:p>
          <a:p>
            <a:pPr marL="457200" lvl="0" indent="-342900" algn="l" rtl="0">
              <a:spcBef>
                <a:spcPts val="0"/>
              </a:spcBef>
              <a:spcAft>
                <a:spcPts val="0"/>
              </a:spcAft>
              <a:buClr>
                <a:srgbClr val="00FFFF"/>
              </a:buClr>
              <a:buSzPts val="1800"/>
              <a:buChar char="●"/>
            </a:pPr>
            <a:r>
              <a:rPr lang="en" sz="1800" dirty="0">
                <a:solidFill>
                  <a:srgbClr val="00FFFF"/>
                </a:solidFill>
              </a:rPr>
              <a:t>Don’t worship and serve the serpent.  Don’t worship the pole (the cross) either!  Instead, worship and serve the Creator of all these things, and your Savior, Jesus.</a:t>
            </a:r>
            <a:endParaRPr sz="1800" dirty="0">
              <a:solidFill>
                <a:srgbClr val="00FFFF"/>
              </a:solidFill>
            </a:endParaRPr>
          </a:p>
          <a:p>
            <a:pPr marL="457200" lvl="0" indent="-342900" algn="l" rtl="0">
              <a:spcBef>
                <a:spcPts val="0"/>
              </a:spcBef>
              <a:spcAft>
                <a:spcPts val="0"/>
              </a:spcAft>
              <a:buClr>
                <a:srgbClr val="FFFF00"/>
              </a:buClr>
              <a:buSzPts val="1800"/>
              <a:buChar char="●"/>
            </a:pPr>
            <a:r>
              <a:rPr lang="en" sz="1800" u="sng" dirty="0">
                <a:solidFill>
                  <a:srgbClr val="FFFF00"/>
                </a:solidFill>
              </a:rPr>
              <a:t>Jn.12:21</a:t>
            </a:r>
            <a:r>
              <a:rPr lang="en" sz="1800" dirty="0">
                <a:solidFill>
                  <a:schemeClr val="dk1"/>
                </a:solidFill>
              </a:rPr>
              <a:t> </a:t>
            </a:r>
            <a:r>
              <a:rPr lang="en" sz="1800" i="1" dirty="0">
                <a:solidFill>
                  <a:schemeClr val="dk1"/>
                </a:solidFill>
              </a:rPr>
              <a:t>“these then came to Philip, who was from Bethsaida of Galilee, and began to ask him, saying, “</a:t>
            </a:r>
            <a:r>
              <a:rPr lang="en" sz="1800" i="1" u="sng" dirty="0">
                <a:solidFill>
                  <a:schemeClr val="dk1"/>
                </a:solidFill>
              </a:rPr>
              <a:t>Sir, we wish to see Jesus</a:t>
            </a:r>
            <a:r>
              <a:rPr lang="en" sz="1800" i="1" dirty="0">
                <a:solidFill>
                  <a:schemeClr val="dk1"/>
                </a:solidFill>
              </a:rPr>
              <a:t>.”</a:t>
            </a:r>
            <a:endParaRPr sz="1800" i="1" dirty="0">
              <a:solidFill>
                <a:schemeClr val="dk1"/>
              </a:solidFill>
            </a:endParaRPr>
          </a:p>
          <a:p>
            <a:pPr marL="457200" lvl="0" indent="-342900" algn="l" rtl="0">
              <a:spcBef>
                <a:spcPts val="0"/>
              </a:spcBef>
              <a:spcAft>
                <a:spcPts val="0"/>
              </a:spcAft>
              <a:buClr>
                <a:srgbClr val="FFFF00"/>
              </a:buClr>
              <a:buSzPts val="1800"/>
              <a:buChar char="●"/>
            </a:pPr>
            <a:r>
              <a:rPr lang="en" sz="1800" u="sng" dirty="0">
                <a:solidFill>
                  <a:srgbClr val="FFFF00"/>
                </a:solidFill>
              </a:rPr>
              <a:t>Heb.12:2</a:t>
            </a:r>
            <a:r>
              <a:rPr lang="en" sz="1800" dirty="0">
                <a:solidFill>
                  <a:schemeClr val="dk1"/>
                </a:solidFill>
              </a:rPr>
              <a:t> </a:t>
            </a:r>
            <a:r>
              <a:rPr lang="en" sz="1800" i="1" dirty="0">
                <a:solidFill>
                  <a:schemeClr val="dk1"/>
                </a:solidFill>
              </a:rPr>
              <a:t>“</a:t>
            </a:r>
            <a:r>
              <a:rPr lang="en" sz="1800" i="1" u="sng" dirty="0">
                <a:solidFill>
                  <a:schemeClr val="dk1"/>
                </a:solidFill>
              </a:rPr>
              <a:t>fixing our eyes on Jesus</a:t>
            </a:r>
            <a:r>
              <a:rPr lang="en" sz="1800" i="1" dirty="0">
                <a:solidFill>
                  <a:schemeClr val="dk1"/>
                </a:solidFill>
              </a:rPr>
              <a:t>, the author and perfecter of faith, who for the joy set before Him endured the cross, despising the shame, and has sat down at the right hand of the throne of God.”</a:t>
            </a:r>
            <a:endParaRPr sz="1800" i="1" dirty="0">
              <a:solidFill>
                <a:schemeClr val="dk1"/>
              </a:solidFill>
            </a:endParaRPr>
          </a:p>
          <a:p>
            <a:pPr marL="457200" lvl="0" indent="-342900" algn="l" rtl="0">
              <a:spcBef>
                <a:spcPts val="0"/>
              </a:spcBef>
              <a:spcAft>
                <a:spcPts val="0"/>
              </a:spcAft>
              <a:buClr>
                <a:srgbClr val="00FFFF"/>
              </a:buClr>
              <a:buSzPts val="1800"/>
              <a:buChar char="●"/>
            </a:pPr>
            <a:r>
              <a:rPr lang="en" sz="1800" dirty="0">
                <a:solidFill>
                  <a:srgbClr val="00FFFF"/>
                </a:solidFill>
              </a:rPr>
              <a:t>We will ALL see Jesus</a:t>
            </a:r>
            <a:r>
              <a:rPr lang="en" sz="1800" dirty="0">
                <a:solidFill>
                  <a:schemeClr val="dk1"/>
                </a:solidFill>
              </a:rPr>
              <a:t> </a:t>
            </a:r>
            <a:r>
              <a:rPr lang="en" sz="1800" dirty="0">
                <a:solidFill>
                  <a:srgbClr val="FFFF00"/>
                </a:solidFill>
              </a:rPr>
              <a:t>(</a:t>
            </a:r>
            <a:r>
              <a:rPr lang="en" sz="1800" u="sng" dirty="0">
                <a:solidFill>
                  <a:srgbClr val="FFFF00"/>
                </a:solidFill>
              </a:rPr>
              <a:t>Phil.2:10-11</a:t>
            </a:r>
            <a:r>
              <a:rPr lang="en" sz="1800" dirty="0">
                <a:solidFill>
                  <a:srgbClr val="FFFF00"/>
                </a:solidFill>
              </a:rPr>
              <a:t>).</a:t>
            </a:r>
            <a:r>
              <a:rPr lang="en" sz="1800" dirty="0">
                <a:solidFill>
                  <a:schemeClr val="dk1"/>
                </a:solidFill>
              </a:rPr>
              <a:t>  </a:t>
            </a:r>
            <a:r>
              <a:rPr lang="en" sz="1800" dirty="0">
                <a:solidFill>
                  <a:srgbClr val="00FFFF"/>
                </a:solidFill>
              </a:rPr>
              <a:t>Look to Him NOW, voluntarily, rather than later!</a:t>
            </a:r>
            <a:endParaRPr sz="1800" dirty="0">
              <a:solidFill>
                <a:srgbClr val="00FFFF"/>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06">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06">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06">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06">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06">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Simple Dark">
  <a:themeElements>
    <a:clrScheme name="Simple Dark">
      <a:dk1>
        <a:srgbClr val="FFFFFF"/>
      </a:dk1>
      <a:lt1>
        <a:srgbClr val="212121"/>
      </a:lt1>
      <a:dk2>
        <a:srgbClr val="303030"/>
      </a:dk2>
      <a:lt2>
        <a:srgbClr val="ADADAD"/>
      </a:lt2>
      <a:accent1>
        <a:srgbClr val="009688"/>
      </a:accent1>
      <a:accent2>
        <a:srgbClr val="EEEEEE"/>
      </a:accent2>
      <a:accent3>
        <a:srgbClr val="78909C"/>
      </a:accent3>
      <a:accent4>
        <a:srgbClr val="FFAB40"/>
      </a:accent4>
      <a:accent5>
        <a:srgbClr val="4DD0E1"/>
      </a:accent5>
      <a:accent6>
        <a:srgbClr val="EEFF41"/>
      </a:accent6>
      <a:hlink>
        <a:srgbClr val="4DD0E1"/>
      </a:hlink>
      <a:folHlink>
        <a:srgbClr val="4DD0E1"/>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2403</Words>
  <Application>Microsoft Office PowerPoint</Application>
  <PresentationFormat>On-screen Show (16:9)</PresentationFormat>
  <Paragraphs>47</Paragraphs>
  <Slides>9</Slides>
  <Notes>9</Notes>
  <HiddenSlides>0</HiddenSlides>
  <MMClips>0</MMClips>
  <ScaleCrop>false</ScaleCrop>
  <HeadingPairs>
    <vt:vector size="6" baseType="variant">
      <vt:variant>
        <vt:lpstr>Fonts Used</vt:lpstr>
      </vt:variant>
      <vt:variant>
        <vt:i4>1</vt:i4>
      </vt:variant>
      <vt:variant>
        <vt:lpstr>Theme</vt:lpstr>
      </vt:variant>
      <vt:variant>
        <vt:i4>1</vt:i4>
      </vt:variant>
      <vt:variant>
        <vt:lpstr>Slide Titles</vt:lpstr>
      </vt:variant>
      <vt:variant>
        <vt:i4>9</vt:i4>
      </vt:variant>
    </vt:vector>
  </HeadingPairs>
  <TitlesOfParts>
    <vt:vector size="11" baseType="lpstr">
      <vt:lpstr>Arial</vt:lpstr>
      <vt:lpstr>Simple Dark</vt:lpstr>
      <vt:lpstr>Lessons from “Nehushtan”</vt:lpstr>
      <vt:lpstr>A SNAKE ON A POLE?</vt:lpstr>
      <vt:lpstr>1 - COMPLAINING</vt:lpstr>
      <vt:lpstr>2 - TRUSTING GOD’S PLANS</vt:lpstr>
      <vt:lpstr>3 - LOOKING VS BELIEVING</vt:lpstr>
      <vt:lpstr>4 - WORSHIPPING THE CREATED</vt:lpstr>
      <vt:lpstr>5 - LEADING US TO JESUS</vt:lpstr>
      <vt:lpstr>WHY THE BRASS SERPENT?</vt:lpstr>
      <vt:lpstr>SERPENT OR HIS CREATOR?</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Eric Bridge</dc:creator>
  <cp:lastModifiedBy>Eric Bridge</cp:lastModifiedBy>
  <cp:revision>1</cp:revision>
  <dcterms:modified xsi:type="dcterms:W3CDTF">2025-08-10T06:29:44Z</dcterms:modified>
</cp:coreProperties>
</file>