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29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709f873e1d_0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3709f873e1d_0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709f873e1d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709f873e1d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709f873e1d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3709f873e1d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709f873e1d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3709f873e1d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709f873e1d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3709f873e1d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709f873e1d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3709f873e1d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709f873e1d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709f873e1d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709f873e1d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3709f873e1d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709f873e1d_0_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709f873e1d_0_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1266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DOES THE BIBLE TEACH ABOUT AI?</a:t>
            </a:r>
            <a:endParaRPr sz="5000" b="1">
              <a:solidFill>
                <a:srgbClr val="00FFFF"/>
              </a:solidFill>
            </a:endParaRPr>
          </a:p>
        </p:txBody>
      </p:sp>
      <p:sp>
        <p:nvSpPr>
          <p:cNvPr id="55" name="Google Shape;55;p13"/>
          <p:cNvSpPr txBox="1">
            <a:spLocks noGrp="1"/>
          </p:cNvSpPr>
          <p:nvPr>
            <p:ph type="subTitle" idx="1"/>
          </p:nvPr>
        </p:nvSpPr>
        <p:spPr>
          <a:xfrm>
            <a:off x="0" y="1266900"/>
            <a:ext cx="9144000" cy="3876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endParaRPr/>
          </a:p>
          <a:p>
            <a:pPr marL="0" lvl="0" indent="0" algn="ctr" rtl="0">
              <a:spcBef>
                <a:spcPts val="0"/>
              </a:spcBef>
              <a:spcAft>
                <a:spcPts val="0"/>
              </a:spcAft>
              <a:buNone/>
            </a:pPr>
            <a:r>
              <a:rPr lang="en" sz="4000">
                <a:solidFill>
                  <a:srgbClr val="FFFF00"/>
                </a:solidFill>
              </a:rPr>
              <a:t>So many people today are talking about, or even worried about AI, and so few are actually studying the lessons we can learn from scripture about AI.</a:t>
            </a:r>
            <a:endParaRPr sz="4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2"/>
          <p:cNvSpPr txBox="1">
            <a:spLocks noGrp="1"/>
          </p:cNvSpPr>
          <p:nvPr>
            <p:ph type="ctrTitle"/>
          </p:nvPr>
        </p:nvSpPr>
        <p:spPr>
          <a:xfrm>
            <a:off x="-154400" y="0"/>
            <a:ext cx="94683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800" b="1">
                <a:solidFill>
                  <a:srgbClr val="00FFFF"/>
                </a:solidFill>
              </a:rPr>
              <a:t>6 - SIN HAS CONSEQUENCES</a:t>
            </a:r>
            <a:endParaRPr sz="4800" b="1">
              <a:solidFill>
                <a:srgbClr val="00FFFF"/>
              </a:solidFill>
            </a:endParaRPr>
          </a:p>
        </p:txBody>
      </p:sp>
      <p:sp>
        <p:nvSpPr>
          <p:cNvPr id="110" name="Google Shape;110;p22"/>
          <p:cNvSpPr txBox="1">
            <a:spLocks noGrp="1"/>
          </p:cNvSpPr>
          <p:nvPr>
            <p:ph type="subTitle" idx="1"/>
          </p:nvPr>
        </p:nvSpPr>
        <p:spPr>
          <a:xfrm>
            <a:off x="-188150" y="496799"/>
            <a:ext cx="9387000" cy="4646475"/>
          </a:xfrm>
          <a:prstGeom prst="rect">
            <a:avLst/>
          </a:prstGeom>
        </p:spPr>
        <p:txBody>
          <a:bodyPr spcFirstLastPara="1" wrap="square" lIns="91425" tIns="91425" rIns="91425" bIns="91425" anchor="t" anchorCtr="0">
            <a:noAutofit/>
          </a:bodyPr>
          <a:lstStyle/>
          <a:p>
            <a:pPr marL="457200" lvl="0" indent="-342900" algn="l" rtl="0">
              <a:lnSpc>
                <a:spcPct val="80000"/>
              </a:lnSpc>
              <a:spcBef>
                <a:spcPts val="0"/>
              </a:spcBef>
              <a:spcAft>
                <a:spcPts val="0"/>
              </a:spcAft>
              <a:buClr>
                <a:srgbClr val="FFFF00"/>
              </a:buClr>
              <a:buSzPts val="1800"/>
              <a:buChar char="●"/>
            </a:pPr>
            <a:r>
              <a:rPr lang="en" sz="1800" u="sng" dirty="0">
                <a:solidFill>
                  <a:srgbClr val="FFFF00"/>
                </a:solidFill>
              </a:rPr>
              <a:t>Josh.7:15</a:t>
            </a:r>
            <a:r>
              <a:rPr lang="en" sz="1800" dirty="0">
                <a:solidFill>
                  <a:srgbClr val="FFFF00"/>
                </a:solidFill>
              </a:rPr>
              <a:t> </a:t>
            </a:r>
            <a:r>
              <a:rPr lang="en" sz="1800" i="1" dirty="0">
                <a:solidFill>
                  <a:schemeClr val="dk1"/>
                </a:solidFill>
              </a:rPr>
              <a:t>“It shall be that the one who is taken with the things under the ban shall be burned with fire, he and all that belongs to him, because </a:t>
            </a:r>
            <a:r>
              <a:rPr lang="en" sz="1800" i="1" u="sng" dirty="0">
                <a:solidFill>
                  <a:schemeClr val="dk1"/>
                </a:solidFill>
              </a:rPr>
              <a:t>he has transgressed the covenant</a:t>
            </a:r>
            <a:r>
              <a:rPr lang="en" sz="1800" i="1" dirty="0">
                <a:solidFill>
                  <a:schemeClr val="dk1"/>
                </a:solidFill>
              </a:rPr>
              <a:t> of the Lord, and because </a:t>
            </a:r>
            <a:r>
              <a:rPr lang="en" sz="1800" i="1" u="sng" dirty="0">
                <a:solidFill>
                  <a:schemeClr val="dk1"/>
                </a:solidFill>
              </a:rPr>
              <a:t>he has committed a disgraceful thing in Israel</a:t>
            </a:r>
            <a:r>
              <a:rPr lang="en" sz="1800" i="1" dirty="0">
                <a:solidFill>
                  <a:schemeClr val="dk1"/>
                </a:solidFill>
              </a:rPr>
              <a:t>.’”</a:t>
            </a:r>
            <a:endParaRPr sz="1800" i="1" dirty="0">
              <a:solidFill>
                <a:schemeClr val="dk1"/>
              </a:solidFill>
            </a:endParaRPr>
          </a:p>
          <a:p>
            <a:pPr marL="457200" lvl="0" indent="-342900" algn="l" rtl="0">
              <a:lnSpc>
                <a:spcPct val="80000"/>
              </a:lnSpc>
              <a:spcBef>
                <a:spcPts val="0"/>
              </a:spcBef>
              <a:spcAft>
                <a:spcPts val="0"/>
              </a:spcAft>
              <a:buClr>
                <a:srgbClr val="FFFF00"/>
              </a:buClr>
              <a:buSzPts val="1800"/>
              <a:buChar char="●"/>
            </a:pPr>
            <a:r>
              <a:rPr lang="en" sz="1800" u="sng" dirty="0">
                <a:solidFill>
                  <a:srgbClr val="FFFF00"/>
                </a:solidFill>
              </a:rPr>
              <a:t>Josh.7:22-27</a:t>
            </a:r>
            <a:r>
              <a:rPr lang="en" sz="1800" dirty="0">
                <a:solidFill>
                  <a:srgbClr val="FFFF00"/>
                </a:solidFill>
              </a:rPr>
              <a:t> </a:t>
            </a:r>
            <a:r>
              <a:rPr lang="en" sz="1800" i="1" dirty="0">
                <a:solidFill>
                  <a:schemeClr val="dk1"/>
                </a:solidFill>
              </a:rPr>
              <a:t>“So Joshua sent messengers, and they ran to the tent; and behold, it was concealed in his tent with the silver underneath it. 23 They took them from inside the tent and brought them to Joshua and to all the sons of Israel, and they poured them out before the Lord. 24 Then Joshua and all Israel with him, took Achan the son of Zerah, the silver, the mantle, the bar of gold, his sons, his daughters, his oxen, his donkeys, his sheep, his tent and all that belonged to him; and they brought them up to the valley of Achor. 25 Joshua said, “Why have you troubled us? The Lord will trouble you this day.” </a:t>
            </a:r>
            <a:r>
              <a:rPr lang="en" sz="1800" i="1" u="sng" dirty="0">
                <a:solidFill>
                  <a:schemeClr val="dk1"/>
                </a:solidFill>
              </a:rPr>
              <a:t>And all Israel stoned them with stones; and they burned them with fire after they had stoned them with stones</a:t>
            </a:r>
            <a:r>
              <a:rPr lang="en" sz="1800" i="1" dirty="0">
                <a:solidFill>
                  <a:schemeClr val="dk1"/>
                </a:solidFill>
              </a:rPr>
              <a:t>. 26 They raised over him </a:t>
            </a:r>
            <a:r>
              <a:rPr lang="en" sz="1800" i="1" dirty="0">
                <a:solidFill>
                  <a:srgbClr val="FFFF00"/>
                </a:solidFill>
              </a:rPr>
              <a:t>a great heap of stones that stands to this day</a:t>
            </a:r>
            <a:r>
              <a:rPr lang="en" sz="1800" i="1" dirty="0">
                <a:solidFill>
                  <a:schemeClr val="dk1"/>
                </a:solidFill>
              </a:rPr>
              <a:t>, and the Lord turned from the fierceness of His anger. Therefore the name of that place has been called </a:t>
            </a:r>
            <a:r>
              <a:rPr lang="en" sz="1800" i="1" u="sng" dirty="0">
                <a:solidFill>
                  <a:srgbClr val="00FFFF"/>
                </a:solidFill>
              </a:rPr>
              <a:t>the valley of Achor</a:t>
            </a:r>
            <a:r>
              <a:rPr lang="en" sz="1800" i="1" dirty="0">
                <a:solidFill>
                  <a:schemeClr val="dk1"/>
                </a:solidFill>
              </a:rPr>
              <a:t> to this day.”</a:t>
            </a:r>
            <a:endParaRPr sz="1800" i="1"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dirty="0">
                <a:solidFill>
                  <a:srgbClr val="FFFF00"/>
                </a:solidFill>
              </a:rPr>
              <a:t>There WILL still be serious consequences here on earth for many of your sins.  Crimes will need to be punished.  Debts may need to be repaid.  Relationships might be irreparably damaged.  Your own body may bear the fruit of your past mistakes.  And if you never repent of and confess your sins, you WILL go to hell.</a:t>
            </a:r>
            <a:endParaRPr sz="1900" dirty="0">
              <a:solidFill>
                <a:srgbClr val="FFFF00"/>
              </a:solidFill>
            </a:endParaRPr>
          </a:p>
          <a:p>
            <a:pPr marL="457200" lvl="0" indent="-349250" algn="l" rtl="0">
              <a:lnSpc>
                <a:spcPct val="80000"/>
              </a:lnSpc>
              <a:spcBef>
                <a:spcPts val="0"/>
              </a:spcBef>
              <a:spcAft>
                <a:spcPts val="0"/>
              </a:spcAft>
              <a:buClr>
                <a:srgbClr val="00FFFF"/>
              </a:buClr>
              <a:buSzPts val="1900"/>
              <a:buChar char="●"/>
            </a:pPr>
            <a:r>
              <a:rPr lang="en" sz="1900" dirty="0">
                <a:solidFill>
                  <a:srgbClr val="00FFFF"/>
                </a:solidFill>
              </a:rPr>
              <a:t>I don’t personally believe Achan will be in hell.  I believe his confession spared him that horrible fate.  But God sometimes makes examples of others, like today!</a:t>
            </a:r>
            <a:endParaRPr sz="19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42275" y="0"/>
            <a:ext cx="9644100" cy="121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800" b="1">
                <a:solidFill>
                  <a:srgbClr val="00FFFF"/>
                </a:solidFill>
              </a:rPr>
              <a:t>ARE YOU SURPRISED THAT AI IS MENTIONED IN THE BIBLE?</a:t>
            </a:r>
            <a:endParaRPr sz="4800" b="1">
              <a:solidFill>
                <a:srgbClr val="00FFFF"/>
              </a:solidFill>
            </a:endParaRPr>
          </a:p>
        </p:txBody>
      </p:sp>
      <p:sp>
        <p:nvSpPr>
          <p:cNvPr id="61" name="Google Shape;61;p14"/>
          <p:cNvSpPr txBox="1">
            <a:spLocks noGrp="1"/>
          </p:cNvSpPr>
          <p:nvPr>
            <p:ph type="subTitle" idx="1"/>
          </p:nvPr>
        </p:nvSpPr>
        <p:spPr>
          <a:xfrm>
            <a:off x="-225" y="1216850"/>
            <a:ext cx="9144000" cy="3926700"/>
          </a:xfrm>
          <a:prstGeom prst="rect">
            <a:avLst/>
          </a:prstGeom>
        </p:spPr>
        <p:txBody>
          <a:bodyPr spcFirstLastPara="1" wrap="square" lIns="91425" tIns="91425" rIns="91425" bIns="91425" anchor="t" anchorCtr="0">
            <a:normAutofit fontScale="92500"/>
          </a:bodyPr>
          <a:lstStyle/>
          <a:p>
            <a:pPr marL="0" lvl="0" indent="0" algn="l" rtl="0">
              <a:spcBef>
                <a:spcPts val="0"/>
              </a:spcBef>
              <a:spcAft>
                <a:spcPts val="0"/>
              </a:spcAft>
              <a:buNone/>
            </a:pPr>
            <a:r>
              <a:rPr lang="en" sz="2500">
                <a:solidFill>
                  <a:srgbClr val="FFFF00"/>
                </a:solidFill>
              </a:rPr>
              <a:t>It’s right here -&gt;, on a bible map!</a:t>
            </a:r>
            <a:endParaRPr sz="2500">
              <a:solidFill>
                <a:srgbClr val="FFFF00"/>
              </a:solidFill>
            </a:endParaRPr>
          </a:p>
          <a:p>
            <a:pPr marL="0" lvl="0" indent="0" algn="l" rtl="0">
              <a:spcBef>
                <a:spcPts val="0"/>
              </a:spcBef>
              <a:spcAft>
                <a:spcPts val="0"/>
              </a:spcAft>
              <a:buNone/>
            </a:pPr>
            <a:r>
              <a:rPr lang="en" sz="2500">
                <a:solidFill>
                  <a:srgbClr val="FFFF00"/>
                </a:solidFill>
              </a:rPr>
              <a:t>If you were looking forward to a </a:t>
            </a:r>
            <a:endParaRPr sz="2500">
              <a:solidFill>
                <a:srgbClr val="FFFF00"/>
              </a:solidFill>
            </a:endParaRPr>
          </a:p>
          <a:p>
            <a:pPr marL="0" lvl="0" indent="0" algn="l" rtl="0">
              <a:spcBef>
                <a:spcPts val="0"/>
              </a:spcBef>
              <a:spcAft>
                <a:spcPts val="0"/>
              </a:spcAft>
              <a:buNone/>
            </a:pPr>
            <a:r>
              <a:rPr lang="en" sz="2500">
                <a:solidFill>
                  <a:srgbClr val="FFFF00"/>
                </a:solidFill>
              </a:rPr>
              <a:t>lesson about </a:t>
            </a:r>
            <a:r>
              <a:rPr lang="en" sz="2500" u="sng">
                <a:solidFill>
                  <a:srgbClr val="FFFF00"/>
                </a:solidFill>
              </a:rPr>
              <a:t>A</a:t>
            </a:r>
            <a:r>
              <a:rPr lang="en" sz="2500">
                <a:solidFill>
                  <a:srgbClr val="FFFF00"/>
                </a:solidFill>
              </a:rPr>
              <a:t>rtificial </a:t>
            </a:r>
            <a:r>
              <a:rPr lang="en" sz="2500" u="sng">
                <a:solidFill>
                  <a:srgbClr val="FFFF00"/>
                </a:solidFill>
              </a:rPr>
              <a:t>I</a:t>
            </a:r>
            <a:r>
              <a:rPr lang="en" sz="2500">
                <a:solidFill>
                  <a:srgbClr val="FFFF00"/>
                </a:solidFill>
              </a:rPr>
              <a:t>ntelligence (A.I.)</a:t>
            </a:r>
            <a:endParaRPr sz="2500">
              <a:solidFill>
                <a:srgbClr val="FFFF00"/>
              </a:solidFill>
            </a:endParaRPr>
          </a:p>
          <a:p>
            <a:pPr marL="0" lvl="0" indent="0" algn="l" rtl="0">
              <a:spcBef>
                <a:spcPts val="0"/>
              </a:spcBef>
              <a:spcAft>
                <a:spcPts val="0"/>
              </a:spcAft>
              <a:buNone/>
            </a:pPr>
            <a:r>
              <a:rPr lang="en" sz="2500">
                <a:solidFill>
                  <a:srgbClr val="FFFF00"/>
                </a:solidFill>
              </a:rPr>
              <a:t>in computer programs, I am sorry to</a:t>
            </a:r>
            <a:endParaRPr sz="2500">
              <a:solidFill>
                <a:srgbClr val="FFFF00"/>
              </a:solidFill>
            </a:endParaRPr>
          </a:p>
          <a:p>
            <a:pPr marL="0" lvl="0" indent="0" algn="l" rtl="0">
              <a:spcBef>
                <a:spcPts val="0"/>
              </a:spcBef>
              <a:spcAft>
                <a:spcPts val="0"/>
              </a:spcAft>
              <a:buNone/>
            </a:pPr>
            <a:r>
              <a:rPr lang="en" sz="2500">
                <a:solidFill>
                  <a:srgbClr val="FFFF00"/>
                </a:solidFill>
              </a:rPr>
              <a:t>disappoint you today.</a:t>
            </a:r>
            <a:endParaRPr sz="2500">
              <a:solidFill>
                <a:srgbClr val="FFFF00"/>
              </a:solidFill>
            </a:endParaRPr>
          </a:p>
          <a:p>
            <a:pPr marL="0" lvl="0" indent="0" algn="l" rtl="0">
              <a:spcBef>
                <a:spcPts val="0"/>
              </a:spcBef>
              <a:spcAft>
                <a:spcPts val="0"/>
              </a:spcAft>
              <a:buNone/>
            </a:pPr>
            <a:endParaRPr sz="2500">
              <a:solidFill>
                <a:srgbClr val="FFFF00"/>
              </a:solidFill>
            </a:endParaRPr>
          </a:p>
          <a:p>
            <a:pPr marL="0" lvl="0" indent="0" algn="l" rtl="0">
              <a:spcBef>
                <a:spcPts val="0"/>
              </a:spcBef>
              <a:spcAft>
                <a:spcPts val="0"/>
              </a:spcAft>
              <a:buNone/>
            </a:pPr>
            <a:r>
              <a:rPr lang="en" sz="2500">
                <a:solidFill>
                  <a:srgbClr val="FFFF00"/>
                </a:solidFill>
              </a:rPr>
              <a:t>But I really do believe there are some</a:t>
            </a:r>
            <a:endParaRPr sz="2500">
              <a:solidFill>
                <a:srgbClr val="FFFF00"/>
              </a:solidFill>
            </a:endParaRPr>
          </a:p>
          <a:p>
            <a:pPr marL="0" lvl="0" indent="0" algn="l" rtl="0">
              <a:spcBef>
                <a:spcPts val="0"/>
              </a:spcBef>
              <a:spcAft>
                <a:spcPts val="0"/>
              </a:spcAft>
              <a:buNone/>
            </a:pPr>
            <a:r>
              <a:rPr lang="en" sz="2500">
                <a:solidFill>
                  <a:srgbClr val="FFFF00"/>
                </a:solidFill>
              </a:rPr>
              <a:t>valuable lessons to be learned from</a:t>
            </a:r>
            <a:endParaRPr sz="2500">
              <a:solidFill>
                <a:srgbClr val="FFFF00"/>
              </a:solidFill>
            </a:endParaRPr>
          </a:p>
          <a:p>
            <a:pPr marL="0" lvl="0" indent="0" algn="l" rtl="0">
              <a:spcBef>
                <a:spcPts val="0"/>
              </a:spcBef>
              <a:spcAft>
                <a:spcPts val="0"/>
              </a:spcAft>
              <a:buNone/>
            </a:pPr>
            <a:r>
              <a:rPr lang="en" sz="2500">
                <a:solidFill>
                  <a:srgbClr val="FFFF00"/>
                </a:solidFill>
              </a:rPr>
              <a:t>Joshua 7.  We all remember the battle</a:t>
            </a:r>
            <a:endParaRPr sz="2500">
              <a:solidFill>
                <a:srgbClr val="FFFF00"/>
              </a:solidFill>
            </a:endParaRPr>
          </a:p>
          <a:p>
            <a:pPr marL="0" lvl="0" indent="0" algn="l" rtl="0">
              <a:spcBef>
                <a:spcPts val="0"/>
              </a:spcBef>
              <a:spcAft>
                <a:spcPts val="0"/>
              </a:spcAft>
              <a:buNone/>
            </a:pPr>
            <a:r>
              <a:rPr lang="en" sz="2500">
                <a:solidFill>
                  <a:srgbClr val="FFFF00"/>
                </a:solidFill>
              </a:rPr>
              <a:t>of Jericho and its walls coming down.</a:t>
            </a:r>
            <a:endParaRPr sz="2500">
              <a:solidFill>
                <a:srgbClr val="FFFF00"/>
              </a:solidFill>
            </a:endParaRPr>
          </a:p>
          <a:p>
            <a:pPr marL="0" lvl="0" indent="0" algn="l" rtl="0">
              <a:spcBef>
                <a:spcPts val="0"/>
              </a:spcBef>
              <a:spcAft>
                <a:spcPts val="0"/>
              </a:spcAft>
              <a:buNone/>
            </a:pPr>
            <a:r>
              <a:rPr lang="en" sz="2500">
                <a:solidFill>
                  <a:srgbClr val="FFFF00"/>
                </a:solidFill>
              </a:rPr>
              <a:t>But few remember what came next, </a:t>
            </a:r>
            <a:endParaRPr sz="2500">
              <a:solidFill>
                <a:srgbClr val="FFFF00"/>
              </a:solidFill>
            </a:endParaRPr>
          </a:p>
          <a:p>
            <a:pPr marL="0" lvl="0" indent="0" algn="l" rtl="0">
              <a:spcBef>
                <a:spcPts val="0"/>
              </a:spcBef>
              <a:spcAft>
                <a:spcPts val="0"/>
              </a:spcAft>
              <a:buNone/>
            </a:pPr>
            <a:r>
              <a:rPr lang="en" sz="2500">
                <a:solidFill>
                  <a:srgbClr val="FFFF00"/>
                </a:solidFill>
              </a:rPr>
              <a:t>at the Canaanite city of Ai!</a:t>
            </a:r>
            <a:endParaRPr sz="4000">
              <a:solidFill>
                <a:srgbClr val="FFFF00"/>
              </a:solidFill>
            </a:endParaRPr>
          </a:p>
        </p:txBody>
      </p:sp>
      <p:pic>
        <p:nvPicPr>
          <p:cNvPr id="62" name="Google Shape;62;p14"/>
          <p:cNvPicPr preferRelativeResize="0"/>
          <p:nvPr/>
        </p:nvPicPr>
        <p:blipFill>
          <a:blip r:embed="rId3">
            <a:alphaModFix/>
          </a:blip>
          <a:stretch>
            <a:fillRect/>
          </a:stretch>
        </p:blipFill>
        <p:spPr>
          <a:xfrm>
            <a:off x="5693050" y="1259513"/>
            <a:ext cx="3346400" cy="38413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a:spLocks noGrp="1"/>
          </p:cNvSpPr>
          <p:nvPr>
            <p:ph type="ctrTitle"/>
          </p:nvPr>
        </p:nvSpPr>
        <p:spPr>
          <a:xfrm>
            <a:off x="0" y="0"/>
            <a:ext cx="9144000" cy="488318"/>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SETTING THE STAGE</a:t>
            </a:r>
            <a:endParaRPr sz="5000" b="1" dirty="0">
              <a:solidFill>
                <a:srgbClr val="00FFFF"/>
              </a:solidFill>
            </a:endParaRPr>
          </a:p>
        </p:txBody>
      </p:sp>
      <p:sp>
        <p:nvSpPr>
          <p:cNvPr id="68" name="Google Shape;68;p15"/>
          <p:cNvSpPr txBox="1">
            <a:spLocks noGrp="1"/>
          </p:cNvSpPr>
          <p:nvPr>
            <p:ph type="subTitle" idx="1"/>
          </p:nvPr>
        </p:nvSpPr>
        <p:spPr>
          <a:xfrm>
            <a:off x="-201071" y="440444"/>
            <a:ext cx="9431246" cy="4703081"/>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dirty="0">
                <a:solidFill>
                  <a:srgbClr val="FFFF00"/>
                </a:solidFill>
              </a:rPr>
              <a:t>We are in the bible time period 40 years after Israel has been set free from slavery in Egypt.</a:t>
            </a:r>
            <a:endParaRPr sz="2100" dirty="0">
              <a:solidFill>
                <a:srgbClr val="FFFF00"/>
              </a:solidFill>
            </a:endParaRPr>
          </a:p>
          <a:p>
            <a:pPr marL="457200" lvl="0" indent="-361950" algn="l" rtl="0">
              <a:lnSpc>
                <a:spcPct val="80000"/>
              </a:lnSpc>
              <a:spcBef>
                <a:spcPts val="0"/>
              </a:spcBef>
              <a:spcAft>
                <a:spcPts val="0"/>
              </a:spcAft>
              <a:buClr>
                <a:schemeClr val="dk1"/>
              </a:buClr>
              <a:buSzPts val="2100"/>
              <a:buChar char="●"/>
            </a:pPr>
            <a:r>
              <a:rPr lang="en" sz="2100" dirty="0">
                <a:solidFill>
                  <a:schemeClr val="dk1"/>
                </a:solidFill>
              </a:rPr>
              <a:t>They have received the law at Mt. Sinai and wandered in the wilderness for 40 years.</a:t>
            </a:r>
            <a:endParaRPr sz="2100" dirty="0">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Moses has died and Joshua now leads Israel.</a:t>
            </a:r>
            <a:endParaRPr sz="2100" dirty="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dirty="0">
                <a:solidFill>
                  <a:srgbClr val="FFFF00"/>
                </a:solidFill>
              </a:rPr>
              <a:t>They have already taken the land on the east side of the Jordan River.</a:t>
            </a:r>
            <a:endParaRPr sz="2100" dirty="0">
              <a:solidFill>
                <a:srgbClr val="FFFF00"/>
              </a:solidFill>
            </a:endParaRPr>
          </a:p>
          <a:p>
            <a:pPr marL="457200" lvl="0" indent="-361950" algn="l" rtl="0">
              <a:lnSpc>
                <a:spcPct val="80000"/>
              </a:lnSpc>
              <a:spcBef>
                <a:spcPts val="0"/>
              </a:spcBef>
              <a:spcAft>
                <a:spcPts val="0"/>
              </a:spcAft>
              <a:buClr>
                <a:schemeClr val="dk1"/>
              </a:buClr>
              <a:buSzPts val="2100"/>
              <a:buChar char="●"/>
            </a:pPr>
            <a:r>
              <a:rPr lang="en" sz="2100" dirty="0">
                <a:solidFill>
                  <a:schemeClr val="dk1"/>
                </a:solidFill>
              </a:rPr>
              <a:t>God has worked an amazing miracle in Joshua 6 by bringing down the walls of the first city they came to in the promised land, Jericho.</a:t>
            </a:r>
            <a:endParaRPr sz="2100" dirty="0">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The SECOND city in their path is called Ai.</a:t>
            </a:r>
            <a:endParaRPr sz="2100" dirty="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dirty="0">
                <a:solidFill>
                  <a:srgbClr val="FFFF00"/>
                </a:solidFill>
              </a:rPr>
              <a:t>BUT, key to all the events of chapter 7, is this statement by Joshua as they took Jericho. </a:t>
            </a:r>
            <a:r>
              <a:rPr lang="en" sz="2100" dirty="0"/>
              <a:t> </a:t>
            </a:r>
            <a:r>
              <a:rPr lang="en" sz="2100" u="sng" dirty="0">
                <a:solidFill>
                  <a:srgbClr val="FFFF00"/>
                </a:solidFill>
              </a:rPr>
              <a:t>Josh.6:17-19</a:t>
            </a:r>
            <a:r>
              <a:rPr lang="en" sz="2100" dirty="0"/>
              <a:t> </a:t>
            </a:r>
            <a:r>
              <a:rPr lang="en" sz="2100" dirty="0">
                <a:solidFill>
                  <a:srgbClr val="00FFFF"/>
                </a:solidFill>
              </a:rPr>
              <a:t>(NASB95)</a:t>
            </a:r>
            <a:r>
              <a:rPr lang="en" sz="2100" dirty="0"/>
              <a:t> </a:t>
            </a:r>
            <a:r>
              <a:rPr lang="en" sz="2100" i="1" dirty="0">
                <a:solidFill>
                  <a:schemeClr val="dk1"/>
                </a:solidFill>
              </a:rPr>
              <a:t>“The city </a:t>
            </a:r>
            <a:r>
              <a:rPr lang="en" sz="2100" dirty="0">
                <a:solidFill>
                  <a:srgbClr val="FFFF00"/>
                </a:solidFill>
              </a:rPr>
              <a:t>(Jericho)</a:t>
            </a:r>
            <a:r>
              <a:rPr lang="en" sz="2100" i="1" dirty="0">
                <a:solidFill>
                  <a:schemeClr val="dk1"/>
                </a:solidFill>
              </a:rPr>
              <a:t> shall be under the ban, </a:t>
            </a:r>
            <a:r>
              <a:rPr lang="en" sz="2100" i="1" u="sng" dirty="0">
                <a:solidFill>
                  <a:schemeClr val="dk1"/>
                </a:solidFill>
              </a:rPr>
              <a:t>it and all that is in it belongs to the Lord</a:t>
            </a:r>
            <a:r>
              <a:rPr lang="en" sz="2100" i="1" dirty="0">
                <a:solidFill>
                  <a:schemeClr val="dk1"/>
                </a:solidFill>
              </a:rPr>
              <a:t>; only Rahab the harlot and all who are with her in the house shall live, because she hid the messengers whom we sent. 18 </a:t>
            </a:r>
            <a:r>
              <a:rPr lang="en" sz="2100" i="1" u="sng" dirty="0">
                <a:solidFill>
                  <a:srgbClr val="FFFF00"/>
                </a:solidFill>
              </a:rPr>
              <a:t>But as for you, only keep yourselves from the things under the ban, so that you do not covet them and take some of the things under the ban, and make the camp of Israel accursed and bring trouble on it</a:t>
            </a:r>
            <a:r>
              <a:rPr lang="en" sz="2100" i="1" dirty="0">
                <a:solidFill>
                  <a:schemeClr val="dk1"/>
                </a:solidFill>
              </a:rPr>
              <a:t>. 19 But all the silver and gold and articles of bronze and iron are holy to the Lord; </a:t>
            </a:r>
            <a:r>
              <a:rPr lang="en" sz="2100" i="1" u="sng" dirty="0">
                <a:solidFill>
                  <a:schemeClr val="dk1"/>
                </a:solidFill>
              </a:rPr>
              <a:t>they shall go into the treasury of the Lord</a:t>
            </a:r>
            <a:r>
              <a:rPr lang="en" sz="2100" i="1" dirty="0">
                <a:solidFill>
                  <a:schemeClr val="dk1"/>
                </a:solidFill>
              </a:rPr>
              <a:t>.”</a:t>
            </a:r>
            <a:endParaRPr sz="31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ctrTitle"/>
          </p:nvPr>
        </p:nvSpPr>
        <p:spPr>
          <a:xfrm>
            <a:off x="-161075" y="0"/>
            <a:ext cx="9472635"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dirty="0">
                <a:solidFill>
                  <a:srgbClr val="00FFFF"/>
                </a:solidFill>
              </a:rPr>
              <a:t>1 - GOD MUST COME FIRST!</a:t>
            </a:r>
            <a:endParaRPr sz="4900" b="1" dirty="0">
              <a:solidFill>
                <a:srgbClr val="00FFFF"/>
              </a:solidFill>
            </a:endParaRPr>
          </a:p>
        </p:txBody>
      </p:sp>
      <p:sp>
        <p:nvSpPr>
          <p:cNvPr id="74" name="Google Shape;74;p16"/>
          <p:cNvSpPr txBox="1">
            <a:spLocks noGrp="1"/>
          </p:cNvSpPr>
          <p:nvPr>
            <p:ph type="subTitle" idx="1"/>
          </p:nvPr>
        </p:nvSpPr>
        <p:spPr>
          <a:xfrm>
            <a:off x="-161075" y="426082"/>
            <a:ext cx="9380100" cy="4717268"/>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u="sng" dirty="0">
                <a:solidFill>
                  <a:srgbClr val="FFFF00"/>
                </a:solidFill>
              </a:rPr>
              <a:t>Josh.7:1</a:t>
            </a:r>
            <a:r>
              <a:rPr lang="en" sz="2100" dirty="0">
                <a:solidFill>
                  <a:schemeClr val="dk1"/>
                </a:solidFill>
              </a:rPr>
              <a:t> </a:t>
            </a:r>
            <a:r>
              <a:rPr lang="en" sz="2100" i="1" dirty="0">
                <a:solidFill>
                  <a:schemeClr val="dk1"/>
                </a:solidFill>
              </a:rPr>
              <a:t>“But the sons of Israel acted unfaithfully in regard to the things under the ban, for </a:t>
            </a:r>
            <a:r>
              <a:rPr lang="en" sz="2100" i="1" u="sng" dirty="0">
                <a:solidFill>
                  <a:srgbClr val="FFFF00"/>
                </a:solidFill>
              </a:rPr>
              <a:t>Achan</a:t>
            </a:r>
            <a:r>
              <a:rPr lang="en" sz="2100" i="1" dirty="0">
                <a:solidFill>
                  <a:schemeClr val="dk1"/>
                </a:solidFill>
              </a:rPr>
              <a:t>, the son of Carmi, the son of Zabdi, the son of Zerah, from the tribe of Judah, </a:t>
            </a:r>
            <a:r>
              <a:rPr lang="en" sz="2100" i="1" u="sng" dirty="0">
                <a:solidFill>
                  <a:schemeClr val="dk1"/>
                </a:solidFill>
              </a:rPr>
              <a:t>took some of the things under the ban</a:t>
            </a:r>
            <a:r>
              <a:rPr lang="en" sz="2100" i="1" dirty="0">
                <a:solidFill>
                  <a:schemeClr val="dk1"/>
                </a:solidFill>
              </a:rPr>
              <a:t>, therefore the anger of the Lord burned against the sons of Israel.”</a:t>
            </a:r>
            <a:endParaRPr sz="2100" i="1" dirty="0">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dirty="0">
                <a:solidFill>
                  <a:srgbClr val="FFFF00"/>
                </a:solidFill>
              </a:rPr>
              <a:t>We are not certain to what extent Achan’s family and friends knew what Achan had done.  But, as we will see, Joshua and the rest of the people were unaware of this.</a:t>
            </a:r>
            <a:endParaRPr sz="2100" dirty="0">
              <a:solidFill>
                <a:srgbClr val="FFFF00"/>
              </a:solidFill>
            </a:endParaRPr>
          </a:p>
          <a:p>
            <a:pPr marL="457200" lvl="0" indent="-361950" algn="l" rtl="0">
              <a:lnSpc>
                <a:spcPct val="80000"/>
              </a:lnSpc>
              <a:spcBef>
                <a:spcPts val="0"/>
              </a:spcBef>
              <a:spcAft>
                <a:spcPts val="0"/>
              </a:spcAft>
              <a:buClr>
                <a:srgbClr val="FFFF00"/>
              </a:buClr>
              <a:buSzPts val="2100"/>
              <a:buChar char="●"/>
            </a:pPr>
            <a:r>
              <a:rPr lang="en" sz="2100" u="sng" dirty="0">
                <a:solidFill>
                  <a:srgbClr val="FFFF00"/>
                </a:solidFill>
              </a:rPr>
              <a:t>Lev.23:10</a:t>
            </a:r>
            <a:r>
              <a:rPr lang="en" sz="2100" dirty="0">
                <a:solidFill>
                  <a:schemeClr val="dk1"/>
                </a:solidFill>
              </a:rPr>
              <a:t> </a:t>
            </a:r>
            <a:r>
              <a:rPr lang="en" sz="2100" i="1" dirty="0">
                <a:solidFill>
                  <a:schemeClr val="dk1"/>
                </a:solidFill>
              </a:rPr>
              <a:t>“Speak to the sons of Israel and say to them, ‘When you enter the land which I am going to give to you and reap its harvest, then </a:t>
            </a:r>
            <a:r>
              <a:rPr lang="en" sz="2100" i="1" u="sng" dirty="0">
                <a:solidFill>
                  <a:schemeClr val="dk1"/>
                </a:solidFill>
              </a:rPr>
              <a:t>you shall bring in the sheaf of the first fruits of your harvest to the priest</a:t>
            </a:r>
            <a:r>
              <a:rPr lang="en" sz="2100" i="1" dirty="0">
                <a:solidFill>
                  <a:schemeClr val="dk1"/>
                </a:solidFill>
              </a:rPr>
              <a:t>.”</a:t>
            </a:r>
            <a:endParaRPr sz="2100" i="1" dirty="0">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u="sng" dirty="0">
                <a:solidFill>
                  <a:srgbClr val="FFFF00"/>
                </a:solidFill>
              </a:rPr>
              <a:t>Deut.18:3-5</a:t>
            </a:r>
            <a:r>
              <a:rPr lang="en" sz="2100" dirty="0">
                <a:solidFill>
                  <a:schemeClr val="dk1"/>
                </a:solidFill>
              </a:rPr>
              <a:t> </a:t>
            </a:r>
            <a:r>
              <a:rPr lang="en" sz="2100" i="1" dirty="0">
                <a:solidFill>
                  <a:schemeClr val="dk1"/>
                </a:solidFill>
              </a:rPr>
              <a:t>“Now this shall be the priests’ due from the people, from those who offer a sacrifice, either an ox or a sheep, of which they shall give to the priest the shoulder and the two cheeks and the stomach. 4 </a:t>
            </a:r>
            <a:r>
              <a:rPr lang="en" sz="2100" i="1" u="sng" dirty="0">
                <a:solidFill>
                  <a:schemeClr val="dk1"/>
                </a:solidFill>
              </a:rPr>
              <a:t>You shall give him the first fruits of your grain, your new wine, and your oil, and the first shearing of your sheep</a:t>
            </a:r>
            <a:r>
              <a:rPr lang="en" sz="2100" i="1" dirty="0">
                <a:solidFill>
                  <a:schemeClr val="dk1"/>
                </a:solidFill>
              </a:rPr>
              <a:t>. 5 For the Lord your God has chosen him and his sons from all your tribes, to stand and serve in the name of the Lord forever.”</a:t>
            </a:r>
            <a:endParaRPr sz="2100" i="1" dirty="0">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By giving the “first fruits” of Jericho, they were dedicating them to God.</a:t>
            </a:r>
            <a:endParaRPr sz="21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ctrTitle"/>
          </p:nvPr>
        </p:nvSpPr>
        <p:spPr>
          <a:xfrm>
            <a:off x="-81386" y="0"/>
            <a:ext cx="9313836"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IF ACHAN HAD JUST WAITED</a:t>
            </a:r>
            <a:endParaRPr sz="5000" b="1" dirty="0">
              <a:solidFill>
                <a:srgbClr val="00FFFF"/>
              </a:solidFill>
            </a:endParaRPr>
          </a:p>
        </p:txBody>
      </p:sp>
      <p:sp>
        <p:nvSpPr>
          <p:cNvPr id="80" name="Google Shape;80;p17"/>
          <p:cNvSpPr txBox="1">
            <a:spLocks noGrp="1"/>
          </p:cNvSpPr>
          <p:nvPr>
            <p:ph type="subTitle" idx="1"/>
          </p:nvPr>
        </p:nvSpPr>
        <p:spPr>
          <a:xfrm>
            <a:off x="-188150" y="397950"/>
            <a:ext cx="9420600" cy="47454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Joshua 14</a:t>
            </a:r>
            <a:r>
              <a:rPr lang="en" sz="2000">
                <a:solidFill>
                  <a:srgbClr val="FFFF00"/>
                </a:solidFill>
              </a:rPr>
              <a:t> describes, in the division of the land for each tribe, that Joshua and Israel killed 29 kings!  Those were just the cities with kings.  There were HUNDREDS of cities and towns in the land of Canaan - a bountiful land</a:t>
            </a:r>
            <a:r>
              <a:rPr lang="en" sz="2000">
                <a:solidFill>
                  <a:srgbClr val="00FFFF"/>
                </a:solidFill>
              </a:rPr>
              <a:t> </a:t>
            </a:r>
            <a:r>
              <a:rPr lang="en" sz="2000" i="1">
                <a:solidFill>
                  <a:schemeClr val="dk1"/>
                </a:solidFill>
              </a:rPr>
              <a:t>“FLOWING with milk and honey” </a:t>
            </a:r>
            <a:r>
              <a:rPr lang="en" sz="2000">
                <a:solidFill>
                  <a:srgbClr val="FFFF00"/>
                </a:solidFill>
              </a:rPr>
              <a:t>(</a:t>
            </a:r>
            <a:r>
              <a:rPr lang="en" sz="2000" u="sng">
                <a:solidFill>
                  <a:srgbClr val="FFFF00"/>
                </a:solidFill>
              </a:rPr>
              <a:t>Josh.5:6</a:t>
            </a:r>
            <a:r>
              <a:rPr lang="en" sz="2000">
                <a:solidFill>
                  <a:srgbClr val="FFFF00"/>
                </a:solidFill>
              </a:rPr>
              <a:t>)</a:t>
            </a:r>
            <a:r>
              <a:rPr lang="en" sz="2000" i="1">
                <a:solidFill>
                  <a:schemeClr val="dk1"/>
                </a:solidFill>
              </a:rPr>
              <a:t>.</a:t>
            </a:r>
            <a:endParaRPr sz="2000" i="1">
              <a:solidFill>
                <a:schemeClr val="dk1"/>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ONLY the items, the spoil, from the very first city, Jericho, were given to the priests.  EVERY other city’s spoil after this would be free for the taking for the Israelites living in their new land.  But Achan “couldn’t” wait.  All Achan thought about in that moment was how beautiful that treasure looked, after wandering all those years in the desert.  So Achan missed out on receiving so much more for himself, and his family, if they had just waited one city longer.</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Is it any different today?  Most people want tiny (in comparison) TEMPORARY blessings right NOW, rather than to wait for what God plans to give them.  Even many Christians serve themselves first, and God second.</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Matt.6:19-20</a:t>
            </a:r>
            <a:r>
              <a:rPr lang="en" sz="2000">
                <a:solidFill>
                  <a:srgbClr val="00FFFF"/>
                </a:solidFill>
              </a:rPr>
              <a:t> </a:t>
            </a:r>
            <a:r>
              <a:rPr lang="en" sz="2000" i="1">
                <a:solidFill>
                  <a:schemeClr val="dk1"/>
                </a:solidFill>
              </a:rPr>
              <a:t>“Do not store up for yourselves treasures on earth, where moth and rust destroy, and where thieves break in and steal. 20 </a:t>
            </a:r>
            <a:r>
              <a:rPr lang="en" sz="2000" i="1" u="sng">
                <a:solidFill>
                  <a:schemeClr val="dk1"/>
                </a:solidFill>
              </a:rPr>
              <a:t>But store up for yourselves treasures in heaven</a:t>
            </a:r>
            <a:r>
              <a:rPr lang="en" sz="2000" i="1">
                <a:solidFill>
                  <a:schemeClr val="dk1"/>
                </a:solidFill>
              </a:rPr>
              <a:t>, where neither moth nor rust destroys, and where thieves do not break in or steal;”</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Matt.6:33</a:t>
            </a:r>
            <a:r>
              <a:rPr lang="en" sz="2000">
                <a:solidFill>
                  <a:srgbClr val="00FFFF"/>
                </a:solidFill>
              </a:rPr>
              <a:t> </a:t>
            </a:r>
            <a:r>
              <a:rPr lang="en" sz="2000" i="1">
                <a:solidFill>
                  <a:schemeClr val="dk1"/>
                </a:solidFill>
              </a:rPr>
              <a:t>“But </a:t>
            </a:r>
            <a:r>
              <a:rPr lang="en" sz="2000" i="1" u="sng">
                <a:solidFill>
                  <a:schemeClr val="dk1"/>
                </a:solidFill>
              </a:rPr>
              <a:t>seek first His kingdom and His righteousness</a:t>
            </a:r>
            <a:r>
              <a:rPr lang="en" sz="2000" i="1">
                <a:solidFill>
                  <a:schemeClr val="dk1"/>
                </a:solidFill>
              </a:rPr>
              <a:t>, and all these things will be added to you.”</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8"/>
          <p:cNvSpPr txBox="1">
            <a:spLocks noGrp="1"/>
          </p:cNvSpPr>
          <p:nvPr>
            <p:ph type="ctrTitle"/>
          </p:nvPr>
        </p:nvSpPr>
        <p:spPr>
          <a:xfrm>
            <a:off x="-73100" y="0"/>
            <a:ext cx="93057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2 - GIVE YOUR BEST EFFORT</a:t>
            </a:r>
            <a:endParaRPr sz="5000" b="1">
              <a:solidFill>
                <a:srgbClr val="00FFFF"/>
              </a:solidFill>
            </a:endParaRPr>
          </a:p>
        </p:txBody>
      </p:sp>
      <p:sp>
        <p:nvSpPr>
          <p:cNvPr id="86" name="Google Shape;86;p18"/>
          <p:cNvSpPr txBox="1">
            <a:spLocks noGrp="1"/>
          </p:cNvSpPr>
          <p:nvPr>
            <p:ph type="subTitle" idx="1"/>
          </p:nvPr>
        </p:nvSpPr>
        <p:spPr>
          <a:xfrm>
            <a:off x="-188150" y="426082"/>
            <a:ext cx="9420600" cy="4717118"/>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1900" u="sng" dirty="0">
                <a:solidFill>
                  <a:srgbClr val="FFFF00"/>
                </a:solidFill>
              </a:rPr>
              <a:t>Josh.7:3-4</a:t>
            </a:r>
            <a:r>
              <a:rPr lang="en" sz="1900" dirty="0">
                <a:solidFill>
                  <a:schemeClr val="dk1"/>
                </a:solidFill>
              </a:rPr>
              <a:t> </a:t>
            </a:r>
            <a:r>
              <a:rPr lang="en" sz="1900" i="1" dirty="0">
                <a:solidFill>
                  <a:schemeClr val="dk1"/>
                </a:solidFill>
              </a:rPr>
              <a:t>“</a:t>
            </a:r>
            <a:r>
              <a:rPr lang="en" sz="1900" dirty="0">
                <a:solidFill>
                  <a:srgbClr val="FFFF00"/>
                </a:solidFill>
              </a:rPr>
              <a:t>(The spies)</a:t>
            </a:r>
            <a:r>
              <a:rPr lang="en" sz="1900" dirty="0">
                <a:solidFill>
                  <a:schemeClr val="dk1"/>
                </a:solidFill>
              </a:rPr>
              <a:t> </a:t>
            </a:r>
            <a:r>
              <a:rPr lang="en" sz="1900" i="1" dirty="0">
                <a:solidFill>
                  <a:schemeClr val="dk1"/>
                </a:solidFill>
              </a:rPr>
              <a:t>returned to Joshua and said to him, “Do not let all the people go up; </a:t>
            </a:r>
            <a:r>
              <a:rPr lang="en" sz="1900" i="1" u="sng" dirty="0">
                <a:solidFill>
                  <a:schemeClr val="dk1"/>
                </a:solidFill>
              </a:rPr>
              <a:t>only about two or three thousand men need go up to Ai</a:t>
            </a:r>
            <a:r>
              <a:rPr lang="en" sz="1900" i="1" dirty="0">
                <a:solidFill>
                  <a:schemeClr val="dk1"/>
                </a:solidFill>
              </a:rPr>
              <a:t>; do not make all the people toil up there, </a:t>
            </a:r>
            <a:r>
              <a:rPr lang="en" sz="1900" i="1" u="sng" dirty="0">
                <a:solidFill>
                  <a:schemeClr val="dk1"/>
                </a:solidFill>
              </a:rPr>
              <a:t>for they are few</a:t>
            </a:r>
            <a:r>
              <a:rPr lang="en" sz="1900" i="1" dirty="0">
                <a:solidFill>
                  <a:schemeClr val="dk1"/>
                </a:solidFill>
              </a:rPr>
              <a:t>.” 4 So about three thousand men from the people went up there, </a:t>
            </a:r>
            <a:r>
              <a:rPr lang="en" sz="1900" i="1" dirty="0">
                <a:solidFill>
                  <a:srgbClr val="FFFF00"/>
                </a:solidFill>
              </a:rPr>
              <a:t>but they fled from the men of Ai</a:t>
            </a:r>
            <a:r>
              <a:rPr lang="en" sz="1900" i="1" dirty="0">
                <a:solidFill>
                  <a:schemeClr val="dk1"/>
                </a:solidFill>
              </a:rPr>
              <a:t>.”</a:t>
            </a:r>
            <a:endParaRPr sz="1900" i="1"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1900" dirty="0">
                <a:solidFill>
                  <a:srgbClr val="00FFFF"/>
                </a:solidFill>
              </a:rPr>
              <a:t>How many soldiers had they sent to Jericho?</a:t>
            </a:r>
            <a:r>
              <a:rPr lang="en" sz="1900" dirty="0">
                <a:solidFill>
                  <a:schemeClr val="dk1"/>
                </a:solidFill>
              </a:rPr>
              <a:t>  </a:t>
            </a:r>
            <a:r>
              <a:rPr lang="en" sz="1900" u="sng" dirty="0">
                <a:solidFill>
                  <a:srgbClr val="FFFF00"/>
                </a:solidFill>
              </a:rPr>
              <a:t>Josh.6:3</a:t>
            </a:r>
            <a:r>
              <a:rPr lang="en" sz="1900" dirty="0">
                <a:solidFill>
                  <a:schemeClr val="dk1"/>
                </a:solidFill>
              </a:rPr>
              <a:t> </a:t>
            </a:r>
            <a:r>
              <a:rPr lang="en" sz="1900" i="1" dirty="0">
                <a:solidFill>
                  <a:schemeClr val="dk1"/>
                </a:solidFill>
              </a:rPr>
              <a:t>“You shall march around the city, </a:t>
            </a:r>
            <a:r>
              <a:rPr lang="en" sz="1900" i="1" u="sng" dirty="0">
                <a:solidFill>
                  <a:schemeClr val="dk1"/>
                </a:solidFill>
              </a:rPr>
              <a:t>all the men of war</a:t>
            </a:r>
            <a:r>
              <a:rPr lang="en" sz="1900" i="1" dirty="0">
                <a:solidFill>
                  <a:schemeClr val="dk1"/>
                </a:solidFill>
              </a:rPr>
              <a:t> circling the city once. You shall do so for six days”  </a:t>
            </a:r>
            <a:r>
              <a:rPr lang="en" sz="1900" dirty="0">
                <a:solidFill>
                  <a:schemeClr val="dk1"/>
                </a:solidFill>
              </a:rPr>
              <a:t>That was several hundred thousand soldiers!</a:t>
            </a:r>
            <a:endParaRPr sz="1900"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1900" u="sng" dirty="0">
                <a:solidFill>
                  <a:srgbClr val="FFFF00"/>
                </a:solidFill>
              </a:rPr>
              <a:t>Eccl.9:10</a:t>
            </a:r>
            <a:r>
              <a:rPr lang="en" sz="1900" dirty="0">
                <a:solidFill>
                  <a:schemeClr val="dk1"/>
                </a:solidFill>
              </a:rPr>
              <a:t> </a:t>
            </a:r>
            <a:r>
              <a:rPr lang="en" sz="1900" i="1" dirty="0">
                <a:solidFill>
                  <a:schemeClr val="dk1"/>
                </a:solidFill>
              </a:rPr>
              <a:t>“Whatever your hand finds to do, </a:t>
            </a:r>
            <a:r>
              <a:rPr lang="en" sz="1900" i="1" u="sng" dirty="0">
                <a:solidFill>
                  <a:schemeClr val="dk1"/>
                </a:solidFill>
              </a:rPr>
              <a:t>do it with all your might</a:t>
            </a:r>
            <a:r>
              <a:rPr lang="en" sz="1900" i="1" dirty="0">
                <a:solidFill>
                  <a:schemeClr val="dk1"/>
                </a:solidFill>
              </a:rPr>
              <a:t>; for there is no activity or planning or knowledge or wisdom in Sheol where you are going.”</a:t>
            </a:r>
            <a:r>
              <a:rPr lang="en" sz="1900" dirty="0">
                <a:solidFill>
                  <a:schemeClr val="dk1"/>
                </a:solidFill>
              </a:rPr>
              <a:t>  </a:t>
            </a:r>
            <a:r>
              <a:rPr lang="en" sz="1900" dirty="0">
                <a:solidFill>
                  <a:schemeClr val="accent1">
                    <a:lumMod val="60000"/>
                    <a:lumOff val="40000"/>
                  </a:schemeClr>
                </a:solidFill>
              </a:rPr>
              <a:t>Don’t get lazy and give God a half-hearted effort.  He deserves better!</a:t>
            </a:r>
          </a:p>
          <a:p>
            <a:pPr lvl="0" indent="-355600" algn="l">
              <a:lnSpc>
                <a:spcPct val="80000"/>
              </a:lnSpc>
              <a:buClr>
                <a:srgbClr val="FFFF00"/>
              </a:buClr>
              <a:buSzPts val="2000"/>
              <a:buChar char="●"/>
            </a:pPr>
            <a:r>
              <a:rPr lang="en-US" sz="1900" u="sng" dirty="0">
                <a:solidFill>
                  <a:srgbClr val="FFFF00"/>
                </a:solidFill>
              </a:rPr>
              <a:t>2 Kg.23:25 </a:t>
            </a:r>
            <a:r>
              <a:rPr lang="en-US" sz="1900" i="1" dirty="0">
                <a:solidFill>
                  <a:schemeClr val="dk1"/>
                </a:solidFill>
              </a:rPr>
              <a:t>“Before him </a:t>
            </a:r>
            <a:r>
              <a:rPr lang="en-US" sz="1900" dirty="0">
                <a:solidFill>
                  <a:srgbClr val="FFFF00"/>
                </a:solidFill>
              </a:rPr>
              <a:t>(Hezekiah) </a:t>
            </a:r>
            <a:r>
              <a:rPr lang="en-US" sz="1900" i="1" dirty="0">
                <a:solidFill>
                  <a:schemeClr val="dk1"/>
                </a:solidFill>
              </a:rPr>
              <a:t>there was no king like him </a:t>
            </a:r>
            <a:r>
              <a:rPr lang="en-US" sz="1900" i="1" u="sng" dirty="0">
                <a:solidFill>
                  <a:schemeClr val="dk1"/>
                </a:solidFill>
              </a:rPr>
              <a:t>who turned to the Lord with all his heart and with all his soul and with all his might</a:t>
            </a:r>
            <a:r>
              <a:rPr lang="en-US" sz="1900" i="1" dirty="0">
                <a:solidFill>
                  <a:schemeClr val="dk1"/>
                </a:solidFill>
              </a:rPr>
              <a:t>, according to all the law of Moses; nor did any like him arise after him.”</a:t>
            </a:r>
            <a:endParaRPr sz="1900" i="1"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1900" dirty="0">
                <a:solidFill>
                  <a:srgbClr val="00FFFF"/>
                </a:solidFill>
              </a:rPr>
              <a:t>Joshua learned this lesson at Ai (on the second attempt).</a:t>
            </a:r>
            <a:r>
              <a:rPr lang="en" sz="1900" dirty="0">
                <a:solidFill>
                  <a:schemeClr val="dk1"/>
                </a:solidFill>
              </a:rPr>
              <a:t>  </a:t>
            </a:r>
            <a:r>
              <a:rPr lang="en" sz="1900" u="sng" dirty="0">
                <a:solidFill>
                  <a:srgbClr val="FFFF00"/>
                </a:solidFill>
              </a:rPr>
              <a:t>Josh.8:1</a:t>
            </a:r>
            <a:r>
              <a:rPr lang="en" sz="1900" dirty="0">
                <a:solidFill>
                  <a:schemeClr val="dk1"/>
                </a:solidFill>
              </a:rPr>
              <a:t> </a:t>
            </a:r>
            <a:r>
              <a:rPr lang="en" sz="1900" i="1" dirty="0">
                <a:solidFill>
                  <a:schemeClr val="dk1"/>
                </a:solidFill>
              </a:rPr>
              <a:t>“Now the Lord said to Joshua, “Do not fear or be dismayed. </a:t>
            </a:r>
            <a:r>
              <a:rPr lang="en" sz="1900" i="1" u="sng" dirty="0">
                <a:solidFill>
                  <a:schemeClr val="dk1"/>
                </a:solidFill>
              </a:rPr>
              <a:t>Take all the people of war with you and arise, go up to Ai</a:t>
            </a:r>
            <a:r>
              <a:rPr lang="en" sz="1900" i="1" dirty="0">
                <a:solidFill>
                  <a:schemeClr val="dk1"/>
                </a:solidFill>
              </a:rPr>
              <a:t>; see, I have given into your hand the king of Ai, his people, his city, and his land.”</a:t>
            </a:r>
            <a:endParaRPr sz="1900" i="1" dirty="0">
              <a:solidFill>
                <a:schemeClr val="dk1"/>
              </a:solidFill>
            </a:endParaRPr>
          </a:p>
          <a:p>
            <a:pPr marL="457200" lvl="0" indent="-355600" algn="l" rtl="0">
              <a:lnSpc>
                <a:spcPct val="80000"/>
              </a:lnSpc>
              <a:spcBef>
                <a:spcPts val="0"/>
              </a:spcBef>
              <a:spcAft>
                <a:spcPts val="0"/>
              </a:spcAft>
              <a:buClr>
                <a:schemeClr val="dk1"/>
              </a:buClr>
              <a:buSzPts val="2000"/>
              <a:buChar char="●"/>
            </a:pPr>
            <a:r>
              <a:rPr lang="en" sz="1900" i="1" dirty="0">
                <a:solidFill>
                  <a:schemeClr val="dk1"/>
                </a:solidFill>
              </a:rPr>
              <a:t>“All the people of war”</a:t>
            </a:r>
            <a:r>
              <a:rPr lang="en" sz="1900" dirty="0">
                <a:solidFill>
                  <a:schemeClr val="dk1"/>
                </a:solidFill>
              </a:rPr>
              <a:t> in </a:t>
            </a:r>
            <a:r>
              <a:rPr lang="en" sz="1900" u="sng" dirty="0">
                <a:solidFill>
                  <a:srgbClr val="FFFF00"/>
                </a:solidFill>
              </a:rPr>
              <a:t>Josh.8:3,11</a:t>
            </a:r>
            <a:r>
              <a:rPr lang="en" sz="1900" dirty="0">
                <a:solidFill>
                  <a:schemeClr val="dk1"/>
                </a:solidFill>
              </a:rPr>
              <a:t>.  </a:t>
            </a:r>
            <a:r>
              <a:rPr lang="en" sz="1900" i="1" dirty="0">
                <a:solidFill>
                  <a:schemeClr val="dk1"/>
                </a:solidFill>
              </a:rPr>
              <a:t>“All Israel”</a:t>
            </a:r>
            <a:r>
              <a:rPr lang="en" sz="1900" dirty="0">
                <a:solidFill>
                  <a:schemeClr val="dk1"/>
                </a:solidFill>
              </a:rPr>
              <a:t> in </a:t>
            </a:r>
            <a:r>
              <a:rPr lang="en" sz="1900" u="sng" dirty="0">
                <a:solidFill>
                  <a:srgbClr val="FFFF00"/>
                </a:solidFill>
              </a:rPr>
              <a:t>Josh.8:15,21,24</a:t>
            </a:r>
            <a:r>
              <a:rPr lang="en" sz="1900" dirty="0">
                <a:solidFill>
                  <a:schemeClr val="dk1"/>
                </a:solidFill>
              </a:rPr>
              <a:t>.</a:t>
            </a:r>
            <a:endParaRPr sz="1900"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1900" dirty="0">
                <a:solidFill>
                  <a:srgbClr val="00FFFF"/>
                </a:solidFill>
              </a:rPr>
              <a:t>Don’t judge some matters of your faith or our congregation as too small for you to be concerned about.  If you can participate in the effort, DO IT!</a:t>
            </a:r>
            <a:endParaRPr sz="19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9"/>
          <p:cNvSpPr txBox="1">
            <a:spLocks noGrp="1"/>
          </p:cNvSpPr>
          <p:nvPr>
            <p:ph type="ctrTitle"/>
          </p:nvPr>
        </p:nvSpPr>
        <p:spPr>
          <a:xfrm>
            <a:off x="-73100" y="0"/>
            <a:ext cx="93057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800" b="1">
                <a:solidFill>
                  <a:srgbClr val="00FFFF"/>
                </a:solidFill>
              </a:rPr>
              <a:t>3 - YOUR SIN AFFECTS MANY!</a:t>
            </a:r>
            <a:endParaRPr sz="4800" b="1">
              <a:solidFill>
                <a:srgbClr val="00FFFF"/>
              </a:solidFill>
            </a:endParaRPr>
          </a:p>
        </p:txBody>
      </p:sp>
      <p:sp>
        <p:nvSpPr>
          <p:cNvPr id="92" name="Google Shape;92;p19"/>
          <p:cNvSpPr txBox="1">
            <a:spLocks noGrp="1"/>
          </p:cNvSpPr>
          <p:nvPr>
            <p:ph type="subTitle" idx="1"/>
          </p:nvPr>
        </p:nvSpPr>
        <p:spPr>
          <a:xfrm>
            <a:off x="-215435" y="397950"/>
            <a:ext cx="9414285" cy="47454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Josh.7:4-5</a:t>
            </a:r>
            <a:r>
              <a:rPr lang="en" sz="2000" dirty="0">
                <a:solidFill>
                  <a:srgbClr val="00FFFF"/>
                </a:solidFill>
              </a:rPr>
              <a:t> </a:t>
            </a:r>
            <a:r>
              <a:rPr lang="en" sz="2000" i="1" dirty="0">
                <a:solidFill>
                  <a:schemeClr val="dk1"/>
                </a:solidFill>
              </a:rPr>
              <a:t>“So about three thousand men from the people went up there, but they fled from the men of Ai. 5 </a:t>
            </a:r>
            <a:r>
              <a:rPr lang="en" sz="2000" i="1" u="sng" dirty="0">
                <a:solidFill>
                  <a:schemeClr val="dk1"/>
                </a:solidFill>
              </a:rPr>
              <a:t>The men of Ai struck down about thirty-six of their men</a:t>
            </a:r>
            <a:r>
              <a:rPr lang="en" sz="2000" i="1" dirty="0">
                <a:solidFill>
                  <a:schemeClr val="dk1"/>
                </a:solidFill>
              </a:rPr>
              <a:t>, and pursued them from the gate as far as Shebarim and struck them down on the descent, </a:t>
            </a:r>
            <a:r>
              <a:rPr lang="en" sz="2000" i="1" u="sng" dirty="0">
                <a:solidFill>
                  <a:schemeClr val="dk1"/>
                </a:solidFill>
              </a:rPr>
              <a:t>so the hearts of the people melted and became as water</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Odds are that Achan was not even involved in this first battle at Ai.  But when Achan found out what had happened, and WHY it happened, how do you suppose he felt?  Would he have chosen differently in Jericho if he knew his choice would cost the lives of his family AND these 36 brave men?</a:t>
            </a:r>
            <a:endParaRPr sz="2000" dirty="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In families, just one person’s addictions, or crimes, or adultery, or bad financial decisions will shame and damage and scar the other members of their family, perhaps for the rest of their lives.  It’s bigger than just you!</a:t>
            </a:r>
            <a:endParaRPr sz="2000"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As a parent, YOUR personal unwise choices and sins can contribute to your descendants, for generations, being destroyed in the fires of hell for eternity!</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In a congregation, YOUR unrepented sins, when they become known, could divide a congregation of God’s people, discourage weak Christians, or cause the name of Jesus Christ to be slandered and mocked in your community.</a:t>
            </a:r>
            <a:endParaRPr sz="2000" dirty="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“I’m not hurting anyone else” is a lie the devil tells us to make it easier on our conscience when we sin.  The people you hurt along the way know differently.</a:t>
            </a:r>
            <a:endParaRPr sz="20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0"/>
          <p:cNvSpPr txBox="1">
            <a:spLocks noGrp="1"/>
          </p:cNvSpPr>
          <p:nvPr>
            <p:ph type="ctrTitle"/>
          </p:nvPr>
        </p:nvSpPr>
        <p:spPr>
          <a:xfrm>
            <a:off x="-154400" y="0"/>
            <a:ext cx="9468300" cy="465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700" b="1">
                <a:solidFill>
                  <a:srgbClr val="00FFFF"/>
                </a:solidFill>
              </a:rPr>
              <a:t>4 - SEEK COUNSEL FROM GOD</a:t>
            </a:r>
            <a:endParaRPr sz="4700" b="1">
              <a:solidFill>
                <a:srgbClr val="00FFFF"/>
              </a:solidFill>
            </a:endParaRPr>
          </a:p>
        </p:txBody>
      </p:sp>
      <p:sp>
        <p:nvSpPr>
          <p:cNvPr id="98" name="Google Shape;98;p20"/>
          <p:cNvSpPr txBox="1">
            <a:spLocks noGrp="1"/>
          </p:cNvSpPr>
          <p:nvPr>
            <p:ph type="subTitle" idx="1"/>
          </p:nvPr>
        </p:nvSpPr>
        <p:spPr>
          <a:xfrm>
            <a:off x="-188150" y="373575"/>
            <a:ext cx="9387000" cy="4769700"/>
          </a:xfrm>
          <a:prstGeom prst="rect">
            <a:avLst/>
          </a:prstGeom>
        </p:spPr>
        <p:txBody>
          <a:bodyPr spcFirstLastPara="1" wrap="square" lIns="91425" tIns="91425" rIns="91425" bIns="91425" anchor="t" anchorCtr="0">
            <a:noAutofit/>
          </a:bodyPr>
          <a:lstStyle/>
          <a:p>
            <a:pPr marL="457200" lvl="0" indent="-349250" algn="l" rtl="0">
              <a:lnSpc>
                <a:spcPct val="80000"/>
              </a:lnSpc>
              <a:spcBef>
                <a:spcPts val="0"/>
              </a:spcBef>
              <a:spcAft>
                <a:spcPts val="0"/>
              </a:spcAft>
              <a:buClr>
                <a:srgbClr val="FFFF00"/>
              </a:buClr>
              <a:buSzPts val="1900"/>
              <a:buChar char="●"/>
            </a:pPr>
            <a:r>
              <a:rPr lang="en" sz="1900" u="sng" dirty="0">
                <a:solidFill>
                  <a:srgbClr val="FFFF00"/>
                </a:solidFill>
              </a:rPr>
              <a:t>Josh.7:6-9</a:t>
            </a:r>
            <a:r>
              <a:rPr lang="en" sz="1900" dirty="0">
                <a:solidFill>
                  <a:srgbClr val="FFFF00"/>
                </a:solidFill>
              </a:rPr>
              <a:t> </a:t>
            </a:r>
            <a:r>
              <a:rPr lang="en" sz="1900" i="1" dirty="0">
                <a:solidFill>
                  <a:schemeClr val="dk1"/>
                </a:solidFill>
              </a:rPr>
              <a:t>“Then Joshua </a:t>
            </a:r>
            <a:r>
              <a:rPr lang="en" sz="1900" i="1" u="sng" dirty="0">
                <a:solidFill>
                  <a:schemeClr val="dk1"/>
                </a:solidFill>
              </a:rPr>
              <a:t>tore his clothes and fell to the earth on his face before the ark of the Lord until the evening, both he and the elders of Israel; and they put dust on their heads</a:t>
            </a:r>
            <a:r>
              <a:rPr lang="en" sz="1900" i="1" dirty="0">
                <a:solidFill>
                  <a:schemeClr val="dk1"/>
                </a:solidFill>
              </a:rPr>
              <a:t>. 7 Joshua said, “Alas, O Lord God, </a:t>
            </a:r>
            <a:r>
              <a:rPr lang="en" sz="1900" i="1" u="sng" dirty="0">
                <a:solidFill>
                  <a:schemeClr val="dk1"/>
                </a:solidFill>
              </a:rPr>
              <a:t>why did You ever bring this people over the Jordan</a:t>
            </a:r>
            <a:r>
              <a:rPr lang="en" sz="1900" i="1" dirty="0">
                <a:solidFill>
                  <a:schemeClr val="dk1"/>
                </a:solidFill>
              </a:rPr>
              <a:t>, only to deliver us into the hand of the Amorites, to destroy us? If only we had been willing to dwell beyond the Jordan! 8 O Lord, what can I say since Israel has turned their back before their enemies? 9 For the Canaanites and all the inhabitants of the land will hear of it, and they will surround us and cut off our name from the earth. And what will You do for Your great name?”</a:t>
            </a:r>
            <a:r>
              <a:rPr lang="en" sz="1900" dirty="0">
                <a:solidFill>
                  <a:srgbClr val="FFFF00"/>
                </a:solidFill>
              </a:rPr>
              <a:t>  </a:t>
            </a:r>
            <a:r>
              <a:rPr lang="en" sz="1900" dirty="0">
                <a:solidFill>
                  <a:srgbClr val="00FFFF"/>
                </a:solidFill>
              </a:rPr>
              <a:t>Even Joshua, who is normally so faithful, was dumbfounded here.</a:t>
            </a:r>
            <a:endParaRPr sz="1900" dirty="0">
              <a:solidFill>
                <a:srgbClr val="00FFFF"/>
              </a:solidFill>
            </a:endParaRPr>
          </a:p>
          <a:p>
            <a:pPr marL="457200" lvl="0" indent="-349250" algn="l" rtl="0">
              <a:lnSpc>
                <a:spcPct val="80000"/>
              </a:lnSpc>
              <a:spcBef>
                <a:spcPts val="0"/>
              </a:spcBef>
              <a:spcAft>
                <a:spcPts val="0"/>
              </a:spcAft>
              <a:buClr>
                <a:srgbClr val="FFFF00"/>
              </a:buClr>
              <a:buSzPts val="1900"/>
              <a:buChar char="●"/>
            </a:pPr>
            <a:r>
              <a:rPr lang="en" sz="1900" u="sng" dirty="0">
                <a:solidFill>
                  <a:srgbClr val="FFFF00"/>
                </a:solidFill>
              </a:rPr>
              <a:t>Josh.7:10-11</a:t>
            </a:r>
            <a:r>
              <a:rPr lang="en" sz="1900" dirty="0">
                <a:solidFill>
                  <a:srgbClr val="FFFF00"/>
                </a:solidFill>
              </a:rPr>
              <a:t> </a:t>
            </a:r>
            <a:r>
              <a:rPr lang="en" sz="1900" i="1" dirty="0">
                <a:solidFill>
                  <a:schemeClr val="dk1"/>
                </a:solidFill>
              </a:rPr>
              <a:t>“So the Lord said to Joshua, “</a:t>
            </a:r>
            <a:r>
              <a:rPr lang="en" sz="1900" i="1" u="sng" dirty="0">
                <a:solidFill>
                  <a:schemeClr val="dk1"/>
                </a:solidFill>
              </a:rPr>
              <a:t>Rise up! Why is it that you have fallen on your face</a:t>
            </a:r>
            <a:r>
              <a:rPr lang="en" sz="1900" i="1" dirty="0">
                <a:solidFill>
                  <a:schemeClr val="dk1"/>
                </a:solidFill>
              </a:rPr>
              <a:t>? 11 Israel has sinned, and they have also transgressed My covenant which I commanded them. And they have even taken some of the things under the ban and have both stolen and deceived. Moreover, they have also put them among their own things.”</a:t>
            </a:r>
            <a:r>
              <a:rPr lang="en" sz="1900" dirty="0">
                <a:solidFill>
                  <a:srgbClr val="00FFFF"/>
                </a:solidFill>
              </a:rPr>
              <a:t>  Should Joshua have figured this out?</a:t>
            </a:r>
            <a:endParaRPr sz="1900" dirty="0">
              <a:solidFill>
                <a:srgbClr val="00FFFF"/>
              </a:solidFill>
            </a:endParaRPr>
          </a:p>
          <a:p>
            <a:pPr marL="457200" lvl="0" indent="-349250" algn="l" rtl="0">
              <a:lnSpc>
                <a:spcPct val="80000"/>
              </a:lnSpc>
              <a:spcBef>
                <a:spcPts val="0"/>
              </a:spcBef>
              <a:spcAft>
                <a:spcPts val="0"/>
              </a:spcAft>
              <a:buClr>
                <a:srgbClr val="FFFF00"/>
              </a:buClr>
              <a:buSzPts val="1900"/>
              <a:buChar char="●"/>
            </a:pPr>
            <a:r>
              <a:rPr lang="en" sz="1900" u="sng" dirty="0">
                <a:solidFill>
                  <a:srgbClr val="FFFF00"/>
                </a:solidFill>
              </a:rPr>
              <a:t>Deut.28:7</a:t>
            </a:r>
            <a:r>
              <a:rPr lang="en" sz="1900" dirty="0">
                <a:solidFill>
                  <a:srgbClr val="FFFF00"/>
                </a:solidFill>
              </a:rPr>
              <a:t> </a:t>
            </a:r>
            <a:r>
              <a:rPr lang="en" sz="1900" i="1" dirty="0">
                <a:solidFill>
                  <a:schemeClr val="dk1"/>
                </a:solidFill>
              </a:rPr>
              <a:t>“The Lord </a:t>
            </a:r>
            <a:r>
              <a:rPr lang="en" sz="1900" i="1" u="sng" dirty="0">
                <a:solidFill>
                  <a:schemeClr val="dk1"/>
                </a:solidFill>
              </a:rPr>
              <a:t>shall cause your enemies who rise up against you to be defeated before you</a:t>
            </a:r>
            <a:r>
              <a:rPr lang="en" sz="1900" i="1" dirty="0">
                <a:solidFill>
                  <a:schemeClr val="dk1"/>
                </a:solidFill>
              </a:rPr>
              <a:t>; they will come out against you one way and will flee before you seven ways.”  </a:t>
            </a:r>
            <a:r>
              <a:rPr lang="en" sz="1900" dirty="0">
                <a:solidFill>
                  <a:srgbClr val="00FFFF"/>
                </a:solidFill>
              </a:rPr>
              <a:t>God said they would be invincible IF they remained faithful!</a:t>
            </a:r>
            <a:endParaRPr sz="1900" dirty="0">
              <a:solidFill>
                <a:srgbClr val="00FFFF"/>
              </a:solidFill>
            </a:endParaRPr>
          </a:p>
          <a:p>
            <a:pPr marL="457200" lvl="0" indent="-349250" algn="l" rtl="0">
              <a:lnSpc>
                <a:spcPct val="80000"/>
              </a:lnSpc>
              <a:spcBef>
                <a:spcPts val="0"/>
              </a:spcBef>
              <a:spcAft>
                <a:spcPts val="0"/>
              </a:spcAft>
              <a:buClr>
                <a:srgbClr val="FFFF00"/>
              </a:buClr>
              <a:buSzPts val="1900"/>
              <a:buChar char="●"/>
            </a:pPr>
            <a:r>
              <a:rPr lang="en" sz="1900" dirty="0">
                <a:solidFill>
                  <a:srgbClr val="FFFF00"/>
                </a:solidFill>
              </a:rPr>
              <a:t>Did Joshua learn this lesson yet?  Sadly, no.  </a:t>
            </a:r>
            <a:r>
              <a:rPr lang="en" sz="1900" u="sng" dirty="0">
                <a:solidFill>
                  <a:srgbClr val="FFFF00"/>
                </a:solidFill>
              </a:rPr>
              <a:t>Josh.9:14</a:t>
            </a:r>
            <a:r>
              <a:rPr lang="en" sz="1900" dirty="0">
                <a:solidFill>
                  <a:srgbClr val="FFFF00"/>
                </a:solidFill>
              </a:rPr>
              <a:t> </a:t>
            </a:r>
            <a:r>
              <a:rPr lang="en" sz="1900" i="1" dirty="0">
                <a:solidFill>
                  <a:schemeClr val="dk1"/>
                </a:solidFill>
              </a:rPr>
              <a:t>“So the men of Israel took some of their provisions, </a:t>
            </a:r>
            <a:r>
              <a:rPr lang="en" sz="1900" i="1" u="sng" dirty="0">
                <a:solidFill>
                  <a:schemeClr val="dk1"/>
                </a:solidFill>
              </a:rPr>
              <a:t>and did not ask for the counsel of the Lord</a:t>
            </a:r>
            <a:r>
              <a:rPr lang="en" sz="1900" i="1" dirty="0">
                <a:solidFill>
                  <a:schemeClr val="dk1"/>
                </a:solidFill>
              </a:rPr>
              <a:t>.”</a:t>
            </a:r>
            <a:endParaRPr sz="1900" i="1" dirty="0">
              <a:solidFill>
                <a:schemeClr val="dk1"/>
              </a:solidFill>
            </a:endParaRPr>
          </a:p>
          <a:p>
            <a:pPr marL="457200" lvl="0" indent="-349250" algn="l" rtl="0">
              <a:lnSpc>
                <a:spcPct val="80000"/>
              </a:lnSpc>
              <a:spcBef>
                <a:spcPts val="0"/>
              </a:spcBef>
              <a:spcAft>
                <a:spcPts val="0"/>
              </a:spcAft>
              <a:buClr>
                <a:srgbClr val="00FFFF"/>
              </a:buClr>
              <a:buSzPts val="1900"/>
              <a:buChar char="●"/>
            </a:pPr>
            <a:r>
              <a:rPr lang="en" sz="1900" dirty="0">
                <a:solidFill>
                  <a:srgbClr val="00FFFF"/>
                </a:solidFill>
              </a:rPr>
              <a:t>ASK God, READ His word, and EXAMINE if you have done something wrong!</a:t>
            </a:r>
            <a:endParaRPr sz="19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ctrTitle"/>
          </p:nvPr>
        </p:nvSpPr>
        <p:spPr>
          <a:xfrm>
            <a:off x="-154400" y="0"/>
            <a:ext cx="9468300" cy="465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400" b="1">
                <a:solidFill>
                  <a:srgbClr val="00FFFF"/>
                </a:solidFill>
              </a:rPr>
              <a:t>5 - CONFESSION CLEANSES</a:t>
            </a:r>
            <a:endParaRPr sz="4400" b="1">
              <a:solidFill>
                <a:srgbClr val="00FFFF"/>
              </a:solidFill>
            </a:endParaRPr>
          </a:p>
        </p:txBody>
      </p:sp>
      <p:sp>
        <p:nvSpPr>
          <p:cNvPr id="104" name="Google Shape;104;p21"/>
          <p:cNvSpPr txBox="1">
            <a:spLocks noGrp="1"/>
          </p:cNvSpPr>
          <p:nvPr>
            <p:ph type="subTitle" idx="1"/>
          </p:nvPr>
        </p:nvSpPr>
        <p:spPr>
          <a:xfrm>
            <a:off x="-188150" y="373575"/>
            <a:ext cx="9387000" cy="4769700"/>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dirty="0">
                <a:solidFill>
                  <a:srgbClr val="FFFF00"/>
                </a:solidFill>
              </a:rPr>
              <a:t>In the following verses God tells Joshua to gather all Israel together to draw lots and determine which family has sinned in this matter, in not only the taking of the items but also the subsequent deception.</a:t>
            </a:r>
            <a:endParaRPr sz="2100" dirty="0">
              <a:solidFill>
                <a:srgbClr val="FFFF00"/>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Achan could have prevented all of this, but he watches as the process winds down, coming to his own household.</a:t>
            </a:r>
            <a:endParaRPr sz="2100" dirty="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u="sng" dirty="0">
                <a:solidFill>
                  <a:srgbClr val="FFFF00"/>
                </a:solidFill>
              </a:rPr>
              <a:t>Josh.7:19-21</a:t>
            </a:r>
            <a:r>
              <a:rPr lang="en" sz="2100" dirty="0">
                <a:solidFill>
                  <a:srgbClr val="00FFFF"/>
                </a:solidFill>
              </a:rPr>
              <a:t> </a:t>
            </a:r>
            <a:r>
              <a:rPr lang="en" sz="2100" i="1" dirty="0">
                <a:solidFill>
                  <a:schemeClr val="dk1"/>
                </a:solidFill>
              </a:rPr>
              <a:t>“Then Joshua said to Achan, “My son, I implore you, </a:t>
            </a:r>
            <a:r>
              <a:rPr lang="en" sz="2100" i="1" u="sng" dirty="0">
                <a:solidFill>
                  <a:schemeClr val="dk1"/>
                </a:solidFill>
              </a:rPr>
              <a:t>give glory to the Lord, the God of Israel, and give praise to Him</a:t>
            </a:r>
            <a:r>
              <a:rPr lang="en" sz="2100" i="1" dirty="0">
                <a:solidFill>
                  <a:schemeClr val="dk1"/>
                </a:solidFill>
              </a:rPr>
              <a:t>; and tell me now what you have done. Do not hide it from me.” 20 So Achan answered Joshua and said, “</a:t>
            </a:r>
            <a:r>
              <a:rPr lang="en" sz="2100" i="1" u="sng" dirty="0">
                <a:solidFill>
                  <a:schemeClr val="dk1"/>
                </a:solidFill>
              </a:rPr>
              <a:t>Truly, I have sinned against the Lord, the God of Israel</a:t>
            </a:r>
            <a:r>
              <a:rPr lang="en" sz="2100" i="1" dirty="0">
                <a:solidFill>
                  <a:schemeClr val="dk1"/>
                </a:solidFill>
              </a:rPr>
              <a:t>, and this is what I did: 21 when I saw among the spoil a beautiful mantle from Shinar and two hundred shekels of silver and a bar of gold fifty shekels in weight, then </a:t>
            </a:r>
            <a:r>
              <a:rPr lang="en" sz="2100" i="1" u="sng" dirty="0">
                <a:solidFill>
                  <a:schemeClr val="dk1"/>
                </a:solidFill>
              </a:rPr>
              <a:t>I coveted them and took them</a:t>
            </a:r>
            <a:r>
              <a:rPr lang="en" sz="2100" i="1" dirty="0">
                <a:solidFill>
                  <a:schemeClr val="dk1"/>
                </a:solidFill>
              </a:rPr>
              <a:t>; and behold, </a:t>
            </a:r>
            <a:r>
              <a:rPr lang="en" sz="2100" i="1" u="sng" dirty="0">
                <a:solidFill>
                  <a:schemeClr val="dk1"/>
                </a:solidFill>
              </a:rPr>
              <a:t>they are concealed in the earth inside my tent with the silver underneath it</a:t>
            </a:r>
            <a:r>
              <a:rPr lang="en" sz="2100" i="1" dirty="0">
                <a:solidFill>
                  <a:schemeClr val="dk1"/>
                </a:solidFill>
              </a:rPr>
              <a:t>.”</a:t>
            </a:r>
            <a:endParaRPr sz="2100" i="1" dirty="0">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u="sng" dirty="0">
                <a:solidFill>
                  <a:srgbClr val="FFFF00"/>
                </a:solidFill>
              </a:rPr>
              <a:t>1 Jn.1:8-9</a:t>
            </a:r>
            <a:r>
              <a:rPr lang="en" sz="2100" dirty="0">
                <a:solidFill>
                  <a:srgbClr val="00FFFF"/>
                </a:solidFill>
              </a:rPr>
              <a:t> </a:t>
            </a:r>
            <a:r>
              <a:rPr lang="en" sz="2100" i="1" dirty="0">
                <a:solidFill>
                  <a:schemeClr val="dk1"/>
                </a:solidFill>
              </a:rPr>
              <a:t>“If we say that we have no sin, we are deceiving ourselves and the truth is not in us. 9 </a:t>
            </a:r>
            <a:r>
              <a:rPr lang="en" sz="2100" i="1" u="sng" dirty="0">
                <a:solidFill>
                  <a:schemeClr val="dk1"/>
                </a:solidFill>
              </a:rPr>
              <a:t>If we confess our sins</a:t>
            </a:r>
            <a:r>
              <a:rPr lang="en" sz="2100" i="1" dirty="0">
                <a:solidFill>
                  <a:schemeClr val="dk1"/>
                </a:solidFill>
              </a:rPr>
              <a:t>, </a:t>
            </a:r>
            <a:r>
              <a:rPr lang="en" sz="2100" i="1" u="sng" dirty="0">
                <a:solidFill>
                  <a:schemeClr val="dk1"/>
                </a:solidFill>
              </a:rPr>
              <a:t>He is faithful and righteous</a:t>
            </a:r>
            <a:r>
              <a:rPr lang="en" sz="2100" i="1" dirty="0">
                <a:solidFill>
                  <a:schemeClr val="dk1"/>
                </a:solidFill>
              </a:rPr>
              <a:t> to forgive us our sins and to </a:t>
            </a:r>
            <a:r>
              <a:rPr lang="en" sz="2100" i="1" u="sng" dirty="0">
                <a:solidFill>
                  <a:schemeClr val="dk1"/>
                </a:solidFill>
              </a:rPr>
              <a:t>cleanse us from all unrighteousness</a:t>
            </a:r>
            <a:r>
              <a:rPr lang="en" sz="2100" i="1" dirty="0">
                <a:solidFill>
                  <a:schemeClr val="dk1"/>
                </a:solidFill>
              </a:rPr>
              <a:t>.”</a:t>
            </a:r>
            <a:endParaRPr sz="2100" i="1" dirty="0">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Confession gives glory to God and Jesus’ sacrifice, and we can be made clean again.  And it removes that massive weight from “hiding” our sin.</a:t>
            </a:r>
            <a:endParaRPr sz="21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2580</Words>
  <Application>Microsoft Office PowerPoint</Application>
  <PresentationFormat>On-screen Show (16:9)</PresentationFormat>
  <Paragraphs>68</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Simple Dark</vt:lpstr>
      <vt:lpstr>WHAT DOES THE BIBLE TEACH ABOUT AI?</vt:lpstr>
      <vt:lpstr>ARE YOU SURPRISED THAT AI IS MENTIONED IN THE BIBLE?</vt:lpstr>
      <vt:lpstr>SETTING THE STAGE</vt:lpstr>
      <vt:lpstr>1 - GOD MUST COME FIRST!</vt:lpstr>
      <vt:lpstr>IF ACHAN HAD JUST WAITED</vt:lpstr>
      <vt:lpstr>2 - GIVE YOUR BEST EFFORT</vt:lpstr>
      <vt:lpstr>3 - YOUR SIN AFFECTS MANY!</vt:lpstr>
      <vt:lpstr>4 - SEEK COUNSEL FROM GOD</vt:lpstr>
      <vt:lpstr>5 - CONFESSION CLEANSES</vt:lpstr>
      <vt:lpstr>6 - SIN HAS CONSEQUENCES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2025-07-20T09:22:37Z</dcterms:modified>
</cp:coreProperties>
</file>