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22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71854c1900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71854c1900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44f285ded0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44f285ded0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44f285ded0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44f285ded0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71854c190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71854c190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71854c1900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71854c190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71854c1900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71854c1900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71854c1900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71854c1900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71854c1900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71854c1900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71854c1900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71854c1900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0"/>
            <a:ext cx="9144000" cy="1284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SIN THAT AMERICANS DON’T PREACH ABOUT</a:t>
            </a:r>
            <a:endParaRPr sz="5000" b="1">
              <a:solidFill>
                <a:srgbClr val="00FFFF"/>
              </a:solidFill>
            </a:endParaRPr>
          </a:p>
        </p:txBody>
      </p:sp>
      <p:sp>
        <p:nvSpPr>
          <p:cNvPr id="55" name="Google Shape;55;p13"/>
          <p:cNvSpPr txBox="1">
            <a:spLocks noGrp="1"/>
          </p:cNvSpPr>
          <p:nvPr>
            <p:ph type="subTitle" idx="1"/>
          </p:nvPr>
        </p:nvSpPr>
        <p:spPr>
          <a:xfrm>
            <a:off x="-59550" y="1350056"/>
            <a:ext cx="9265200" cy="3793443"/>
          </a:xfrm>
          <a:prstGeom prst="rect">
            <a:avLst/>
          </a:prstGeom>
        </p:spPr>
        <p:txBody>
          <a:bodyPr spcFirstLastPara="1" wrap="square" lIns="91425" tIns="91425" rIns="91425" bIns="91425" anchor="t" anchorCtr="0">
            <a:normAutofit fontScale="85000" lnSpcReduction="10000"/>
          </a:bodyPr>
          <a:lstStyle/>
          <a:p>
            <a:pPr marL="0" lvl="0" indent="0" algn="l" rtl="0">
              <a:spcBef>
                <a:spcPts val="0"/>
              </a:spcBef>
              <a:spcAft>
                <a:spcPts val="0"/>
              </a:spcAft>
              <a:buNone/>
            </a:pPr>
            <a:r>
              <a:rPr lang="en" sz="2500" u="sng" dirty="0">
                <a:solidFill>
                  <a:srgbClr val="FFFF00"/>
                </a:solidFill>
              </a:rPr>
              <a:t>Deut.32:10-15</a:t>
            </a:r>
            <a:r>
              <a:rPr lang="en" sz="2500" dirty="0"/>
              <a:t> </a:t>
            </a:r>
            <a:r>
              <a:rPr lang="en" sz="2500" dirty="0">
                <a:solidFill>
                  <a:srgbClr val="00FFFF"/>
                </a:solidFill>
              </a:rPr>
              <a:t>(NKJV)</a:t>
            </a:r>
            <a:r>
              <a:rPr lang="en" sz="2500" dirty="0"/>
              <a:t> </a:t>
            </a:r>
            <a:r>
              <a:rPr lang="en" sz="2500" i="1" dirty="0">
                <a:solidFill>
                  <a:schemeClr val="dk1"/>
                </a:solidFill>
              </a:rPr>
              <a:t>“He </a:t>
            </a:r>
            <a:r>
              <a:rPr lang="en" sz="2500" dirty="0">
                <a:solidFill>
                  <a:srgbClr val="FFFF00"/>
                </a:solidFill>
              </a:rPr>
              <a:t>(God)</a:t>
            </a:r>
            <a:r>
              <a:rPr lang="en" sz="2500" i="1" dirty="0">
                <a:solidFill>
                  <a:schemeClr val="dk1"/>
                </a:solidFill>
              </a:rPr>
              <a:t> found him in a desert land and in the wasteland, a howling wilderness; He encircled him, He instructed him, He kept him as the apple of His eye. 11 As an eagle stirs up its nest, hovers over its young, spreading out its wings, taking them up, carrying them on its wings, 12 So the Lord alone led him, and there was no foreign god with him. 13 He made him ride in the heights of the earth, that he might eat the produce of the fields; He made him draw honey from the rock, and oil from the flinty rock; 14 Curds from the cattle, and milk of the flock, with fat of lambs; and rams of the breed of Bashan, and goats, with the choicest wheat; and you drank wine, the blood of the grapes. 15 </a:t>
            </a:r>
            <a:r>
              <a:rPr lang="en" sz="2500" i="1" u="sng" dirty="0">
                <a:solidFill>
                  <a:srgbClr val="FFFF00"/>
                </a:solidFill>
              </a:rPr>
              <a:t>But</a:t>
            </a:r>
            <a:r>
              <a:rPr lang="en" sz="2500" i="1" dirty="0">
                <a:solidFill>
                  <a:schemeClr val="dk1"/>
                </a:solidFill>
              </a:rPr>
              <a:t> Jeshurun grew fat and kicked; You grew fat, you grew thick, you are obese! </a:t>
            </a:r>
            <a:r>
              <a:rPr lang="en" sz="2500" i="1" u="sng" dirty="0">
                <a:solidFill>
                  <a:schemeClr val="dk1"/>
                </a:solidFill>
              </a:rPr>
              <a:t>Then he forsook God who made him, and scornfully esteemed the Rock of his salvation</a:t>
            </a:r>
            <a:r>
              <a:rPr lang="en" sz="2500" i="1" dirty="0">
                <a:solidFill>
                  <a:schemeClr val="dk1"/>
                </a:solidFill>
              </a:rPr>
              <a:t>.”</a:t>
            </a:r>
            <a:endParaRPr sz="25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121200" y="0"/>
            <a:ext cx="9387600" cy="489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TRUE SUSTENANCE </a:t>
            </a:r>
            <a:endParaRPr sz="5000" b="1">
              <a:solidFill>
                <a:srgbClr val="00FFFF"/>
              </a:solidFill>
            </a:endParaRPr>
          </a:p>
        </p:txBody>
      </p:sp>
      <p:sp>
        <p:nvSpPr>
          <p:cNvPr id="109" name="Google Shape;109;p22"/>
          <p:cNvSpPr txBox="1">
            <a:spLocks noGrp="1"/>
          </p:cNvSpPr>
          <p:nvPr>
            <p:ph type="subTitle" idx="1"/>
          </p:nvPr>
        </p:nvSpPr>
        <p:spPr>
          <a:xfrm>
            <a:off x="-188150" y="395225"/>
            <a:ext cx="9387600" cy="47487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Prov.30:8-9</a:t>
            </a:r>
            <a:r>
              <a:rPr lang="en" sz="2000" dirty="0">
                <a:solidFill>
                  <a:srgbClr val="FFFF00"/>
                </a:solidFill>
              </a:rPr>
              <a:t> </a:t>
            </a:r>
            <a:r>
              <a:rPr lang="en" sz="2000" i="1" dirty="0">
                <a:solidFill>
                  <a:schemeClr val="dk1"/>
                </a:solidFill>
              </a:rPr>
              <a:t>“Remove falsehood and lies far from me; </a:t>
            </a:r>
            <a:r>
              <a:rPr lang="en" sz="2000" i="1" u="sng" dirty="0">
                <a:solidFill>
                  <a:schemeClr val="dk1"/>
                </a:solidFill>
              </a:rPr>
              <a:t>Give me neither poverty nor riches</a:t>
            </a:r>
            <a:r>
              <a:rPr lang="en" sz="2000" i="1" dirty="0">
                <a:solidFill>
                  <a:schemeClr val="dk1"/>
                </a:solidFill>
              </a:rPr>
              <a:t> - </a:t>
            </a:r>
            <a:r>
              <a:rPr lang="en" sz="2000" i="1" u="sng" dirty="0">
                <a:solidFill>
                  <a:schemeClr val="dk1"/>
                </a:solidFill>
              </a:rPr>
              <a:t>Feed me with the food allotted to me</a:t>
            </a:r>
            <a:r>
              <a:rPr lang="en" sz="2000" i="1" dirty="0">
                <a:solidFill>
                  <a:schemeClr val="dk1"/>
                </a:solidFill>
              </a:rPr>
              <a:t>; 9 </a:t>
            </a:r>
            <a:r>
              <a:rPr lang="en" sz="2000" i="1" u="sng" dirty="0">
                <a:solidFill>
                  <a:schemeClr val="dk1"/>
                </a:solidFill>
              </a:rPr>
              <a:t>Lest I be full and deny You, and say, “Who is the Lord</a:t>
            </a:r>
            <a:r>
              <a:rPr lang="en" sz="2000" i="1" dirty="0">
                <a:solidFill>
                  <a:schemeClr val="dk1"/>
                </a:solidFill>
              </a:rPr>
              <a:t>?” or lest I be poor and steal, and profane the name of my God.”</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Matt.6:11</a:t>
            </a:r>
            <a:r>
              <a:rPr lang="en" sz="2000" dirty="0">
                <a:solidFill>
                  <a:srgbClr val="FFFF00"/>
                </a:solidFill>
              </a:rPr>
              <a:t> </a:t>
            </a:r>
            <a:r>
              <a:rPr lang="en" sz="2000" i="1" dirty="0">
                <a:solidFill>
                  <a:schemeClr val="dk1"/>
                </a:solidFill>
              </a:rPr>
              <a:t>“Give us this day our </a:t>
            </a:r>
            <a:r>
              <a:rPr lang="en" sz="2000" i="1" u="sng" dirty="0">
                <a:solidFill>
                  <a:schemeClr val="dk1"/>
                </a:solidFill>
              </a:rPr>
              <a:t>daily</a:t>
            </a:r>
            <a:r>
              <a:rPr lang="en" sz="2000" i="1" dirty="0">
                <a:solidFill>
                  <a:schemeClr val="dk1"/>
                </a:solidFill>
              </a:rPr>
              <a:t> bread.” </a:t>
            </a:r>
            <a:r>
              <a:rPr lang="en" sz="2000" dirty="0">
                <a:solidFill>
                  <a:srgbClr val="FFFF00"/>
                </a:solidFill>
              </a:rPr>
              <a:t> </a:t>
            </a:r>
            <a:r>
              <a:rPr lang="en" sz="2000" dirty="0">
                <a:solidFill>
                  <a:srgbClr val="00FFFF"/>
                </a:solidFill>
              </a:rPr>
              <a:t>How much have you stored up?</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Deut.8:3</a:t>
            </a:r>
            <a:r>
              <a:rPr lang="en" sz="2000" dirty="0">
                <a:solidFill>
                  <a:srgbClr val="FFFF00"/>
                </a:solidFill>
              </a:rPr>
              <a:t> </a:t>
            </a:r>
            <a:r>
              <a:rPr lang="en" sz="2000" i="1" dirty="0">
                <a:solidFill>
                  <a:schemeClr val="dk1"/>
                </a:solidFill>
              </a:rPr>
              <a:t>“So He humbled you, </a:t>
            </a:r>
            <a:r>
              <a:rPr lang="en" sz="2000" i="1" u="sng" dirty="0">
                <a:solidFill>
                  <a:schemeClr val="dk1"/>
                </a:solidFill>
              </a:rPr>
              <a:t>allowed you to hunger</a:t>
            </a:r>
            <a:r>
              <a:rPr lang="en" sz="2000" i="1" dirty="0">
                <a:solidFill>
                  <a:schemeClr val="dk1"/>
                </a:solidFill>
              </a:rPr>
              <a:t>, and fed you with manna which you did not know nor did your fathers know, that He might make you know that </a:t>
            </a:r>
            <a:r>
              <a:rPr lang="en" sz="2000" i="1" u="sng" dirty="0">
                <a:solidFill>
                  <a:schemeClr val="dk1"/>
                </a:solidFill>
              </a:rPr>
              <a:t>man shall not live by bread alone; but man lives by every word that proceeds from the mouth of the Lord</a:t>
            </a:r>
            <a:r>
              <a:rPr lang="en" sz="2000" i="1" dirty="0">
                <a:solidFill>
                  <a:schemeClr val="dk1"/>
                </a:solidFill>
              </a:rPr>
              <a:t>.”</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Ps.119:103</a:t>
            </a:r>
            <a:r>
              <a:rPr lang="en" sz="2000" dirty="0">
                <a:solidFill>
                  <a:srgbClr val="FFFF00"/>
                </a:solidFill>
              </a:rPr>
              <a:t> </a:t>
            </a:r>
            <a:r>
              <a:rPr lang="en" sz="2000" i="1" dirty="0">
                <a:solidFill>
                  <a:schemeClr val="dk1"/>
                </a:solidFill>
              </a:rPr>
              <a:t>“How sweet are Your words to my taste, </a:t>
            </a:r>
            <a:r>
              <a:rPr lang="en" sz="2000" i="1" u="sng" dirty="0">
                <a:solidFill>
                  <a:schemeClr val="dk1"/>
                </a:solidFill>
              </a:rPr>
              <a:t>sweeter than honey to my mouth</a:t>
            </a:r>
            <a:r>
              <a:rPr lang="en" sz="2000" i="1" dirty="0">
                <a:solidFill>
                  <a:schemeClr val="dk1"/>
                </a:solidFill>
              </a:rPr>
              <a:t>!”</a:t>
            </a:r>
            <a:r>
              <a:rPr lang="en" sz="2000" dirty="0">
                <a:solidFill>
                  <a:srgbClr val="FFFF00"/>
                </a:solidFill>
              </a:rPr>
              <a:t>  </a:t>
            </a:r>
            <a:r>
              <a:rPr lang="en" sz="2000" dirty="0">
                <a:solidFill>
                  <a:srgbClr val="00FFFF"/>
                </a:solidFill>
              </a:rPr>
              <a:t>We won’t miss a meal.  Do we miss reading the word of God?</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Jn.4:10</a:t>
            </a:r>
            <a:r>
              <a:rPr lang="en" sz="2000" dirty="0">
                <a:solidFill>
                  <a:srgbClr val="FFFF00"/>
                </a:solidFill>
              </a:rPr>
              <a:t> </a:t>
            </a:r>
            <a:r>
              <a:rPr lang="en" sz="2000" i="1" dirty="0">
                <a:solidFill>
                  <a:schemeClr val="dk1"/>
                </a:solidFill>
              </a:rPr>
              <a:t>“Jesus answered and said to her, “</a:t>
            </a:r>
            <a:r>
              <a:rPr lang="en" sz="2000" i="1" u="sng" dirty="0">
                <a:solidFill>
                  <a:schemeClr val="dk1"/>
                </a:solidFill>
              </a:rPr>
              <a:t>If you knew the gift of God</a:t>
            </a:r>
            <a:r>
              <a:rPr lang="en" sz="2000" i="1" dirty="0">
                <a:solidFill>
                  <a:schemeClr val="dk1"/>
                </a:solidFill>
              </a:rPr>
              <a:t>, and who it is who says to you, ‘Give Me a drink,’ you would have asked Him, and He would have given you </a:t>
            </a:r>
            <a:r>
              <a:rPr lang="en" sz="2000" i="1" u="sng" dirty="0">
                <a:solidFill>
                  <a:schemeClr val="dk1"/>
                </a:solidFill>
              </a:rPr>
              <a:t>living water</a:t>
            </a:r>
            <a:r>
              <a:rPr lang="en" sz="2000" i="1" dirty="0">
                <a:solidFill>
                  <a:schemeClr val="dk1"/>
                </a:solidFill>
              </a:rPr>
              <a:t>.”</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Jn.6:35</a:t>
            </a:r>
            <a:r>
              <a:rPr lang="en" sz="2000" dirty="0">
                <a:solidFill>
                  <a:srgbClr val="FFFF00"/>
                </a:solidFill>
              </a:rPr>
              <a:t> </a:t>
            </a:r>
            <a:r>
              <a:rPr lang="en" sz="2000" i="1" dirty="0">
                <a:solidFill>
                  <a:schemeClr val="dk1"/>
                </a:solidFill>
              </a:rPr>
              <a:t>“And Jesus said to them, “</a:t>
            </a:r>
            <a:r>
              <a:rPr lang="en" sz="2000" i="1" u="sng" dirty="0">
                <a:solidFill>
                  <a:schemeClr val="dk1"/>
                </a:solidFill>
              </a:rPr>
              <a:t>I am the bread of life</a:t>
            </a:r>
            <a:r>
              <a:rPr lang="en" sz="2000" i="1" dirty="0">
                <a:solidFill>
                  <a:schemeClr val="dk1"/>
                </a:solidFill>
              </a:rPr>
              <a:t>. He who comes to Me shall </a:t>
            </a:r>
            <a:r>
              <a:rPr lang="en" sz="2000" i="1" u="sng" dirty="0">
                <a:solidFill>
                  <a:schemeClr val="dk1"/>
                </a:solidFill>
              </a:rPr>
              <a:t>never hunger</a:t>
            </a:r>
            <a:r>
              <a:rPr lang="en" sz="2000" i="1" dirty="0">
                <a:solidFill>
                  <a:schemeClr val="dk1"/>
                </a:solidFill>
              </a:rPr>
              <a:t>, and he who believes in Me shall </a:t>
            </a:r>
            <a:r>
              <a:rPr lang="en" sz="2000" i="1" u="sng" dirty="0">
                <a:solidFill>
                  <a:schemeClr val="dk1"/>
                </a:solidFill>
              </a:rPr>
              <a:t>never thirst</a:t>
            </a:r>
            <a:r>
              <a:rPr lang="en" sz="2000" i="1" dirty="0">
                <a:solidFill>
                  <a:schemeClr val="dk1"/>
                </a:solidFill>
              </a:rPr>
              <a:t>.”</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Lk.14:16-17</a:t>
            </a:r>
            <a:r>
              <a:rPr lang="en" sz="2000" dirty="0">
                <a:solidFill>
                  <a:srgbClr val="FFFF00"/>
                </a:solidFill>
              </a:rPr>
              <a:t> </a:t>
            </a:r>
            <a:r>
              <a:rPr lang="en" sz="2000" i="1" dirty="0">
                <a:solidFill>
                  <a:schemeClr val="dk1"/>
                </a:solidFill>
              </a:rPr>
              <a:t>“Then He said to him, “A certain man gave </a:t>
            </a:r>
            <a:r>
              <a:rPr lang="en" sz="2000" i="1" u="sng" dirty="0">
                <a:solidFill>
                  <a:schemeClr val="dk1"/>
                </a:solidFill>
              </a:rPr>
              <a:t>a great supper</a:t>
            </a:r>
            <a:r>
              <a:rPr lang="en" sz="2000" i="1" dirty="0">
                <a:solidFill>
                  <a:schemeClr val="dk1"/>
                </a:solidFill>
              </a:rPr>
              <a:t> and invited many, 17 and sent his servant at supper time to say to those who were invited, ‘</a:t>
            </a:r>
            <a:r>
              <a:rPr lang="en" sz="2000" i="1" u="sng" dirty="0">
                <a:solidFill>
                  <a:srgbClr val="FFFF00"/>
                </a:solidFill>
              </a:rPr>
              <a:t>Come, for all things are now ready</a:t>
            </a:r>
            <a:r>
              <a:rPr lang="en" sz="2000" i="1" dirty="0">
                <a:solidFill>
                  <a:schemeClr val="dk1"/>
                </a:solidFill>
              </a:rPr>
              <a:t>.’”</a:t>
            </a:r>
            <a:r>
              <a:rPr lang="en" sz="2000" dirty="0">
                <a:solidFill>
                  <a:srgbClr val="FFFF00"/>
                </a:solidFill>
              </a:rPr>
              <a:t>  </a:t>
            </a:r>
            <a:r>
              <a:rPr lang="en" sz="2000" dirty="0">
                <a:solidFill>
                  <a:srgbClr val="00FFFF"/>
                </a:solidFill>
              </a:rPr>
              <a:t>Are YOU ready for that supper?</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121200" y="0"/>
            <a:ext cx="93876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GLUTTONY - A “DEADLY” SIN </a:t>
            </a:r>
            <a:endParaRPr sz="5000" b="1">
              <a:solidFill>
                <a:srgbClr val="00FFFF"/>
              </a:solidFill>
            </a:endParaRPr>
          </a:p>
        </p:txBody>
      </p:sp>
      <p:sp>
        <p:nvSpPr>
          <p:cNvPr id="61" name="Google Shape;61;p14"/>
          <p:cNvSpPr txBox="1">
            <a:spLocks noGrp="1"/>
          </p:cNvSpPr>
          <p:nvPr>
            <p:ph type="subTitle" idx="1"/>
          </p:nvPr>
        </p:nvSpPr>
        <p:spPr>
          <a:xfrm>
            <a:off x="-188150" y="523800"/>
            <a:ext cx="9332100" cy="4619850"/>
          </a:xfrm>
          <a:prstGeom prst="rect">
            <a:avLst/>
          </a:prstGeom>
        </p:spPr>
        <p:txBody>
          <a:bodyPr spcFirstLastPara="1" wrap="square" lIns="91425" tIns="91425" rIns="91425" bIns="91425" anchor="t" anchorCtr="0">
            <a:normAutofit fontScale="92500" lnSpcReduction="10000"/>
          </a:bodyPr>
          <a:lstStyle/>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American Christians do not talk about it because 1) We ourselves commit this sin quite often, and 2) We don’t want to “offend” so many people, especially brethren.</a:t>
            </a:r>
            <a:endParaRPr sz="2000" dirty="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This is not uniquely an American problem.  Clearly certain people in bible times could commit this sin also.  But I think it is committed by a greater percentage than ever because we are so blessed materially and in how much “leisure time” we have.  Laziness, historically, would lead to poverty - as the scriptures taught at the time of Proverbs.  But today some people can be lazy but still have more than enough food to continually feast on.</a:t>
            </a:r>
            <a:endParaRPr sz="2000"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Please understand in this lesson that obesity does </a:t>
            </a:r>
            <a:r>
              <a:rPr lang="en" sz="2000" u="sng" dirty="0">
                <a:solidFill>
                  <a:srgbClr val="00FFFF"/>
                </a:solidFill>
              </a:rPr>
              <a:t>NOT</a:t>
            </a:r>
            <a:r>
              <a:rPr lang="en" sz="2000" dirty="0">
                <a:solidFill>
                  <a:srgbClr val="00FFFF"/>
                </a:solidFill>
              </a:rPr>
              <a:t> always equal gluttony.  Some people are going to be big because their family members were big.  Some have glandular problems, lower metabolism, etc. </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Gluttony has exploded in the last 150 years as a near global epidemic (the US is “only” 13th on the obesity index) because of inexpensive processed foods, rich in sugars and unsaturated fats.  But also because the more technological a society becomes: 1) There are fewer manual labor jobs, 2) Hours “on your feet” become fewer, 3) Automobiles become the primary source of transportation, and 4) “Screen time” - TV, phone, computer, games.</a:t>
            </a:r>
            <a:endParaRPr sz="2000" dirty="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Leads to diabetes, heart disease, stroke, hypertension, cancer, and high risk pregnancies.</a:t>
            </a:r>
            <a:endParaRPr sz="2000"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Also is a contributing factor in mental illness, depression, food addiction, etc.</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121200" y="0"/>
            <a:ext cx="93876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WHAT IS GLUTTONY? </a:t>
            </a:r>
            <a:endParaRPr sz="5000" b="1">
              <a:solidFill>
                <a:srgbClr val="00FFFF"/>
              </a:solidFill>
            </a:endParaRPr>
          </a:p>
        </p:txBody>
      </p:sp>
      <p:sp>
        <p:nvSpPr>
          <p:cNvPr id="67" name="Google Shape;67;p15"/>
          <p:cNvSpPr txBox="1">
            <a:spLocks noGrp="1"/>
          </p:cNvSpPr>
          <p:nvPr>
            <p:ph type="subTitle" idx="1"/>
          </p:nvPr>
        </p:nvSpPr>
        <p:spPr>
          <a:xfrm>
            <a:off x="-188150" y="456150"/>
            <a:ext cx="9332100" cy="46875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Bible words - “</a:t>
            </a:r>
            <a:r>
              <a:rPr lang="en" sz="2000" u="sng" dirty="0">
                <a:solidFill>
                  <a:srgbClr val="FFFF00"/>
                </a:solidFill>
              </a:rPr>
              <a:t>zalal</a:t>
            </a:r>
            <a:r>
              <a:rPr lang="en" sz="2000" dirty="0">
                <a:solidFill>
                  <a:srgbClr val="FFFF00"/>
                </a:solidFill>
              </a:rPr>
              <a:t>” in Hebrew - “to be loose morally, worthless, vile”  Greek word “</a:t>
            </a:r>
            <a:r>
              <a:rPr lang="en" sz="2000" u="sng" dirty="0">
                <a:solidFill>
                  <a:srgbClr val="FFFF00"/>
                </a:solidFill>
              </a:rPr>
              <a:t>phagos</a:t>
            </a:r>
            <a:r>
              <a:rPr lang="en" sz="2000" dirty="0">
                <a:solidFill>
                  <a:srgbClr val="FFFF00"/>
                </a:solidFill>
              </a:rPr>
              <a:t>” - “an eater, one who over-indulges in food and drink.”</a:t>
            </a:r>
            <a:endParaRPr sz="2000" dirty="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Notice here that the word doesn’t mean “fat” or “obese”.  It has nothing to do with one’s size or physical appearance.  Will gluttony, left unchecked, also lead to changes in our physical bodies?  Absolutely!  But let’s not start off seeking to treat symptoms instead of the root cause.</a:t>
            </a:r>
            <a:endParaRPr sz="2000"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Gluttony is a </a:t>
            </a:r>
            <a:r>
              <a:rPr lang="en" sz="2000" i="1" dirty="0">
                <a:solidFill>
                  <a:schemeClr val="dk1"/>
                </a:solidFill>
              </a:rPr>
              <a:t>“lust of the flesh”</a:t>
            </a:r>
            <a:r>
              <a:rPr lang="en" sz="2000" dirty="0">
                <a:solidFill>
                  <a:srgbClr val="00FFFF"/>
                </a:solidFill>
              </a:rPr>
              <a:t>, a craving within our physical bodies, just as much as alcoholism, drug addiction, and sexual temptation are.  Sugar itself is indeed another chemical that our bodies can crave.  It does not have a “narcotic” effect, as drugs and alcohol do, but it DEFINITELY has a euphoric (feeling good) effect!  (Think about that satisfied “mmmmm” sound you make consuming your favorite dessert.)  And it’s not just sugar.  In my personal case I have a big weakness for Italian foods, cheese, and sodium.</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Gluttony was linked with alcohol in bible times, because it was often accompanied with drunkenness.  </a:t>
            </a:r>
            <a:r>
              <a:rPr lang="en" sz="2000" u="sng" dirty="0">
                <a:solidFill>
                  <a:srgbClr val="FFFF00"/>
                </a:solidFill>
              </a:rPr>
              <a:t>Prov.23:20</a:t>
            </a:r>
            <a:r>
              <a:rPr lang="en" sz="2000" dirty="0">
                <a:solidFill>
                  <a:srgbClr val="00FFFF"/>
                </a:solidFill>
              </a:rPr>
              <a:t> </a:t>
            </a:r>
            <a:r>
              <a:rPr lang="en" sz="2000" i="1" dirty="0">
                <a:solidFill>
                  <a:schemeClr val="dk1"/>
                </a:solidFill>
              </a:rPr>
              <a:t>“Do not mix with winebibbers, or with gluttonous eaters of meat;”</a:t>
            </a:r>
            <a:endParaRPr sz="2000" i="1" dirty="0">
              <a:solidFill>
                <a:schemeClr val="dk1"/>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People in the world today are still gluttonous with food and alcohol combined, but </a:t>
            </a:r>
            <a:r>
              <a:rPr lang="en" sz="2000" u="sng" dirty="0">
                <a:solidFill>
                  <a:schemeClr val="dk1"/>
                </a:solidFill>
              </a:rPr>
              <a:t>Christians</a:t>
            </a:r>
            <a:r>
              <a:rPr lang="en" sz="2000" dirty="0">
                <a:solidFill>
                  <a:schemeClr val="dk1"/>
                </a:solidFill>
              </a:rPr>
              <a:t> can still be guilty of gluttony and never drink any alcohol!</a:t>
            </a:r>
            <a:endParaRPr sz="20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121200" y="0"/>
            <a:ext cx="93876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FOOD IS A </a:t>
            </a:r>
            <a:r>
              <a:rPr lang="en" sz="5000" b="1" u="sng">
                <a:solidFill>
                  <a:srgbClr val="00FFFF"/>
                </a:solidFill>
              </a:rPr>
              <a:t>GOOD</a:t>
            </a:r>
            <a:r>
              <a:rPr lang="en" sz="5000" b="1">
                <a:solidFill>
                  <a:srgbClr val="00FFFF"/>
                </a:solidFill>
              </a:rPr>
              <a:t> THING! </a:t>
            </a:r>
            <a:endParaRPr sz="5000" b="1">
              <a:solidFill>
                <a:srgbClr val="00FFFF"/>
              </a:solidFill>
            </a:endParaRPr>
          </a:p>
        </p:txBody>
      </p:sp>
      <p:sp>
        <p:nvSpPr>
          <p:cNvPr id="73" name="Google Shape;73;p16"/>
          <p:cNvSpPr txBox="1">
            <a:spLocks noGrp="1"/>
          </p:cNvSpPr>
          <p:nvPr>
            <p:ph type="subTitle" idx="1"/>
          </p:nvPr>
        </p:nvSpPr>
        <p:spPr>
          <a:xfrm>
            <a:off x="-188150" y="617578"/>
            <a:ext cx="9332100" cy="4526221"/>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This is NOT God’s fault - in creating such delicious and tempting foods.</a:t>
            </a:r>
            <a:endParaRPr sz="2000" dirty="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Prov.24:13-14</a:t>
            </a:r>
            <a:r>
              <a:rPr lang="en" sz="2000" dirty="0">
                <a:solidFill>
                  <a:schemeClr val="dk1"/>
                </a:solidFill>
              </a:rPr>
              <a:t> </a:t>
            </a:r>
            <a:r>
              <a:rPr lang="en" sz="2000" i="1" dirty="0">
                <a:solidFill>
                  <a:schemeClr val="dk1"/>
                </a:solidFill>
              </a:rPr>
              <a:t>“My son, </a:t>
            </a:r>
            <a:r>
              <a:rPr lang="en" sz="2000" i="1" u="sng" dirty="0">
                <a:solidFill>
                  <a:schemeClr val="dk1"/>
                </a:solidFill>
              </a:rPr>
              <a:t>eat honey because it is good, and the honeycomb which is sweet to your taste</a:t>
            </a:r>
            <a:r>
              <a:rPr lang="en" sz="2000" i="1" dirty="0">
                <a:solidFill>
                  <a:schemeClr val="dk1"/>
                </a:solidFill>
              </a:rPr>
              <a:t>;”</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Eccl.3:12-13</a:t>
            </a:r>
            <a:r>
              <a:rPr lang="en" sz="2000" dirty="0">
                <a:solidFill>
                  <a:schemeClr val="dk1"/>
                </a:solidFill>
              </a:rPr>
              <a:t> </a:t>
            </a:r>
            <a:r>
              <a:rPr lang="en" sz="2000" i="1" dirty="0">
                <a:solidFill>
                  <a:schemeClr val="dk1"/>
                </a:solidFill>
              </a:rPr>
              <a:t>“I know that nothing is better for them than to rejoice, and to do good in their lives, 13 and also that </a:t>
            </a:r>
            <a:r>
              <a:rPr lang="en" sz="2000" i="1" u="sng" dirty="0">
                <a:solidFill>
                  <a:schemeClr val="dk1"/>
                </a:solidFill>
              </a:rPr>
              <a:t>every man should eat and drink and enjoy the good of all his labor - it is the gift of God</a:t>
            </a:r>
            <a:r>
              <a:rPr lang="en" sz="2000" i="1" dirty="0">
                <a:solidFill>
                  <a:schemeClr val="dk1"/>
                </a:solidFill>
              </a:rPr>
              <a:t>.”</a:t>
            </a:r>
            <a:r>
              <a:rPr lang="en" sz="2000" dirty="0">
                <a:solidFill>
                  <a:schemeClr val="dk1"/>
                </a:solidFill>
              </a:rPr>
              <a:t> </a:t>
            </a:r>
            <a:r>
              <a:rPr lang="en" sz="2000" dirty="0">
                <a:solidFill>
                  <a:srgbClr val="00FFFF"/>
                </a:solidFill>
              </a:rPr>
              <a:t>(This is repeated FOUR times in the book of Ecclesiastes!)</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Acts 2:46</a:t>
            </a:r>
            <a:r>
              <a:rPr lang="en" sz="2000" dirty="0">
                <a:solidFill>
                  <a:schemeClr val="dk1"/>
                </a:solidFill>
              </a:rPr>
              <a:t> </a:t>
            </a:r>
            <a:r>
              <a:rPr lang="en" sz="2000" i="1" dirty="0">
                <a:solidFill>
                  <a:schemeClr val="dk1"/>
                </a:solidFill>
              </a:rPr>
              <a:t>“So continuing daily with one accord in the temple, and breaking bread from house to house, </a:t>
            </a:r>
            <a:r>
              <a:rPr lang="en" sz="2000" i="1" u="sng" dirty="0">
                <a:solidFill>
                  <a:schemeClr val="dk1"/>
                </a:solidFill>
              </a:rPr>
              <a:t>they ate their food with gladness and simplicity of heart</a:t>
            </a:r>
            <a:r>
              <a:rPr lang="en" sz="2000" i="1" dirty="0">
                <a:solidFill>
                  <a:schemeClr val="dk1"/>
                </a:solidFill>
              </a:rPr>
              <a:t>,”</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1 Tim.4:3</a:t>
            </a:r>
            <a:r>
              <a:rPr lang="en" sz="2000" dirty="0">
                <a:solidFill>
                  <a:schemeClr val="dk1"/>
                </a:solidFill>
              </a:rPr>
              <a:t> </a:t>
            </a:r>
            <a:r>
              <a:rPr lang="en" sz="2000" i="1" dirty="0">
                <a:solidFill>
                  <a:schemeClr val="dk1"/>
                </a:solidFill>
              </a:rPr>
              <a:t>“forbidding to marry, and commanding to abstain from </a:t>
            </a:r>
            <a:r>
              <a:rPr lang="en" sz="2000" i="1" u="sng" dirty="0">
                <a:solidFill>
                  <a:schemeClr val="dk1"/>
                </a:solidFill>
              </a:rPr>
              <a:t>foods which God created to be received with thanksgiving by those who believe and know the truth</a:t>
            </a:r>
            <a:r>
              <a:rPr lang="en" sz="2000" i="1" dirty="0">
                <a:solidFill>
                  <a:schemeClr val="dk1"/>
                </a:solidFill>
              </a:rPr>
              <a:t>.”</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1 Tim.6:17</a:t>
            </a:r>
            <a:r>
              <a:rPr lang="en" sz="2000" dirty="0">
                <a:solidFill>
                  <a:schemeClr val="dk1"/>
                </a:solidFill>
              </a:rPr>
              <a:t> </a:t>
            </a:r>
            <a:r>
              <a:rPr lang="en" sz="2000" i="1" dirty="0">
                <a:solidFill>
                  <a:schemeClr val="dk1"/>
                </a:solidFill>
              </a:rPr>
              <a:t>"Command those who are rich in this present age not to be haughty, nor to trust in uncertain riches but in the living God, </a:t>
            </a:r>
            <a:r>
              <a:rPr lang="en" sz="2000" i="1" u="sng" dirty="0">
                <a:solidFill>
                  <a:schemeClr val="dk1"/>
                </a:solidFill>
              </a:rPr>
              <a:t>who gives us richly all things to enjoy</a:t>
            </a:r>
            <a:r>
              <a:rPr lang="en" sz="2000" i="1" dirty="0">
                <a:solidFill>
                  <a:schemeClr val="dk1"/>
                </a:solidFill>
              </a:rPr>
              <a:t>.”</a:t>
            </a:r>
            <a:endParaRPr sz="2000" i="1"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Food itself is not the problem.  Just as money itself is not automatically evil - the LOVE of money is.  How many of us have “fallen in love” with our food?!</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121200" y="0"/>
            <a:ext cx="93876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800" b="1">
                <a:solidFill>
                  <a:srgbClr val="00FFFF"/>
                </a:solidFill>
              </a:rPr>
              <a:t>HOW SERIOUS IS GLUTTONY?</a:t>
            </a:r>
            <a:r>
              <a:rPr lang="en" sz="5000" b="1">
                <a:solidFill>
                  <a:srgbClr val="00FFFF"/>
                </a:solidFill>
              </a:rPr>
              <a:t> </a:t>
            </a:r>
            <a:endParaRPr sz="5000" b="1">
              <a:solidFill>
                <a:srgbClr val="00FFFF"/>
              </a:solidFill>
            </a:endParaRPr>
          </a:p>
        </p:txBody>
      </p:sp>
      <p:sp>
        <p:nvSpPr>
          <p:cNvPr id="79" name="Google Shape;79;p17"/>
          <p:cNvSpPr txBox="1">
            <a:spLocks noGrp="1"/>
          </p:cNvSpPr>
          <p:nvPr>
            <p:ph type="subTitle" idx="1"/>
          </p:nvPr>
        </p:nvSpPr>
        <p:spPr>
          <a:xfrm>
            <a:off x="-188150" y="523800"/>
            <a:ext cx="9387600" cy="46200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How were the Jews to treat it?  </a:t>
            </a:r>
            <a:r>
              <a:rPr lang="en" sz="2000" u="sng" dirty="0">
                <a:solidFill>
                  <a:srgbClr val="FFFF00"/>
                </a:solidFill>
              </a:rPr>
              <a:t>Deut.21:20-21</a:t>
            </a:r>
            <a:r>
              <a:rPr lang="en" sz="2000" dirty="0">
                <a:solidFill>
                  <a:srgbClr val="FFFF00"/>
                </a:solidFill>
              </a:rPr>
              <a:t> </a:t>
            </a:r>
            <a:r>
              <a:rPr lang="en" sz="2000" i="1" dirty="0">
                <a:solidFill>
                  <a:schemeClr val="dk1"/>
                </a:solidFill>
              </a:rPr>
              <a:t>“And they shall say to the elders of his city, ‘This son of ours is </a:t>
            </a:r>
            <a:r>
              <a:rPr lang="en" sz="2000" i="1" u="sng" dirty="0">
                <a:solidFill>
                  <a:schemeClr val="dk1"/>
                </a:solidFill>
              </a:rPr>
              <a:t>stubborn and rebellious</a:t>
            </a:r>
            <a:r>
              <a:rPr lang="en" sz="2000" i="1" dirty="0">
                <a:solidFill>
                  <a:schemeClr val="dk1"/>
                </a:solidFill>
              </a:rPr>
              <a:t>; he will not obey our voice; </a:t>
            </a:r>
            <a:r>
              <a:rPr lang="en" sz="2000" i="1" u="sng" dirty="0">
                <a:solidFill>
                  <a:schemeClr val="dk1"/>
                </a:solidFill>
              </a:rPr>
              <a:t>he is a glutton and a drunkard</a:t>
            </a:r>
            <a:r>
              <a:rPr lang="en" sz="2000" i="1" dirty="0">
                <a:solidFill>
                  <a:schemeClr val="dk1"/>
                </a:solidFill>
              </a:rPr>
              <a:t>.’ 21 Then all the men of his city shall stone him to death with stones; so you shall put away the evil from among you, </a:t>
            </a:r>
            <a:r>
              <a:rPr lang="en" sz="2000" i="1" u="sng" dirty="0">
                <a:solidFill>
                  <a:schemeClr val="dk1"/>
                </a:solidFill>
              </a:rPr>
              <a:t>and all Israel shall hear and fear</a:t>
            </a:r>
            <a:r>
              <a:rPr lang="en" sz="2000" i="1" dirty="0">
                <a:solidFill>
                  <a:schemeClr val="dk1"/>
                </a:solidFill>
              </a:rPr>
              <a:t>.”</a:t>
            </a:r>
            <a:r>
              <a:rPr lang="en" sz="2000" dirty="0">
                <a:solidFill>
                  <a:srgbClr val="FFFF00"/>
                </a:solidFill>
              </a:rPr>
              <a:t>  </a:t>
            </a:r>
            <a:r>
              <a:rPr lang="en" sz="2000" dirty="0">
                <a:solidFill>
                  <a:srgbClr val="00FFFF"/>
                </a:solidFill>
              </a:rPr>
              <a:t>It was a capital offense!  If it were still this way today, might some of us no longer be here?</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It brought/brings shame on entire families.  </a:t>
            </a:r>
            <a:r>
              <a:rPr lang="en" sz="2000" u="sng" dirty="0">
                <a:solidFill>
                  <a:srgbClr val="FFFF00"/>
                </a:solidFill>
              </a:rPr>
              <a:t>Prov.28:7</a:t>
            </a:r>
            <a:r>
              <a:rPr lang="en" sz="2000" dirty="0">
                <a:solidFill>
                  <a:srgbClr val="FFFF00"/>
                </a:solidFill>
              </a:rPr>
              <a:t> </a:t>
            </a:r>
            <a:r>
              <a:rPr lang="en" sz="2000" i="1" dirty="0">
                <a:solidFill>
                  <a:schemeClr val="dk1"/>
                </a:solidFill>
              </a:rPr>
              <a:t>“Whoever keeps the law is a discerning son, but </a:t>
            </a:r>
            <a:r>
              <a:rPr lang="en" sz="2000" i="1" u="sng" dirty="0">
                <a:solidFill>
                  <a:schemeClr val="dk1"/>
                </a:solidFill>
              </a:rPr>
              <a:t>a companion of gluttons shames his father</a:t>
            </a:r>
            <a:r>
              <a:rPr lang="en" sz="2000" i="1" dirty="0">
                <a:solidFill>
                  <a:schemeClr val="dk1"/>
                </a:solidFill>
              </a:rPr>
              <a:t>.”</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It contributed to Israel’s destruction in the wilderness.</a:t>
            </a:r>
            <a:r>
              <a:rPr lang="en" sz="2000" dirty="0">
                <a:solidFill>
                  <a:schemeClr val="dk1"/>
                </a:solidFill>
              </a:rPr>
              <a:t>  </a:t>
            </a:r>
            <a:r>
              <a:rPr lang="en" sz="2000" u="sng" dirty="0">
                <a:solidFill>
                  <a:srgbClr val="FFFF00"/>
                </a:solidFill>
              </a:rPr>
              <a:t>Num.11:4-6, 33-34</a:t>
            </a:r>
            <a:r>
              <a:rPr lang="en" sz="2000" dirty="0">
                <a:solidFill>
                  <a:schemeClr val="dk1"/>
                </a:solidFill>
              </a:rPr>
              <a:t> </a:t>
            </a:r>
            <a:r>
              <a:rPr lang="en" sz="2000" i="1" dirty="0">
                <a:solidFill>
                  <a:schemeClr val="dk1"/>
                </a:solidFill>
              </a:rPr>
              <a:t>“Now the mixed multitude who were among them </a:t>
            </a:r>
            <a:r>
              <a:rPr lang="en" sz="2000" i="1" u="sng" dirty="0">
                <a:solidFill>
                  <a:schemeClr val="dk1"/>
                </a:solidFill>
              </a:rPr>
              <a:t>yielded to intense craving</a:t>
            </a:r>
            <a:r>
              <a:rPr lang="en" sz="2000" i="1" dirty="0">
                <a:solidFill>
                  <a:schemeClr val="dk1"/>
                </a:solidFill>
              </a:rPr>
              <a:t>; so the children of Israel also wept again and said: “</a:t>
            </a:r>
            <a:r>
              <a:rPr lang="en" sz="2000" i="1" u="sng" dirty="0">
                <a:solidFill>
                  <a:schemeClr val="dk1"/>
                </a:solidFill>
              </a:rPr>
              <a:t>Who will give us meat to eat</a:t>
            </a:r>
            <a:r>
              <a:rPr lang="en" sz="2000" i="1" dirty="0">
                <a:solidFill>
                  <a:schemeClr val="dk1"/>
                </a:solidFill>
              </a:rPr>
              <a:t>? 5 We remember the fish which we ate freely in Egypt, the cucumbers, the melons, the leeks, the onions, and the garlic; 6 but now our whole being is dried up; </a:t>
            </a:r>
            <a:r>
              <a:rPr lang="en" sz="2000" i="1" u="sng" dirty="0">
                <a:solidFill>
                  <a:schemeClr val="dk1"/>
                </a:solidFill>
              </a:rPr>
              <a:t>there is nothing at all except this manna before our eyes</a:t>
            </a:r>
            <a:r>
              <a:rPr lang="en" sz="2000" i="1" dirty="0">
                <a:solidFill>
                  <a:schemeClr val="dk1"/>
                </a:solidFill>
              </a:rPr>
              <a:t>!...33 But while the meat was still between their teeth, before it was chewed, the wrath of the Lord was aroused against the people, and the Lord struck the people with a very great plague. 34 So he called the name of that place Kibroth Hattaavah, because there they buried the people </a:t>
            </a:r>
            <a:r>
              <a:rPr lang="en" sz="2000" i="1" u="sng" dirty="0">
                <a:solidFill>
                  <a:schemeClr val="dk1"/>
                </a:solidFill>
              </a:rPr>
              <a:t>who had yielded to craving</a:t>
            </a:r>
            <a:r>
              <a:rPr lang="en" sz="2000" i="1" dirty="0">
                <a:solidFill>
                  <a:schemeClr val="dk1"/>
                </a:solidFill>
              </a:rPr>
              <a:t>.”</a:t>
            </a:r>
            <a:endParaRPr sz="20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121200" y="0"/>
            <a:ext cx="9387600" cy="459594"/>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dirty="0">
                <a:solidFill>
                  <a:srgbClr val="00FFFF"/>
                </a:solidFill>
              </a:rPr>
              <a:t>WHO IS CONTROLLING WHO?</a:t>
            </a:r>
            <a:r>
              <a:rPr lang="en" sz="5000" b="1" dirty="0">
                <a:solidFill>
                  <a:srgbClr val="00FFFF"/>
                </a:solidFill>
              </a:rPr>
              <a:t> </a:t>
            </a:r>
            <a:endParaRPr sz="5000" b="1" dirty="0">
              <a:solidFill>
                <a:srgbClr val="00FFFF"/>
              </a:solidFill>
            </a:endParaRPr>
          </a:p>
        </p:txBody>
      </p:sp>
      <p:sp>
        <p:nvSpPr>
          <p:cNvPr id="85" name="Google Shape;85;p18"/>
          <p:cNvSpPr txBox="1">
            <a:spLocks noGrp="1"/>
          </p:cNvSpPr>
          <p:nvPr>
            <p:ph type="subTitle" idx="1"/>
          </p:nvPr>
        </p:nvSpPr>
        <p:spPr>
          <a:xfrm>
            <a:off x="-188150" y="420950"/>
            <a:ext cx="9387600" cy="47229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1 Cor.9:27</a:t>
            </a:r>
            <a:r>
              <a:rPr lang="en" sz="2000" dirty="0">
                <a:solidFill>
                  <a:srgbClr val="FFFF00"/>
                </a:solidFill>
              </a:rPr>
              <a:t> </a:t>
            </a:r>
            <a:r>
              <a:rPr lang="en" sz="2000" i="1" dirty="0">
                <a:solidFill>
                  <a:schemeClr val="dk1"/>
                </a:solidFill>
              </a:rPr>
              <a:t>“But </a:t>
            </a:r>
            <a:r>
              <a:rPr lang="en" sz="2000" i="1" u="sng" dirty="0">
                <a:solidFill>
                  <a:schemeClr val="dk1"/>
                </a:solidFill>
              </a:rPr>
              <a:t>I discipline my body and bring it into subjection</a:t>
            </a:r>
            <a:r>
              <a:rPr lang="en" sz="2000" i="1" dirty="0">
                <a:solidFill>
                  <a:schemeClr val="dk1"/>
                </a:solidFill>
              </a:rPr>
              <a:t>, lest, when I have preached to others, I myself should become disqualified.”</a:t>
            </a:r>
            <a:r>
              <a:rPr lang="en" sz="2000" dirty="0">
                <a:solidFill>
                  <a:schemeClr val="dk1"/>
                </a:solidFill>
              </a:rPr>
              <a:t> </a:t>
            </a:r>
            <a:r>
              <a:rPr lang="en" sz="2000" dirty="0">
                <a:solidFill>
                  <a:srgbClr val="FFFF00"/>
                </a:solidFill>
              </a:rPr>
              <a:t> (Some translations say “buffet” my body - that is NOT an “all you can eat” buffet!)</a:t>
            </a:r>
            <a:endParaRPr sz="2000" dirty="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Are you controlling your body, your flesh, or is it controlling you?</a:t>
            </a:r>
            <a:endParaRPr sz="2000"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1 Cor.6:12</a:t>
            </a:r>
            <a:r>
              <a:rPr lang="en" sz="2000" dirty="0">
                <a:solidFill>
                  <a:srgbClr val="FFFF00"/>
                </a:solidFill>
              </a:rPr>
              <a:t> </a:t>
            </a:r>
            <a:r>
              <a:rPr lang="en" sz="2000" i="1" dirty="0">
                <a:solidFill>
                  <a:schemeClr val="dk1"/>
                </a:solidFill>
              </a:rPr>
              <a:t>“All things are lawful for me, but all things are not helpful. All things are lawful for me, but </a:t>
            </a:r>
            <a:r>
              <a:rPr lang="en" sz="2000" i="1" u="sng" dirty="0">
                <a:solidFill>
                  <a:schemeClr val="dk1"/>
                </a:solidFill>
              </a:rPr>
              <a:t>I will not be brought under the power of any</a:t>
            </a:r>
            <a:r>
              <a:rPr lang="en" sz="2000" i="1" dirty="0">
                <a:solidFill>
                  <a:schemeClr val="dk1"/>
                </a:solidFill>
              </a:rPr>
              <a:t>.”</a:t>
            </a:r>
            <a:r>
              <a:rPr lang="en" sz="2000" dirty="0">
                <a:solidFill>
                  <a:srgbClr val="FFFF00"/>
                </a:solidFill>
              </a:rPr>
              <a:t>  </a:t>
            </a:r>
            <a:r>
              <a:rPr lang="en" sz="2000" dirty="0">
                <a:solidFill>
                  <a:srgbClr val="00FFFF"/>
                </a:solidFill>
              </a:rPr>
              <a:t>This is such a profound statement on Paul’s part.  We have “liberty” to eat anything we want (with perhaps blood being the one exception).  Paul recognized that it was </a:t>
            </a:r>
            <a:r>
              <a:rPr lang="en" sz="2000" i="1" dirty="0">
                <a:solidFill>
                  <a:schemeClr val="dk1"/>
                </a:solidFill>
              </a:rPr>
              <a:t>“lawful”</a:t>
            </a:r>
            <a:r>
              <a:rPr lang="en" sz="2000" dirty="0">
                <a:solidFill>
                  <a:srgbClr val="00FFFF"/>
                </a:solidFill>
              </a:rPr>
              <a:t> for him to do many things.  But not all things, and indeed not all foods, are </a:t>
            </a:r>
            <a:r>
              <a:rPr lang="en" sz="2000" i="1" dirty="0">
                <a:solidFill>
                  <a:schemeClr val="dk1"/>
                </a:solidFill>
              </a:rPr>
              <a:t>“helpful”</a:t>
            </a:r>
            <a:r>
              <a:rPr lang="en" sz="2000" dirty="0">
                <a:solidFill>
                  <a:srgbClr val="00FFFF"/>
                </a:solidFill>
              </a:rPr>
              <a:t>.  They don’t all edify.  And most of all Paul said that he would NOT be brought </a:t>
            </a:r>
            <a:r>
              <a:rPr lang="en" sz="2000" i="1" dirty="0">
                <a:solidFill>
                  <a:schemeClr val="dk1"/>
                </a:solidFill>
              </a:rPr>
              <a:t>“under the power”</a:t>
            </a:r>
            <a:r>
              <a:rPr lang="en" sz="2000" dirty="0">
                <a:solidFill>
                  <a:srgbClr val="00FFFF"/>
                </a:solidFill>
              </a:rPr>
              <a:t> of anything.  He wasn’t going to willingly subject his will and his reason to whatever his flesh wanted!  We go to this passage all the time for drug addiction and sexual addiction. Why not food addiction?!</a:t>
            </a:r>
            <a:r>
              <a:rPr lang="en" sz="2000" dirty="0">
                <a:solidFill>
                  <a:srgbClr val="FFFF00"/>
                </a:solidFill>
              </a:rPr>
              <a:t>  </a:t>
            </a:r>
            <a:r>
              <a:rPr lang="en" sz="2000" u="sng" dirty="0">
                <a:solidFill>
                  <a:srgbClr val="FFFF00"/>
                </a:solidFill>
              </a:rPr>
              <a:t>Gal.5:22-23</a:t>
            </a:r>
            <a:r>
              <a:rPr lang="en" sz="2000" dirty="0">
                <a:solidFill>
                  <a:srgbClr val="FFFF00"/>
                </a:solidFill>
              </a:rPr>
              <a:t> </a:t>
            </a:r>
            <a:r>
              <a:rPr lang="en" sz="2000" i="1" dirty="0">
                <a:solidFill>
                  <a:schemeClr val="dk1"/>
                </a:solidFill>
              </a:rPr>
              <a:t>“But the </a:t>
            </a:r>
            <a:r>
              <a:rPr lang="en" sz="2000" i="1" u="sng" dirty="0">
                <a:solidFill>
                  <a:schemeClr val="dk1"/>
                </a:solidFill>
              </a:rPr>
              <a:t>fruit of the Spirit</a:t>
            </a:r>
            <a:r>
              <a:rPr lang="en" sz="2000" i="1" dirty="0">
                <a:solidFill>
                  <a:schemeClr val="dk1"/>
                </a:solidFill>
              </a:rPr>
              <a:t> is love, joy, peace, longsuffering, kindness, goodness, faithfulness, 23 gentleness, </a:t>
            </a:r>
            <a:r>
              <a:rPr lang="en" sz="2000" i="1" u="sng" dirty="0">
                <a:solidFill>
                  <a:schemeClr val="dk1"/>
                </a:solidFill>
              </a:rPr>
              <a:t>self-control</a:t>
            </a:r>
            <a:r>
              <a:rPr lang="en" sz="2000" i="1" dirty="0">
                <a:solidFill>
                  <a:schemeClr val="dk1"/>
                </a:solidFill>
              </a:rPr>
              <a:t>. </a:t>
            </a:r>
            <a:r>
              <a:rPr lang="en" sz="2000" i="1" u="sng" dirty="0">
                <a:solidFill>
                  <a:schemeClr val="dk1"/>
                </a:solidFill>
              </a:rPr>
              <a:t>Against such there is no law</a:t>
            </a:r>
            <a:r>
              <a:rPr lang="en" sz="2000" i="1" dirty="0">
                <a:solidFill>
                  <a:schemeClr val="dk1"/>
                </a:solidFill>
              </a:rPr>
              <a:t>.”</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Prov.23:1-3</a:t>
            </a:r>
            <a:r>
              <a:rPr lang="en" sz="2000" dirty="0">
                <a:solidFill>
                  <a:srgbClr val="FFFF00"/>
                </a:solidFill>
              </a:rPr>
              <a:t> </a:t>
            </a:r>
            <a:r>
              <a:rPr lang="en" sz="2000" i="1" dirty="0">
                <a:solidFill>
                  <a:schemeClr val="dk1"/>
                </a:solidFill>
              </a:rPr>
              <a:t>“When you sit down to eat with a ruler, consider carefully what is before you; 2 And put a knife to your throat if you are </a:t>
            </a:r>
            <a:r>
              <a:rPr lang="en" sz="2000" i="1" u="sng" dirty="0">
                <a:solidFill>
                  <a:schemeClr val="dk1"/>
                </a:solidFill>
              </a:rPr>
              <a:t>a man given to appetite</a:t>
            </a:r>
            <a:r>
              <a:rPr lang="en" sz="2000" i="1" dirty="0">
                <a:solidFill>
                  <a:schemeClr val="dk1"/>
                </a:solidFill>
              </a:rPr>
              <a:t>. 3 </a:t>
            </a:r>
            <a:r>
              <a:rPr lang="en" sz="2000" i="1" u="sng" dirty="0">
                <a:solidFill>
                  <a:schemeClr val="dk1"/>
                </a:solidFill>
              </a:rPr>
              <a:t>Do not desire his delicacies</a:t>
            </a:r>
            <a:r>
              <a:rPr lang="en" sz="2000" i="1" dirty="0">
                <a:solidFill>
                  <a:schemeClr val="dk1"/>
                </a:solidFill>
              </a:rPr>
              <a:t>, for they are </a:t>
            </a:r>
            <a:r>
              <a:rPr lang="en" sz="2000" i="1" u="sng" dirty="0">
                <a:solidFill>
                  <a:schemeClr val="dk1"/>
                </a:solidFill>
              </a:rPr>
              <a:t>deceptive food</a:t>
            </a:r>
            <a:r>
              <a:rPr lang="en" sz="2000" i="1" dirty="0">
                <a:solidFill>
                  <a:schemeClr val="dk1"/>
                </a:solidFill>
              </a:rPr>
              <a:t>.”</a:t>
            </a:r>
            <a:endParaRPr sz="20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121200" y="0"/>
            <a:ext cx="93876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dirty="0">
                <a:solidFill>
                  <a:srgbClr val="00FFFF"/>
                </a:solidFill>
              </a:rPr>
              <a:t>WHO IS YOUR “GOD”?</a:t>
            </a:r>
            <a:r>
              <a:rPr lang="en" sz="5000" b="1" dirty="0">
                <a:solidFill>
                  <a:srgbClr val="00FFFF"/>
                </a:solidFill>
              </a:rPr>
              <a:t> </a:t>
            </a:r>
            <a:endParaRPr sz="5000" b="1" dirty="0">
              <a:solidFill>
                <a:srgbClr val="00FFFF"/>
              </a:solidFill>
            </a:endParaRPr>
          </a:p>
        </p:txBody>
      </p:sp>
      <p:sp>
        <p:nvSpPr>
          <p:cNvPr id="91" name="Google Shape;91;p19"/>
          <p:cNvSpPr txBox="1">
            <a:spLocks noGrp="1"/>
          </p:cNvSpPr>
          <p:nvPr>
            <p:ph type="subTitle" idx="1"/>
          </p:nvPr>
        </p:nvSpPr>
        <p:spPr>
          <a:xfrm>
            <a:off x="-188150" y="523800"/>
            <a:ext cx="9387600" cy="46200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Rom.16:18</a:t>
            </a:r>
            <a:r>
              <a:rPr lang="en" sz="2000" i="1" dirty="0">
                <a:solidFill>
                  <a:schemeClr val="dk1"/>
                </a:solidFill>
              </a:rPr>
              <a:t> “For those who are such </a:t>
            </a:r>
            <a:r>
              <a:rPr lang="en" sz="2000" i="1" u="sng" dirty="0">
                <a:solidFill>
                  <a:schemeClr val="dk1"/>
                </a:solidFill>
              </a:rPr>
              <a:t>do not serve our Lord Jesus Christ, but their own belly</a:t>
            </a:r>
            <a:r>
              <a:rPr lang="en" sz="2000" i="1" dirty="0">
                <a:solidFill>
                  <a:schemeClr val="dk1"/>
                </a:solidFill>
              </a:rPr>
              <a:t>, and by smooth words and flattering speech deceive the hearts of the simple.”</a:t>
            </a:r>
            <a:r>
              <a:rPr lang="en" sz="2000" u="sng" dirty="0">
                <a:solidFill>
                  <a:srgbClr val="FFFF00"/>
                </a:solidFill>
              </a:rPr>
              <a:t>  </a:t>
            </a:r>
            <a:endParaRPr sz="2000" u="sng" dirty="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Phil.3:19</a:t>
            </a:r>
            <a:r>
              <a:rPr lang="en" sz="2000" i="1" dirty="0">
                <a:solidFill>
                  <a:schemeClr val="dk1"/>
                </a:solidFill>
              </a:rPr>
              <a:t> “whose end is destruction, </a:t>
            </a:r>
            <a:r>
              <a:rPr lang="en" sz="2000" i="1" u="sng" dirty="0">
                <a:solidFill>
                  <a:srgbClr val="00FFFF"/>
                </a:solidFill>
              </a:rPr>
              <a:t>whose god is their belly</a:t>
            </a:r>
            <a:r>
              <a:rPr lang="en" sz="2000" i="1" dirty="0">
                <a:solidFill>
                  <a:schemeClr val="dk1"/>
                </a:solidFill>
              </a:rPr>
              <a:t>, and whose glory is in their shame - </a:t>
            </a:r>
            <a:r>
              <a:rPr lang="en" sz="2000" i="1" u="sng" dirty="0">
                <a:solidFill>
                  <a:schemeClr val="dk1"/>
                </a:solidFill>
              </a:rPr>
              <a:t>who set their mind on earthly things</a:t>
            </a:r>
            <a:r>
              <a:rPr lang="en" sz="2000" i="1" dirty="0">
                <a:solidFill>
                  <a:schemeClr val="dk1"/>
                </a:solidFill>
              </a:rPr>
              <a:t>.”</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We read these descriptions in scripture about false teachers, who were motivated just by material things, and we say “Glad I’m not like them!”  Really?  How much time do WE spend thinking about, and then enjoying, what our BELLY wants instead of what God wants?</a:t>
            </a:r>
            <a:endParaRPr sz="2000" dirty="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Matt.6:25</a:t>
            </a:r>
            <a:r>
              <a:rPr lang="en" sz="2000" dirty="0">
                <a:solidFill>
                  <a:srgbClr val="FFFF00"/>
                </a:solidFill>
              </a:rPr>
              <a:t> </a:t>
            </a:r>
            <a:r>
              <a:rPr lang="en" sz="2000" i="1" dirty="0">
                <a:solidFill>
                  <a:schemeClr val="dk1"/>
                </a:solidFill>
              </a:rPr>
              <a:t>“Therefore I say to you, do not worry about your life, what you will eat or what you will drink; nor about your body, what you will put on. </a:t>
            </a:r>
            <a:r>
              <a:rPr lang="en" sz="2000" i="1" u="sng" dirty="0">
                <a:solidFill>
                  <a:schemeClr val="dk1"/>
                </a:solidFill>
              </a:rPr>
              <a:t>Is not life more than food</a:t>
            </a:r>
            <a:r>
              <a:rPr lang="en" sz="2000" i="1" dirty="0">
                <a:solidFill>
                  <a:schemeClr val="dk1"/>
                </a:solidFill>
              </a:rPr>
              <a:t> and the body more than clothing?”</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Rom.14:17</a:t>
            </a:r>
            <a:r>
              <a:rPr lang="en" sz="2000" dirty="0">
                <a:solidFill>
                  <a:srgbClr val="FFFF00"/>
                </a:solidFill>
              </a:rPr>
              <a:t> </a:t>
            </a:r>
            <a:r>
              <a:rPr lang="en" sz="2000" i="1" dirty="0">
                <a:solidFill>
                  <a:schemeClr val="dk1"/>
                </a:solidFill>
              </a:rPr>
              <a:t>“for </a:t>
            </a:r>
            <a:r>
              <a:rPr lang="en" sz="2000" i="1" u="sng" dirty="0">
                <a:solidFill>
                  <a:schemeClr val="dk1"/>
                </a:solidFill>
              </a:rPr>
              <a:t>the kingdom of God is not eating and drinking</a:t>
            </a:r>
            <a:r>
              <a:rPr lang="en" sz="2000" i="1" dirty="0">
                <a:solidFill>
                  <a:schemeClr val="dk1"/>
                </a:solidFill>
              </a:rPr>
              <a:t>, but righteousness and peace and joy in the Holy Spirit.”</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Jer.5:28</a:t>
            </a:r>
            <a:r>
              <a:rPr lang="en" sz="2000" dirty="0">
                <a:solidFill>
                  <a:srgbClr val="FFFF00"/>
                </a:solidFill>
              </a:rPr>
              <a:t> </a:t>
            </a:r>
            <a:r>
              <a:rPr lang="en" sz="2000" i="1" dirty="0">
                <a:solidFill>
                  <a:schemeClr val="dk1"/>
                </a:solidFill>
              </a:rPr>
              <a:t>“</a:t>
            </a:r>
            <a:r>
              <a:rPr lang="en" sz="2000" i="1" u="sng" dirty="0">
                <a:solidFill>
                  <a:schemeClr val="dk1"/>
                </a:solidFill>
              </a:rPr>
              <a:t>They have grown fat, they are sleek</a:t>
            </a:r>
            <a:r>
              <a:rPr lang="en" sz="2000" i="1" dirty="0">
                <a:solidFill>
                  <a:schemeClr val="dk1"/>
                </a:solidFill>
              </a:rPr>
              <a:t>; Yes, </a:t>
            </a:r>
            <a:r>
              <a:rPr lang="en" sz="2000" i="1" u="sng" dirty="0">
                <a:solidFill>
                  <a:schemeClr val="dk1"/>
                </a:solidFill>
              </a:rPr>
              <a:t>they surpass the deeds of the wicked</a:t>
            </a:r>
            <a:r>
              <a:rPr lang="en" sz="2000" i="1" dirty="0">
                <a:solidFill>
                  <a:schemeClr val="dk1"/>
                </a:solidFill>
              </a:rPr>
              <a:t>; They do not plead the cause, the cause of the fatherless; </a:t>
            </a:r>
            <a:r>
              <a:rPr lang="en" sz="2000" i="1" u="sng" dirty="0">
                <a:solidFill>
                  <a:schemeClr val="dk1"/>
                </a:solidFill>
              </a:rPr>
              <a:t>yet they prosper</a:t>
            </a:r>
            <a:r>
              <a:rPr lang="en" sz="2000" i="1" dirty="0">
                <a:solidFill>
                  <a:schemeClr val="dk1"/>
                </a:solidFill>
              </a:rPr>
              <a:t>, and the right of the needy they do not defend.”</a:t>
            </a:r>
            <a:endParaRPr sz="2000" i="1"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We make sure our own cravings are satisfied.  What about others’ NEEDS?</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21200" y="0"/>
            <a:ext cx="9387600" cy="489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GREATEST DANGER? </a:t>
            </a:r>
            <a:endParaRPr sz="5000" b="1">
              <a:solidFill>
                <a:srgbClr val="00FFFF"/>
              </a:solidFill>
            </a:endParaRPr>
          </a:p>
        </p:txBody>
      </p:sp>
      <p:sp>
        <p:nvSpPr>
          <p:cNvPr id="97" name="Google Shape;97;p20"/>
          <p:cNvSpPr txBox="1">
            <a:spLocks noGrp="1"/>
          </p:cNvSpPr>
          <p:nvPr>
            <p:ph type="subTitle" idx="1"/>
          </p:nvPr>
        </p:nvSpPr>
        <p:spPr>
          <a:xfrm>
            <a:off x="-188150" y="420950"/>
            <a:ext cx="9387600" cy="47229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We read it at the start of our lesson.  After receiving from God a promised land </a:t>
            </a:r>
            <a:r>
              <a:rPr lang="en" sz="2000" i="1">
                <a:solidFill>
                  <a:schemeClr val="dk1"/>
                </a:solidFill>
              </a:rPr>
              <a:t>“flowing with milk and honey.”</a:t>
            </a:r>
            <a:r>
              <a:rPr lang="en" sz="2000">
                <a:solidFill>
                  <a:srgbClr val="00FFFF"/>
                </a:solidFill>
              </a:rPr>
              <a:t> </a:t>
            </a:r>
            <a:r>
              <a:rPr lang="en" sz="2000" u="sng">
                <a:solidFill>
                  <a:srgbClr val="FFFF00"/>
                </a:solidFill>
              </a:rPr>
              <a:t>Deut.32:15</a:t>
            </a:r>
            <a:r>
              <a:rPr lang="en" sz="2000">
                <a:solidFill>
                  <a:srgbClr val="00FFFF"/>
                </a:solidFill>
              </a:rPr>
              <a:t> </a:t>
            </a:r>
            <a:r>
              <a:rPr lang="en" sz="2000" i="1">
                <a:solidFill>
                  <a:schemeClr val="dk1"/>
                </a:solidFill>
              </a:rPr>
              <a:t>“But Jeshurun grew fat and kicked; You grew fat, you grew thick, you are obese! Then </a:t>
            </a:r>
            <a:r>
              <a:rPr lang="en" sz="2000" i="1" u="sng">
                <a:solidFill>
                  <a:schemeClr val="dk1"/>
                </a:solidFill>
              </a:rPr>
              <a:t>he forsook God who made him, and scornfully esteemed the Rock of his salvation</a:t>
            </a:r>
            <a:r>
              <a:rPr lang="en" sz="2000" i="1">
                <a:solidFill>
                  <a:schemeClr val="dk1"/>
                </a:solidFill>
              </a:rPr>
              <a:t>.”</a:t>
            </a:r>
            <a:endParaRPr sz="2000" i="1">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I want to ask all parents this question.  Would you give your children generous gifts, if you KNEW that the devil would later use those gifts to tempt them to turn against you?  You might say “No.”, but God DOES!</a:t>
            </a:r>
            <a:endParaRPr sz="2000">
              <a:solidFill>
                <a:srgbClr val="00FFFF"/>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Because God is so generous, He gives us all these wonderful, even delicious things, and says “Use them in moderation.  Don’t fall in love with these things.  Still remember Me and keep My commandments.”, all the while knowing that so many will forsake Him because of their addiction to those physical things.</a:t>
            </a:r>
            <a:endParaRPr sz="200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Deut.31:20</a:t>
            </a:r>
            <a:r>
              <a:rPr lang="en" sz="2000">
                <a:solidFill>
                  <a:schemeClr val="dk1"/>
                </a:solidFill>
              </a:rPr>
              <a:t> </a:t>
            </a:r>
            <a:r>
              <a:rPr lang="en" sz="2000" i="1">
                <a:solidFill>
                  <a:schemeClr val="dk1"/>
                </a:solidFill>
              </a:rPr>
              <a:t>“When I have brought them to the land flowing with milk and honey, of which I swore to their fathers, </a:t>
            </a:r>
            <a:r>
              <a:rPr lang="en" sz="2000" i="1" u="sng">
                <a:solidFill>
                  <a:schemeClr val="dk1"/>
                </a:solidFill>
              </a:rPr>
              <a:t>and they have eaten and filled themselves and grown fat, then they will turn to other gods and serve them</a:t>
            </a:r>
            <a:r>
              <a:rPr lang="en" sz="2000" i="1">
                <a:solidFill>
                  <a:schemeClr val="dk1"/>
                </a:solidFill>
              </a:rPr>
              <a:t>; and they will provoke Me and break My covenant.”</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Is.22:12-13</a:t>
            </a:r>
            <a:r>
              <a:rPr lang="en" sz="2000">
                <a:solidFill>
                  <a:schemeClr val="dk1"/>
                </a:solidFill>
              </a:rPr>
              <a:t> </a:t>
            </a:r>
            <a:r>
              <a:rPr lang="en" sz="2000" i="1">
                <a:solidFill>
                  <a:schemeClr val="dk1"/>
                </a:solidFill>
              </a:rPr>
              <a:t>“And in that day the Lord God of hosts called for weeping and for mourning, for baldness and for girding with sackcloth. 13 But instead, joy and gladness, slaying oxen and killing sheep, eating meat and drinking wine: (saying) “</a:t>
            </a:r>
            <a:r>
              <a:rPr lang="en" sz="2000" i="1" u="sng">
                <a:solidFill>
                  <a:schemeClr val="dk1"/>
                </a:solidFill>
              </a:rPr>
              <a:t>Let us eat and drink, for tomorrow we die</a:t>
            </a:r>
            <a:r>
              <a:rPr lang="en" sz="2000" i="1">
                <a:solidFill>
                  <a:schemeClr val="dk1"/>
                </a:solidFill>
              </a:rPr>
              <a:t>!”</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21200" y="0"/>
            <a:ext cx="9387600" cy="489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CAN YOU GIVE ALL THIS UP? </a:t>
            </a:r>
            <a:endParaRPr sz="5000" b="1">
              <a:solidFill>
                <a:srgbClr val="00FFFF"/>
              </a:solidFill>
            </a:endParaRPr>
          </a:p>
        </p:txBody>
      </p:sp>
      <p:sp>
        <p:nvSpPr>
          <p:cNvPr id="103" name="Google Shape;103;p21"/>
          <p:cNvSpPr txBox="1">
            <a:spLocks noGrp="1"/>
          </p:cNvSpPr>
          <p:nvPr>
            <p:ph type="subTitle" idx="1"/>
          </p:nvPr>
        </p:nvSpPr>
        <p:spPr>
          <a:xfrm>
            <a:off x="-188150" y="395225"/>
            <a:ext cx="9387600" cy="47487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Neh.9:25-26</a:t>
            </a:r>
            <a:r>
              <a:rPr lang="en" sz="2000">
                <a:solidFill>
                  <a:schemeClr val="dk1"/>
                </a:solidFill>
              </a:rPr>
              <a:t> </a:t>
            </a:r>
            <a:r>
              <a:rPr lang="en" sz="2000" i="1">
                <a:solidFill>
                  <a:schemeClr val="dk1"/>
                </a:solidFill>
              </a:rPr>
              <a:t>“And they took strong cities and a rich land, and possessed houses full of all goods, cisterns already dug, vineyards, olive groves, and fruit trees in abundance. </a:t>
            </a:r>
            <a:r>
              <a:rPr lang="en" sz="2000" i="1" u="sng">
                <a:solidFill>
                  <a:schemeClr val="dk1"/>
                </a:solidFill>
              </a:rPr>
              <a:t>So they ate and were filled and grew fat, and delighted themselves in Your great goodness</a:t>
            </a:r>
            <a:r>
              <a:rPr lang="en" sz="2000" i="1">
                <a:solidFill>
                  <a:schemeClr val="dk1"/>
                </a:solidFill>
              </a:rPr>
              <a:t>. 26 Nevertheless they were disobedient and rebelled against You, </a:t>
            </a:r>
            <a:r>
              <a:rPr lang="en" sz="2000" i="1" u="sng">
                <a:solidFill>
                  <a:schemeClr val="dk1"/>
                </a:solidFill>
              </a:rPr>
              <a:t>cast Your law behind their backs</a:t>
            </a:r>
            <a:r>
              <a:rPr lang="en" sz="2000" i="1">
                <a:solidFill>
                  <a:schemeClr val="dk1"/>
                </a:solidFill>
              </a:rPr>
              <a:t> and killed Your prophets, who testified against them to turn them to Yourself; and they worked great provocations.”</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1 Jn.2:15</a:t>
            </a:r>
            <a:r>
              <a:rPr lang="en" sz="2000">
                <a:solidFill>
                  <a:schemeClr val="dk1"/>
                </a:solidFill>
              </a:rPr>
              <a:t> </a:t>
            </a:r>
            <a:r>
              <a:rPr lang="en" sz="2000" i="1">
                <a:solidFill>
                  <a:schemeClr val="dk1"/>
                </a:solidFill>
              </a:rPr>
              <a:t>“Do not love the world </a:t>
            </a:r>
            <a:r>
              <a:rPr lang="en" sz="2000" i="1" u="sng">
                <a:solidFill>
                  <a:schemeClr val="dk1"/>
                </a:solidFill>
              </a:rPr>
              <a:t>or the things in the world</a:t>
            </a:r>
            <a:r>
              <a:rPr lang="en" sz="2000" i="1">
                <a:solidFill>
                  <a:schemeClr val="dk1"/>
                </a:solidFill>
              </a:rPr>
              <a:t>. If anyone loves the world, the love of the Father is not in him.”</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What if, instead of a hymn saying “No tears in heaven”, it was “No bacon in heaven”, or “No sugar in heaven”?  We laugh about this a little.  But seriously, would singing that song make you want to go to heaven more, or LESS?</a:t>
            </a:r>
            <a:endParaRPr sz="200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In regards to food, MILLIONS of Christians have fallen in love with that part of this world, and we all need to repent.</a:t>
            </a:r>
            <a:endParaRPr sz="2000">
              <a:solidFill>
                <a:srgbClr val="00FFFF"/>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Do you know where, and among whom, the gospel of Christ spreads the fastest?  It is among the poorest, least “comfortable” people on earth!</a:t>
            </a:r>
            <a:endParaRPr sz="200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Millions today, both outside the church AND in the church, will not give up their fleshly cravings here because we have become so comfortable HERE!</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“Heaven doesn’t sound that great to me.”  Said by atheists AND Christians!</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2823</Words>
  <Application>Microsoft Office PowerPoint</Application>
  <PresentationFormat>On-screen Show (16:9)</PresentationFormat>
  <Paragraphs>62</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Simple Dark</vt:lpstr>
      <vt:lpstr>THE SIN THAT AMERICANS DON’T PREACH ABOUT</vt:lpstr>
      <vt:lpstr>GLUTTONY - A “DEADLY” SIN </vt:lpstr>
      <vt:lpstr>WHAT IS GLUTTONY? </vt:lpstr>
      <vt:lpstr>FOOD IS A GOOD THING! </vt:lpstr>
      <vt:lpstr>HOW SERIOUS IS GLUTTONY? </vt:lpstr>
      <vt:lpstr>WHO IS CONTROLLING WHO? </vt:lpstr>
      <vt:lpstr>WHO IS YOUR “GOD”? </vt:lpstr>
      <vt:lpstr>THE GREATEST DANGER? </vt:lpstr>
      <vt:lpstr>CAN YOU GIVE ALL THIS UP? </vt:lpstr>
      <vt:lpstr>THE TRUE SUSTENANCE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2025-07-27T04:24:24Z</dcterms:modified>
</cp:coreProperties>
</file>