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6" r:id="rId9"/>
    <p:sldId id="263" r:id="rId10"/>
    <p:sldId id="264" r:id="rId11"/>
    <p:sldId id="265"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26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3d73085c69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3d73085c69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3d73085c69_0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3d73085c69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3d73085c69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3d73085c6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3d73085c69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3d73085c69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3d73085c69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3d73085c69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3d73085c69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3d73085c69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3d73085c69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3d73085c69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3d73085c69_0_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3d73085c69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823FC77A-B7BA-71FC-0FFA-D3A775488038}"/>
            </a:ext>
          </a:extLst>
        </p:cNvPr>
        <p:cNvGrpSpPr/>
        <p:nvPr/>
      </p:nvGrpSpPr>
      <p:grpSpPr>
        <a:xfrm>
          <a:off x="0" y="0"/>
          <a:ext cx="0" cy="0"/>
          <a:chOff x="0" y="0"/>
          <a:chExt cx="0" cy="0"/>
        </a:xfrm>
      </p:grpSpPr>
      <p:sp>
        <p:nvSpPr>
          <p:cNvPr id="87" name="Google Shape;87;g33d73085c69_0_70:notes">
            <a:extLst>
              <a:ext uri="{FF2B5EF4-FFF2-40B4-BE49-F238E27FC236}">
                <a16:creationId xmlns:a16="http://schemas.microsoft.com/office/drawing/2014/main" id="{4D27DA35-C643-4604-CB84-E476D771FE2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3d73085c69_0_70:notes">
            <a:extLst>
              <a:ext uri="{FF2B5EF4-FFF2-40B4-BE49-F238E27FC236}">
                <a16:creationId xmlns:a16="http://schemas.microsoft.com/office/drawing/2014/main" id="{817C14DB-E7B7-7C99-659A-4DDCECE23F2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066596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3d73085c69_0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3d73085c69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115472" y="0"/>
            <a:ext cx="10474907" cy="537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900" b="1" dirty="0">
                <a:solidFill>
                  <a:srgbClr val="00FFFF"/>
                </a:solidFill>
              </a:rPr>
              <a:t>	</a:t>
            </a:r>
            <a:r>
              <a:rPr lang="en" sz="5000" b="1" dirty="0">
                <a:solidFill>
                  <a:srgbClr val="00FFFF"/>
                </a:solidFill>
              </a:rPr>
              <a:t>REBUKING AND CHASTISING</a:t>
            </a:r>
            <a:endParaRPr sz="5000" b="1" dirty="0">
              <a:solidFill>
                <a:srgbClr val="00FFFF"/>
              </a:solidFill>
            </a:endParaRPr>
          </a:p>
        </p:txBody>
      </p:sp>
      <p:sp>
        <p:nvSpPr>
          <p:cNvPr id="55" name="Google Shape;55;p13"/>
          <p:cNvSpPr txBox="1">
            <a:spLocks noGrp="1"/>
          </p:cNvSpPr>
          <p:nvPr>
            <p:ph type="subTitle" idx="1"/>
          </p:nvPr>
        </p:nvSpPr>
        <p:spPr>
          <a:xfrm>
            <a:off x="0" y="537300"/>
            <a:ext cx="9144000" cy="4606200"/>
          </a:xfrm>
          <a:prstGeom prst="rect">
            <a:avLst/>
          </a:prstGeom>
        </p:spPr>
        <p:txBody>
          <a:bodyPr spcFirstLastPara="1" wrap="square" lIns="91425" tIns="91425" rIns="91425" bIns="91425" anchor="t" anchorCtr="0">
            <a:noAutofit/>
          </a:bodyPr>
          <a:lstStyle/>
          <a:p>
            <a:pPr marL="0" lvl="0" indent="0" algn="l" rtl="0">
              <a:lnSpc>
                <a:spcPct val="90000"/>
              </a:lnSpc>
              <a:spcBef>
                <a:spcPts val="0"/>
              </a:spcBef>
              <a:spcAft>
                <a:spcPts val="0"/>
              </a:spcAft>
              <a:buNone/>
            </a:pPr>
            <a:r>
              <a:rPr lang="en" sz="2100" u="sng" dirty="0">
                <a:solidFill>
                  <a:srgbClr val="FFFF00"/>
                </a:solidFill>
              </a:rPr>
              <a:t>Heb.12:4-11</a:t>
            </a:r>
            <a:r>
              <a:rPr lang="en" sz="2100" dirty="0"/>
              <a:t> </a:t>
            </a:r>
            <a:r>
              <a:rPr lang="en" sz="2100" dirty="0">
                <a:solidFill>
                  <a:srgbClr val="00FFFF"/>
                </a:solidFill>
              </a:rPr>
              <a:t>(NASB95)</a:t>
            </a:r>
            <a:r>
              <a:rPr lang="en" sz="2100" dirty="0"/>
              <a:t> </a:t>
            </a:r>
            <a:r>
              <a:rPr lang="en" sz="2100" i="1" dirty="0">
                <a:solidFill>
                  <a:schemeClr val="dk1"/>
                </a:solidFill>
              </a:rPr>
              <a:t>“You have not yet resisted to the point of shedding blood in your striving against sin; 5 and you have forgotten the exhortation which is addressed to you as sons, “</a:t>
            </a:r>
            <a:r>
              <a:rPr lang="en" sz="2100" i="1" u="sng" dirty="0">
                <a:solidFill>
                  <a:schemeClr val="dk1"/>
                </a:solidFill>
              </a:rPr>
              <a:t>My son, do not regard lightly the discipline of the Lord, nor faint when you are reproved by Him; 6 For those whom the Lord loves He disciplines, and He scourges every son whom He receives</a:t>
            </a:r>
            <a:r>
              <a:rPr lang="en" sz="2100" i="1" dirty="0">
                <a:solidFill>
                  <a:schemeClr val="dk1"/>
                </a:solidFill>
              </a:rPr>
              <a:t>.” 7 It is for discipline that you endure; God deals with you as with sons; for what son is there whom his father does not discipline? 8 But </a:t>
            </a:r>
            <a:r>
              <a:rPr lang="en" sz="2100" i="1" u="sng" dirty="0">
                <a:solidFill>
                  <a:schemeClr val="dk1"/>
                </a:solidFill>
              </a:rPr>
              <a:t>if you are without discipline, of which all have become partakers, then you are illegitimate children and not sons</a:t>
            </a:r>
            <a:r>
              <a:rPr lang="en" sz="2100" i="1" dirty="0">
                <a:solidFill>
                  <a:schemeClr val="dk1"/>
                </a:solidFill>
              </a:rPr>
              <a:t>. 9 Furthermore, we had earthly fathers to discipline us, and we respected them; shall we not much rather be subject to the Father of spirits, and live? 10 For they disciplined us for a short time as seemed best to them, but He disciplines us for our good, so that we may share His holiness. </a:t>
            </a:r>
            <a:r>
              <a:rPr lang="en" sz="2100" i="1" dirty="0">
                <a:solidFill>
                  <a:srgbClr val="FFFF00"/>
                </a:solidFill>
              </a:rPr>
              <a:t>11 </a:t>
            </a:r>
            <a:r>
              <a:rPr lang="en" sz="2100" i="1" u="sng" dirty="0">
                <a:solidFill>
                  <a:srgbClr val="FFFF00"/>
                </a:solidFill>
              </a:rPr>
              <a:t>All discipline for the moment seems not to be joyful, but sorrowful; yet to those who have been trained by it, afterwards it yields the peaceful fruit of righteousness</a:t>
            </a:r>
            <a:r>
              <a:rPr lang="en" sz="2100" i="1" dirty="0">
                <a:solidFill>
                  <a:srgbClr val="FFFF00"/>
                </a:solidFill>
              </a:rPr>
              <a:t>.”</a:t>
            </a:r>
            <a:endParaRPr sz="2100" i="1" dirty="0">
              <a:solidFill>
                <a:srgbClr val="FFFF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614525" y="0"/>
            <a:ext cx="99012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	MORE WISDOM</a:t>
            </a:r>
            <a:endParaRPr sz="5100" b="1">
              <a:solidFill>
                <a:srgbClr val="00FFFF"/>
              </a:solidFill>
            </a:endParaRPr>
          </a:p>
        </p:txBody>
      </p:sp>
      <p:sp>
        <p:nvSpPr>
          <p:cNvPr id="103" name="Google Shape;103;p21"/>
          <p:cNvSpPr txBox="1">
            <a:spLocks noGrp="1"/>
          </p:cNvSpPr>
          <p:nvPr>
            <p:ph type="subTitle" idx="1"/>
          </p:nvPr>
        </p:nvSpPr>
        <p:spPr>
          <a:xfrm>
            <a:off x="-188150" y="402000"/>
            <a:ext cx="9366600" cy="4741200"/>
          </a:xfrm>
          <a:prstGeom prst="rect">
            <a:avLst/>
          </a:prstGeom>
        </p:spPr>
        <p:txBody>
          <a:bodyPr spcFirstLastPara="1" wrap="square" lIns="91425" tIns="91425" rIns="91425" bIns="91425" anchor="t" anchorCtr="0">
            <a:noAutofit/>
          </a:bodyPr>
          <a:lstStyle/>
          <a:p>
            <a:pPr marL="457200" lvl="0" indent="-361950" algn="l" rtl="0">
              <a:lnSpc>
                <a:spcPct val="90000"/>
              </a:lnSpc>
              <a:spcBef>
                <a:spcPts val="0"/>
              </a:spcBef>
              <a:spcAft>
                <a:spcPts val="0"/>
              </a:spcAft>
              <a:buClr>
                <a:srgbClr val="FFFF00"/>
              </a:buClr>
              <a:buSzPts val="2100"/>
              <a:buChar char="●"/>
            </a:pPr>
            <a:r>
              <a:rPr lang="en" sz="2100" i="1">
                <a:solidFill>
                  <a:schemeClr val="dk1"/>
                </a:solidFill>
              </a:rPr>
              <a:t>“Like an earring of gold and an ornament of fine gold is a wise reprover to a listening ear.  He is on the path of life who heeds instruction, but he who ignores reproof goes astray.  Grievous punishment is for him who forsakes the way; He who hates reproof will die.  He whose ear listens to the life-giving reproof will dwell among the wise.  He who neglects discipline despises himself, but he who listens to reproof acquires understanding.  A man who hardens his neck after much reproof will suddenly be broken beyond remedy.”</a:t>
            </a:r>
            <a:r>
              <a:rPr lang="en" sz="2100">
                <a:solidFill>
                  <a:srgbClr val="FFFF00"/>
                </a:solidFill>
              </a:rPr>
              <a:t>  (</a:t>
            </a:r>
            <a:r>
              <a:rPr lang="en" sz="2100" u="sng">
                <a:solidFill>
                  <a:srgbClr val="FFFF00"/>
                </a:solidFill>
              </a:rPr>
              <a:t>Prov.25:12</a:t>
            </a:r>
            <a:r>
              <a:rPr lang="en" sz="2100">
                <a:solidFill>
                  <a:srgbClr val="FFFF00"/>
                </a:solidFill>
              </a:rPr>
              <a:t>, </a:t>
            </a:r>
            <a:r>
              <a:rPr lang="en" sz="2100" u="sng">
                <a:solidFill>
                  <a:srgbClr val="FFFF00"/>
                </a:solidFill>
              </a:rPr>
              <a:t>10:17</a:t>
            </a:r>
            <a:r>
              <a:rPr lang="en" sz="2100">
                <a:solidFill>
                  <a:srgbClr val="FFFF00"/>
                </a:solidFill>
              </a:rPr>
              <a:t>, </a:t>
            </a:r>
            <a:r>
              <a:rPr lang="en" sz="2100" u="sng">
                <a:solidFill>
                  <a:srgbClr val="FFFF00"/>
                </a:solidFill>
              </a:rPr>
              <a:t>15:10</a:t>
            </a:r>
            <a:r>
              <a:rPr lang="en" sz="2100">
                <a:solidFill>
                  <a:srgbClr val="FFFF00"/>
                </a:solidFill>
              </a:rPr>
              <a:t>, </a:t>
            </a:r>
            <a:r>
              <a:rPr lang="en" sz="2100" u="sng">
                <a:solidFill>
                  <a:srgbClr val="FFFF00"/>
                </a:solidFill>
              </a:rPr>
              <a:t>15:31-32</a:t>
            </a:r>
            <a:r>
              <a:rPr lang="en" sz="2100">
                <a:solidFill>
                  <a:srgbClr val="FFFF00"/>
                </a:solidFill>
              </a:rPr>
              <a:t>, </a:t>
            </a:r>
            <a:r>
              <a:rPr lang="en" sz="2100" u="sng">
                <a:solidFill>
                  <a:srgbClr val="FFFF00"/>
                </a:solidFill>
              </a:rPr>
              <a:t>29:1</a:t>
            </a:r>
            <a:r>
              <a:rPr lang="en" sz="2100">
                <a:solidFill>
                  <a:srgbClr val="FFFF00"/>
                </a:solidFill>
              </a:rPr>
              <a:t>)</a:t>
            </a:r>
            <a:endParaRPr sz="2100">
              <a:solidFill>
                <a:srgbClr val="FFFF00"/>
              </a:solidFill>
            </a:endParaRPr>
          </a:p>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Eccl.7:5</a:t>
            </a:r>
            <a:r>
              <a:rPr lang="en" sz="2100">
                <a:solidFill>
                  <a:srgbClr val="FFFF00"/>
                </a:solidFill>
              </a:rPr>
              <a:t> </a:t>
            </a:r>
            <a:r>
              <a:rPr lang="en" sz="2100" i="1">
                <a:solidFill>
                  <a:schemeClr val="dk1"/>
                </a:solidFill>
              </a:rPr>
              <a:t>“It is better to listen to the rebuke of a wise man than for one to listen to the song of fools.”</a:t>
            </a:r>
            <a:endParaRPr sz="2100" i="1">
              <a:solidFill>
                <a:schemeClr val="dk1"/>
              </a:solidFill>
            </a:endParaRPr>
          </a:p>
          <a:p>
            <a:pPr marL="457200" lvl="0" indent="-361950" algn="l" rtl="0">
              <a:lnSpc>
                <a:spcPct val="90000"/>
              </a:lnSpc>
              <a:spcBef>
                <a:spcPts val="0"/>
              </a:spcBef>
              <a:spcAft>
                <a:spcPts val="0"/>
              </a:spcAft>
              <a:buClr>
                <a:srgbClr val="FFFF00"/>
              </a:buClr>
              <a:buSzPts val="2100"/>
              <a:buChar char="●"/>
            </a:pPr>
            <a:r>
              <a:rPr lang="en" sz="2100">
                <a:solidFill>
                  <a:srgbClr val="FFFF00"/>
                </a:solidFill>
              </a:rPr>
              <a:t>Rebuke goes both ways.  We must give it (wisely), but also accept it.</a:t>
            </a:r>
            <a:endParaRPr sz="2100">
              <a:solidFill>
                <a:srgbClr val="FFFF00"/>
              </a:solidFill>
            </a:endParaRPr>
          </a:p>
          <a:p>
            <a:pPr marL="457200" lvl="0" indent="-361950" algn="l" rtl="0">
              <a:lnSpc>
                <a:spcPct val="90000"/>
              </a:lnSpc>
              <a:spcBef>
                <a:spcPts val="0"/>
              </a:spcBef>
              <a:spcAft>
                <a:spcPts val="0"/>
              </a:spcAft>
              <a:buClr>
                <a:srgbClr val="00FFFF"/>
              </a:buClr>
              <a:buSzPts val="2100"/>
              <a:buChar char="●"/>
            </a:pPr>
            <a:r>
              <a:rPr lang="en" sz="2100">
                <a:solidFill>
                  <a:srgbClr val="00FFFF"/>
                </a:solidFill>
              </a:rPr>
              <a:t>Can we have the attitude that the prophet Habbakuk did? </a:t>
            </a:r>
            <a:r>
              <a:rPr lang="en" sz="2100">
                <a:solidFill>
                  <a:srgbClr val="FFFF00"/>
                </a:solidFill>
              </a:rPr>
              <a:t> Hab.2:1 </a:t>
            </a:r>
            <a:r>
              <a:rPr lang="en" sz="2100" i="1">
                <a:solidFill>
                  <a:schemeClr val="dk1"/>
                </a:solidFill>
              </a:rPr>
              <a:t>“I will stand on my guard post and station myself on the rampart; and </a:t>
            </a:r>
            <a:r>
              <a:rPr lang="en" sz="2100" i="1" u="sng">
                <a:solidFill>
                  <a:schemeClr val="dk1"/>
                </a:solidFill>
              </a:rPr>
              <a:t>I will keep watch to see what He will speak to me</a:t>
            </a:r>
            <a:r>
              <a:rPr lang="en" sz="2100" i="1">
                <a:solidFill>
                  <a:schemeClr val="dk1"/>
                </a:solidFill>
              </a:rPr>
              <a:t>, </a:t>
            </a:r>
            <a:r>
              <a:rPr lang="en" sz="2100" i="1" u="sng">
                <a:solidFill>
                  <a:schemeClr val="dk1"/>
                </a:solidFill>
              </a:rPr>
              <a:t>and how I may reply when I am reproved</a:t>
            </a:r>
            <a:r>
              <a:rPr lang="en" sz="2100" i="1">
                <a:solidFill>
                  <a:schemeClr val="dk1"/>
                </a:solidFill>
              </a:rPr>
              <a:t>.”</a:t>
            </a:r>
            <a:endParaRPr sz="21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614525" y="0"/>
            <a:ext cx="9901200" cy="483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	WHAT OFTEN HAPPENS?</a:t>
            </a:r>
            <a:endParaRPr sz="5100" b="1">
              <a:solidFill>
                <a:srgbClr val="00FFFF"/>
              </a:solidFill>
            </a:endParaRPr>
          </a:p>
        </p:txBody>
      </p:sp>
      <p:sp>
        <p:nvSpPr>
          <p:cNvPr id="109" name="Google Shape;109;p22"/>
          <p:cNvSpPr txBox="1">
            <a:spLocks noGrp="1"/>
          </p:cNvSpPr>
          <p:nvPr>
            <p:ph type="subTitle" idx="1"/>
          </p:nvPr>
        </p:nvSpPr>
        <p:spPr>
          <a:xfrm>
            <a:off x="-188150" y="374925"/>
            <a:ext cx="9332100" cy="4768500"/>
          </a:xfrm>
          <a:prstGeom prst="rect">
            <a:avLst/>
          </a:prstGeom>
        </p:spPr>
        <p:txBody>
          <a:bodyPr spcFirstLastPara="1" wrap="square" lIns="91425" tIns="91425" rIns="91425" bIns="91425" anchor="t" anchorCtr="0">
            <a:noAutofit/>
          </a:bodyPr>
          <a:lstStyle/>
          <a:p>
            <a:pPr marL="457200" lvl="0" indent="-342900" algn="l" rtl="0">
              <a:lnSpc>
                <a:spcPct val="90000"/>
              </a:lnSpc>
              <a:spcBef>
                <a:spcPts val="0"/>
              </a:spcBef>
              <a:spcAft>
                <a:spcPts val="0"/>
              </a:spcAft>
              <a:buClr>
                <a:srgbClr val="FFFF00"/>
              </a:buClr>
              <a:buSzPts val="1800"/>
              <a:buChar char="●"/>
            </a:pPr>
            <a:r>
              <a:rPr lang="en" sz="1800">
                <a:solidFill>
                  <a:srgbClr val="FFFF00"/>
                </a:solidFill>
              </a:rPr>
              <a:t>“I know they’re wrong, but I don’t want to hurt their feelings.”</a:t>
            </a:r>
            <a:r>
              <a:rPr lang="en" sz="1800">
                <a:solidFill>
                  <a:schemeClr val="dk1"/>
                </a:solidFill>
              </a:rPr>
              <a:t>  No TRUE love.</a:t>
            </a:r>
            <a:endParaRPr sz="1800">
              <a:solidFill>
                <a:schemeClr val="dk1"/>
              </a:solidFill>
            </a:endParaRPr>
          </a:p>
          <a:p>
            <a:pPr marL="457200" lvl="0" indent="-342900" algn="l" rtl="0">
              <a:lnSpc>
                <a:spcPct val="90000"/>
              </a:lnSpc>
              <a:spcBef>
                <a:spcPts val="0"/>
              </a:spcBef>
              <a:spcAft>
                <a:spcPts val="0"/>
              </a:spcAft>
              <a:buClr>
                <a:srgbClr val="FFFF00"/>
              </a:buClr>
              <a:buSzPts val="1800"/>
              <a:buChar char="●"/>
            </a:pPr>
            <a:r>
              <a:rPr lang="en" sz="1800">
                <a:solidFill>
                  <a:srgbClr val="FFFF00"/>
                </a:solidFill>
              </a:rPr>
              <a:t>“I’m personally offended by their behavior, so I’ll rebuke them.”</a:t>
            </a:r>
            <a:r>
              <a:rPr lang="en" sz="1800">
                <a:solidFill>
                  <a:schemeClr val="dk1"/>
                </a:solidFill>
              </a:rPr>
              <a:t>  No truth.</a:t>
            </a:r>
            <a:endParaRPr sz="1800">
              <a:solidFill>
                <a:schemeClr val="dk1"/>
              </a:solidFill>
            </a:endParaRPr>
          </a:p>
          <a:p>
            <a:pPr marL="457200" lvl="0" indent="-342900" algn="l" rtl="0">
              <a:lnSpc>
                <a:spcPct val="90000"/>
              </a:lnSpc>
              <a:spcBef>
                <a:spcPts val="0"/>
              </a:spcBef>
              <a:spcAft>
                <a:spcPts val="0"/>
              </a:spcAft>
              <a:buClr>
                <a:srgbClr val="FFFF00"/>
              </a:buClr>
              <a:buSzPts val="1800"/>
              <a:buChar char="●"/>
            </a:pPr>
            <a:r>
              <a:rPr lang="en" sz="1800">
                <a:solidFill>
                  <a:srgbClr val="FFFF00"/>
                </a:solidFill>
              </a:rPr>
              <a:t>“They are sinners.  They can’t be a part this church now!”</a:t>
            </a:r>
            <a:r>
              <a:rPr lang="en" sz="1800">
                <a:solidFill>
                  <a:schemeClr val="dk1"/>
                </a:solidFill>
              </a:rPr>
              <a:t>  No patience.</a:t>
            </a:r>
            <a:endParaRPr sz="1800">
              <a:solidFill>
                <a:schemeClr val="dk1"/>
              </a:solidFill>
            </a:endParaRPr>
          </a:p>
          <a:p>
            <a:pPr marL="457200" lvl="0" indent="-342900" algn="l" rtl="0">
              <a:lnSpc>
                <a:spcPct val="90000"/>
              </a:lnSpc>
              <a:spcBef>
                <a:spcPts val="0"/>
              </a:spcBef>
              <a:spcAft>
                <a:spcPts val="0"/>
              </a:spcAft>
              <a:buClr>
                <a:srgbClr val="00FFFF"/>
              </a:buClr>
              <a:buSzPts val="1800"/>
              <a:buChar char="●"/>
            </a:pPr>
            <a:r>
              <a:rPr lang="en" sz="1800">
                <a:solidFill>
                  <a:srgbClr val="00FFFF"/>
                </a:solidFill>
              </a:rPr>
              <a:t>And for those being rebuked?</a:t>
            </a:r>
            <a:endParaRPr sz="1800">
              <a:solidFill>
                <a:srgbClr val="00FFFF"/>
              </a:solidFill>
            </a:endParaRPr>
          </a:p>
          <a:p>
            <a:pPr marL="457200" lvl="0" indent="-342900" algn="l" rtl="0">
              <a:lnSpc>
                <a:spcPct val="90000"/>
              </a:lnSpc>
              <a:spcBef>
                <a:spcPts val="0"/>
              </a:spcBef>
              <a:spcAft>
                <a:spcPts val="0"/>
              </a:spcAft>
              <a:buClr>
                <a:srgbClr val="FFFF00"/>
              </a:buClr>
              <a:buSzPts val="1800"/>
              <a:buChar char="●"/>
            </a:pPr>
            <a:r>
              <a:rPr lang="en" sz="1800">
                <a:solidFill>
                  <a:srgbClr val="FFFF00"/>
                </a:solidFill>
              </a:rPr>
              <a:t>“Why do you all hate me so much?”</a:t>
            </a:r>
            <a:endParaRPr sz="1800">
              <a:solidFill>
                <a:srgbClr val="FFFF00"/>
              </a:solidFill>
            </a:endParaRPr>
          </a:p>
          <a:p>
            <a:pPr marL="457200" lvl="0" indent="-342900" algn="l" rtl="0">
              <a:lnSpc>
                <a:spcPct val="90000"/>
              </a:lnSpc>
              <a:spcBef>
                <a:spcPts val="0"/>
              </a:spcBef>
              <a:spcAft>
                <a:spcPts val="0"/>
              </a:spcAft>
              <a:buClr>
                <a:srgbClr val="FFFF00"/>
              </a:buClr>
              <a:buSzPts val="1800"/>
              <a:buChar char="●"/>
            </a:pPr>
            <a:r>
              <a:rPr lang="en" sz="1800">
                <a:solidFill>
                  <a:srgbClr val="FFFF00"/>
                </a:solidFill>
              </a:rPr>
              <a:t>“I don’t see you rebuking anyone else?”</a:t>
            </a:r>
            <a:endParaRPr sz="1800">
              <a:solidFill>
                <a:srgbClr val="FFFF00"/>
              </a:solidFill>
            </a:endParaRPr>
          </a:p>
          <a:p>
            <a:pPr marL="457200" lvl="0" indent="-342900" algn="l" rtl="0">
              <a:lnSpc>
                <a:spcPct val="90000"/>
              </a:lnSpc>
              <a:spcBef>
                <a:spcPts val="0"/>
              </a:spcBef>
              <a:spcAft>
                <a:spcPts val="0"/>
              </a:spcAft>
              <a:buClr>
                <a:srgbClr val="FFFF00"/>
              </a:buClr>
              <a:buSzPts val="1800"/>
              <a:buChar char="●"/>
            </a:pPr>
            <a:r>
              <a:rPr lang="en" sz="1800">
                <a:solidFill>
                  <a:srgbClr val="FFFF00"/>
                </a:solidFill>
              </a:rPr>
              <a:t>“Oh, I guess that means you’re perfect, huh?  Hypocrite!”</a:t>
            </a:r>
            <a:endParaRPr sz="1800">
              <a:solidFill>
                <a:srgbClr val="FFFF00"/>
              </a:solidFill>
            </a:endParaRPr>
          </a:p>
          <a:p>
            <a:pPr marL="457200" lvl="0" indent="-342900" algn="l" rtl="0">
              <a:lnSpc>
                <a:spcPct val="90000"/>
              </a:lnSpc>
              <a:spcBef>
                <a:spcPts val="0"/>
              </a:spcBef>
              <a:spcAft>
                <a:spcPts val="0"/>
              </a:spcAft>
              <a:buClr>
                <a:srgbClr val="FFFF00"/>
              </a:buClr>
              <a:buSzPts val="1800"/>
              <a:buChar char="●"/>
            </a:pPr>
            <a:r>
              <a:rPr lang="en" sz="1800">
                <a:solidFill>
                  <a:srgbClr val="FFFF00"/>
                </a:solidFill>
              </a:rPr>
              <a:t>“What right do you have to judge me?”</a:t>
            </a:r>
            <a:endParaRPr sz="1800">
              <a:solidFill>
                <a:srgbClr val="FFFF00"/>
              </a:solidFill>
            </a:endParaRPr>
          </a:p>
          <a:p>
            <a:pPr marL="457200" lvl="0" indent="-342900" algn="l" rtl="0">
              <a:lnSpc>
                <a:spcPct val="90000"/>
              </a:lnSpc>
              <a:spcBef>
                <a:spcPts val="0"/>
              </a:spcBef>
              <a:spcAft>
                <a:spcPts val="0"/>
              </a:spcAft>
              <a:buClr>
                <a:srgbClr val="FFFF00"/>
              </a:buClr>
              <a:buSzPts val="1800"/>
              <a:buChar char="●"/>
            </a:pPr>
            <a:r>
              <a:rPr lang="en" sz="1800">
                <a:solidFill>
                  <a:srgbClr val="FFFF00"/>
                </a:solidFill>
              </a:rPr>
              <a:t>“Stay in your lane.  You do you.”</a:t>
            </a:r>
            <a:endParaRPr sz="1800">
              <a:solidFill>
                <a:srgbClr val="FFFF00"/>
              </a:solidFill>
            </a:endParaRPr>
          </a:p>
          <a:p>
            <a:pPr marL="457200" lvl="0" indent="-342900" algn="l" rtl="0">
              <a:lnSpc>
                <a:spcPct val="90000"/>
              </a:lnSpc>
              <a:spcBef>
                <a:spcPts val="0"/>
              </a:spcBef>
              <a:spcAft>
                <a:spcPts val="0"/>
              </a:spcAft>
              <a:buClr>
                <a:srgbClr val="FFFF00"/>
              </a:buClr>
              <a:buSzPts val="1800"/>
              <a:buChar char="●"/>
            </a:pPr>
            <a:r>
              <a:rPr lang="en" sz="1800">
                <a:solidFill>
                  <a:srgbClr val="FFFF00"/>
                </a:solidFill>
              </a:rPr>
              <a:t>“Jesus loves me.”</a:t>
            </a:r>
            <a:endParaRPr sz="1800">
              <a:solidFill>
                <a:srgbClr val="FFFF00"/>
              </a:solidFill>
            </a:endParaRPr>
          </a:p>
          <a:p>
            <a:pPr marL="457200" lvl="0" indent="-342900" algn="l" rtl="0">
              <a:lnSpc>
                <a:spcPct val="90000"/>
              </a:lnSpc>
              <a:spcBef>
                <a:spcPts val="0"/>
              </a:spcBef>
              <a:spcAft>
                <a:spcPts val="0"/>
              </a:spcAft>
              <a:buClr>
                <a:srgbClr val="00FFFF"/>
              </a:buClr>
              <a:buSzPts val="1800"/>
              <a:buChar char="●"/>
            </a:pPr>
            <a:r>
              <a:rPr lang="en" sz="1800">
                <a:solidFill>
                  <a:srgbClr val="00FFFF"/>
                </a:solidFill>
              </a:rPr>
              <a:t>Dear friends, I am trying to do better in both rebuking and receiving rebuke.  If I come to YOU with rebuke, with scripture, please know that I do it out of love for your soul.</a:t>
            </a:r>
            <a:endParaRPr sz="1800">
              <a:solidFill>
                <a:srgbClr val="00FFFF"/>
              </a:solidFill>
            </a:endParaRPr>
          </a:p>
          <a:p>
            <a:pPr marL="457200" lvl="0" indent="-342900" algn="l" rtl="0">
              <a:lnSpc>
                <a:spcPct val="90000"/>
              </a:lnSpc>
              <a:spcBef>
                <a:spcPts val="0"/>
              </a:spcBef>
              <a:spcAft>
                <a:spcPts val="0"/>
              </a:spcAft>
              <a:buClr>
                <a:srgbClr val="FFFF00"/>
              </a:buClr>
              <a:buSzPts val="1800"/>
              <a:buChar char="●"/>
            </a:pPr>
            <a:r>
              <a:rPr lang="en" sz="1800">
                <a:solidFill>
                  <a:srgbClr val="FFFF00"/>
                </a:solidFill>
              </a:rPr>
              <a:t>And when I, and you, are rebuked by someone, </a:t>
            </a:r>
            <a:r>
              <a:rPr lang="en" sz="1800" u="sng">
                <a:solidFill>
                  <a:srgbClr val="FFFF00"/>
                </a:solidFill>
              </a:rPr>
              <a:t>even if they are wrong</a:t>
            </a:r>
            <a:r>
              <a:rPr lang="en" sz="1800">
                <a:solidFill>
                  <a:srgbClr val="FFFF00"/>
                </a:solidFill>
              </a:rPr>
              <a:t>, can we FIRST say “Thank you for caring enough about my soul to bring this to my attention.  I know that must be difficult.”?</a:t>
            </a:r>
            <a:endParaRPr sz="1800">
              <a:solidFill>
                <a:srgbClr val="FFFF00"/>
              </a:solidFill>
            </a:endParaRPr>
          </a:p>
          <a:p>
            <a:pPr marL="457200" lvl="0" indent="-342900" algn="l" rtl="0">
              <a:lnSpc>
                <a:spcPct val="90000"/>
              </a:lnSpc>
              <a:spcBef>
                <a:spcPts val="0"/>
              </a:spcBef>
              <a:spcAft>
                <a:spcPts val="0"/>
              </a:spcAft>
              <a:buClr>
                <a:srgbClr val="FFFF00"/>
              </a:buClr>
              <a:buSzPts val="1800"/>
              <a:buChar char="●"/>
            </a:pPr>
            <a:r>
              <a:rPr lang="en" sz="1800" u="sng">
                <a:solidFill>
                  <a:srgbClr val="FFFF00"/>
                </a:solidFill>
              </a:rPr>
              <a:t>1 Cor.11:31-32</a:t>
            </a:r>
            <a:r>
              <a:rPr lang="en" sz="1800">
                <a:solidFill>
                  <a:schemeClr val="dk1"/>
                </a:solidFill>
              </a:rPr>
              <a:t> </a:t>
            </a:r>
            <a:r>
              <a:rPr lang="en" sz="1800" i="1">
                <a:solidFill>
                  <a:schemeClr val="dk1"/>
                </a:solidFill>
              </a:rPr>
              <a:t>“But </a:t>
            </a:r>
            <a:r>
              <a:rPr lang="en" sz="1800" i="1" u="sng">
                <a:solidFill>
                  <a:schemeClr val="dk1"/>
                </a:solidFill>
              </a:rPr>
              <a:t>if we judged ourselves rightly, we would not be judged</a:t>
            </a:r>
            <a:r>
              <a:rPr lang="en" sz="1800" i="1">
                <a:solidFill>
                  <a:schemeClr val="dk1"/>
                </a:solidFill>
              </a:rPr>
              <a:t>. 32 But when we are judged, </a:t>
            </a:r>
            <a:r>
              <a:rPr lang="en" sz="1800" i="1" u="sng">
                <a:solidFill>
                  <a:schemeClr val="dk1"/>
                </a:solidFill>
              </a:rPr>
              <a:t>we are disciplined by the Lord so that we will not be condemned along with the world</a:t>
            </a:r>
            <a:r>
              <a:rPr lang="en" sz="1800" i="1">
                <a:solidFill>
                  <a:schemeClr val="dk1"/>
                </a:solidFill>
              </a:rPr>
              <a:t>.”</a:t>
            </a:r>
            <a:r>
              <a:rPr lang="en" sz="1800">
                <a:solidFill>
                  <a:schemeClr val="dk1"/>
                </a:solidFill>
              </a:rPr>
              <a:t>  </a:t>
            </a:r>
            <a:r>
              <a:rPr lang="en" sz="1800">
                <a:solidFill>
                  <a:srgbClr val="00FFFF"/>
                </a:solidFill>
              </a:rPr>
              <a:t>God disciplines us to save us from hell.  We MUST do the same.  If we do it for any other reason, we are doing it wrong.  Can YOU accept this?</a:t>
            </a:r>
            <a:endParaRPr sz="18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9">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9">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9">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9">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614525" y="0"/>
            <a:ext cx="99012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900" b="1">
                <a:solidFill>
                  <a:srgbClr val="00FFFF"/>
                </a:solidFill>
              </a:rPr>
              <a:t>	</a:t>
            </a:r>
            <a:r>
              <a:rPr lang="en" sz="5000" b="1">
                <a:solidFill>
                  <a:srgbClr val="00FFFF"/>
                </a:solidFill>
              </a:rPr>
              <a:t>DEFINITIONS</a:t>
            </a:r>
            <a:endParaRPr sz="5000" b="1">
              <a:solidFill>
                <a:srgbClr val="00FFFF"/>
              </a:solidFill>
            </a:endParaRPr>
          </a:p>
        </p:txBody>
      </p:sp>
      <p:sp>
        <p:nvSpPr>
          <p:cNvPr id="61" name="Google Shape;61;p14"/>
          <p:cNvSpPr txBox="1">
            <a:spLocks noGrp="1"/>
          </p:cNvSpPr>
          <p:nvPr>
            <p:ph type="subTitle" idx="1"/>
          </p:nvPr>
        </p:nvSpPr>
        <p:spPr>
          <a:xfrm>
            <a:off x="-161075" y="496800"/>
            <a:ext cx="9373500" cy="46467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a:solidFill>
                  <a:srgbClr val="FFFF00"/>
                </a:solidFill>
              </a:rPr>
              <a:t>We Christians understand that God disciplines human beings, even and especially we His children, and we understand why, as we just read.</a:t>
            </a:r>
            <a:endParaRPr sz="200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a:solidFill>
                  <a:schemeClr val="dk1"/>
                </a:solidFill>
              </a:rPr>
              <a:t>But today’s lesson is about more than that.  Our primary focus today is when WE rebuke and chastise others, and also how WE respond when this is done to us.</a:t>
            </a:r>
            <a:endParaRPr sz="200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This is personal for me, as the evangelist here, because I am very BAD at this.  I don’t like doing it (no one does), and so I just don’t.  I would rather be an encourager all the time than a rebuker.  I suspect that you feel the same.</a:t>
            </a:r>
            <a:endParaRPr sz="200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“Rebuke/Reprove/Admonish” - These are usually verbal.  Defined as chiding, reprimanding, threatening, warning, correction, refutation, reasoning, judging - with the intent of restraining, correcting and/or asserting control.</a:t>
            </a:r>
            <a:endParaRPr sz="200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a:solidFill>
                  <a:schemeClr val="dk1"/>
                </a:solidFill>
              </a:rPr>
              <a:t>“Discipline/Chastisement” - This is the more serious form of rebuking, often involving physical punishment/consequences, such as “spanking” a child, or punishing a criminal.  To impart doctrine/instruction.  To bind, instruct, correct (literally, “with blows”).  To punish/reform.</a:t>
            </a:r>
            <a:endParaRPr sz="2000">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The question is:  Are Christians expected to do this today, in 2025?  YES!</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614525" y="0"/>
            <a:ext cx="99012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900" b="1">
                <a:solidFill>
                  <a:srgbClr val="00FFFF"/>
                </a:solidFill>
              </a:rPr>
              <a:t>	THIS IS NOT “NEW”</a:t>
            </a:r>
            <a:endParaRPr sz="5000" b="1">
              <a:solidFill>
                <a:srgbClr val="00FFFF"/>
              </a:solidFill>
            </a:endParaRPr>
          </a:p>
        </p:txBody>
      </p:sp>
      <p:sp>
        <p:nvSpPr>
          <p:cNvPr id="67" name="Google Shape;67;p15"/>
          <p:cNvSpPr txBox="1">
            <a:spLocks noGrp="1"/>
          </p:cNvSpPr>
          <p:nvPr>
            <p:ph type="subTitle" idx="1"/>
          </p:nvPr>
        </p:nvSpPr>
        <p:spPr>
          <a:xfrm>
            <a:off x="-127225" y="392525"/>
            <a:ext cx="9359700" cy="4750800"/>
          </a:xfrm>
          <a:prstGeom prst="rect">
            <a:avLst/>
          </a:prstGeom>
        </p:spPr>
        <p:txBody>
          <a:bodyPr spcFirstLastPara="1" wrap="square" lIns="91425" tIns="91425" rIns="91425" bIns="91425" anchor="t" anchorCtr="0">
            <a:noAutofit/>
          </a:bodyPr>
          <a:lstStyle/>
          <a:p>
            <a:pPr marL="457200" lvl="0" indent="-393700" algn="l" rtl="0">
              <a:lnSpc>
                <a:spcPct val="90000"/>
              </a:lnSpc>
              <a:spcBef>
                <a:spcPts val="0"/>
              </a:spcBef>
              <a:spcAft>
                <a:spcPts val="0"/>
              </a:spcAft>
              <a:buClr>
                <a:srgbClr val="FFFF00"/>
              </a:buClr>
              <a:buSzPts val="2600"/>
              <a:buChar char="●"/>
            </a:pPr>
            <a:r>
              <a:rPr lang="en" sz="2600" u="sng">
                <a:solidFill>
                  <a:srgbClr val="FFFF00"/>
                </a:solidFill>
              </a:rPr>
              <a:t>Lev.19:17</a:t>
            </a:r>
            <a:r>
              <a:rPr lang="en" sz="2600">
                <a:solidFill>
                  <a:srgbClr val="FFFF00"/>
                </a:solidFill>
              </a:rPr>
              <a:t> </a:t>
            </a:r>
            <a:r>
              <a:rPr lang="en" sz="2600" i="1">
                <a:solidFill>
                  <a:schemeClr val="dk1"/>
                </a:solidFill>
              </a:rPr>
              <a:t>“You shall not hate your fellow countryman in your heart; </a:t>
            </a:r>
            <a:r>
              <a:rPr lang="en" sz="2600" i="1" u="sng">
                <a:solidFill>
                  <a:schemeClr val="dk1"/>
                </a:solidFill>
              </a:rPr>
              <a:t>you may surely reprove your neighbor</a:t>
            </a:r>
            <a:r>
              <a:rPr lang="en" sz="2600" i="1">
                <a:solidFill>
                  <a:schemeClr val="dk1"/>
                </a:solidFill>
              </a:rPr>
              <a:t>, but shall not incur sin because of him.”</a:t>
            </a:r>
            <a:endParaRPr sz="2600" i="1">
              <a:solidFill>
                <a:schemeClr val="dk1"/>
              </a:solidFill>
            </a:endParaRPr>
          </a:p>
          <a:p>
            <a:pPr marL="457200" lvl="0" indent="-393700" algn="l" rtl="0">
              <a:lnSpc>
                <a:spcPct val="90000"/>
              </a:lnSpc>
              <a:spcBef>
                <a:spcPts val="0"/>
              </a:spcBef>
              <a:spcAft>
                <a:spcPts val="0"/>
              </a:spcAft>
              <a:buClr>
                <a:srgbClr val="FFFF00"/>
              </a:buClr>
              <a:buSzPts val="2600"/>
              <a:buChar char="●"/>
            </a:pPr>
            <a:r>
              <a:rPr lang="en" sz="2600" u="sng">
                <a:solidFill>
                  <a:srgbClr val="FFFF00"/>
                </a:solidFill>
              </a:rPr>
              <a:t>Ps.141:5</a:t>
            </a:r>
            <a:r>
              <a:rPr lang="en" sz="2600">
                <a:solidFill>
                  <a:srgbClr val="FFFF00"/>
                </a:solidFill>
              </a:rPr>
              <a:t> </a:t>
            </a:r>
            <a:r>
              <a:rPr lang="en" sz="2600" i="1">
                <a:solidFill>
                  <a:schemeClr val="dk1"/>
                </a:solidFill>
              </a:rPr>
              <a:t>“Let the righteous </a:t>
            </a:r>
            <a:r>
              <a:rPr lang="en" sz="2600" i="1" u="sng">
                <a:solidFill>
                  <a:schemeClr val="dk1"/>
                </a:solidFill>
              </a:rPr>
              <a:t>smite me in kindness and reprove me</a:t>
            </a:r>
            <a:r>
              <a:rPr lang="en" sz="2600" i="1">
                <a:solidFill>
                  <a:schemeClr val="dk1"/>
                </a:solidFill>
              </a:rPr>
              <a:t>; It is oil upon the head;...”</a:t>
            </a:r>
            <a:endParaRPr sz="2600" i="1">
              <a:solidFill>
                <a:schemeClr val="dk1"/>
              </a:solidFill>
            </a:endParaRPr>
          </a:p>
          <a:p>
            <a:pPr marL="457200" lvl="0" indent="-393700" algn="l" rtl="0">
              <a:lnSpc>
                <a:spcPct val="90000"/>
              </a:lnSpc>
              <a:spcBef>
                <a:spcPts val="0"/>
              </a:spcBef>
              <a:spcAft>
                <a:spcPts val="0"/>
              </a:spcAft>
              <a:buClr>
                <a:srgbClr val="FFFF00"/>
              </a:buClr>
              <a:buSzPts val="2600"/>
              <a:buChar char="●"/>
            </a:pPr>
            <a:r>
              <a:rPr lang="en" sz="2600" u="sng">
                <a:solidFill>
                  <a:srgbClr val="FFFF00"/>
                </a:solidFill>
              </a:rPr>
              <a:t>Prov.24:24-25</a:t>
            </a:r>
            <a:r>
              <a:rPr lang="en" sz="2600">
                <a:solidFill>
                  <a:srgbClr val="FFFF00"/>
                </a:solidFill>
              </a:rPr>
              <a:t> </a:t>
            </a:r>
            <a:r>
              <a:rPr lang="en" sz="2600" i="1">
                <a:solidFill>
                  <a:schemeClr val="dk1"/>
                </a:solidFill>
              </a:rPr>
              <a:t>“He who says to the wicked, “You are righteous,” peoples will curse him, nations will abhor him; 25 But </a:t>
            </a:r>
            <a:r>
              <a:rPr lang="en" sz="2600" i="1" u="sng">
                <a:solidFill>
                  <a:schemeClr val="dk1"/>
                </a:solidFill>
              </a:rPr>
              <a:t>to those who rebuke the wicked will be delight</a:t>
            </a:r>
            <a:r>
              <a:rPr lang="en" sz="2600" i="1">
                <a:solidFill>
                  <a:schemeClr val="dk1"/>
                </a:solidFill>
              </a:rPr>
              <a:t>, and a good blessing will come upon them.”</a:t>
            </a:r>
            <a:endParaRPr sz="2600" i="1">
              <a:solidFill>
                <a:schemeClr val="dk1"/>
              </a:solidFill>
            </a:endParaRPr>
          </a:p>
          <a:p>
            <a:pPr marL="457200" lvl="0" indent="-393700" algn="l" rtl="0">
              <a:lnSpc>
                <a:spcPct val="90000"/>
              </a:lnSpc>
              <a:spcBef>
                <a:spcPts val="0"/>
              </a:spcBef>
              <a:spcAft>
                <a:spcPts val="0"/>
              </a:spcAft>
              <a:buClr>
                <a:srgbClr val="FFFF00"/>
              </a:buClr>
              <a:buSzPts val="2600"/>
              <a:buChar char="●"/>
            </a:pPr>
            <a:r>
              <a:rPr lang="en" sz="2600" u="sng">
                <a:solidFill>
                  <a:srgbClr val="FFFF00"/>
                </a:solidFill>
              </a:rPr>
              <a:t>Prov.27:5</a:t>
            </a:r>
            <a:r>
              <a:rPr lang="en" sz="2600">
                <a:solidFill>
                  <a:srgbClr val="FFFF00"/>
                </a:solidFill>
              </a:rPr>
              <a:t> </a:t>
            </a:r>
            <a:r>
              <a:rPr lang="en" sz="2600" i="1">
                <a:solidFill>
                  <a:schemeClr val="dk1"/>
                </a:solidFill>
              </a:rPr>
              <a:t>“</a:t>
            </a:r>
            <a:r>
              <a:rPr lang="en" sz="2600" i="1" u="sng">
                <a:solidFill>
                  <a:schemeClr val="dk1"/>
                </a:solidFill>
              </a:rPr>
              <a:t>Better is open rebuke</a:t>
            </a:r>
            <a:r>
              <a:rPr lang="en" sz="2600" i="1">
                <a:solidFill>
                  <a:schemeClr val="dk1"/>
                </a:solidFill>
              </a:rPr>
              <a:t> than love that is concealed.”</a:t>
            </a:r>
            <a:endParaRPr sz="2600" i="1">
              <a:solidFill>
                <a:schemeClr val="dk1"/>
              </a:solidFill>
            </a:endParaRPr>
          </a:p>
          <a:p>
            <a:pPr marL="457200" lvl="0" indent="-393700" algn="l" rtl="0">
              <a:lnSpc>
                <a:spcPct val="90000"/>
              </a:lnSpc>
              <a:spcBef>
                <a:spcPts val="0"/>
              </a:spcBef>
              <a:spcAft>
                <a:spcPts val="0"/>
              </a:spcAft>
              <a:buClr>
                <a:srgbClr val="FFFF00"/>
              </a:buClr>
              <a:buSzPts val="2600"/>
              <a:buChar char="●"/>
            </a:pPr>
            <a:r>
              <a:rPr lang="en" sz="2600" u="sng">
                <a:solidFill>
                  <a:srgbClr val="FFFF00"/>
                </a:solidFill>
              </a:rPr>
              <a:t>Prov.28:23</a:t>
            </a:r>
            <a:r>
              <a:rPr lang="en" sz="2600">
                <a:solidFill>
                  <a:srgbClr val="FFFF00"/>
                </a:solidFill>
              </a:rPr>
              <a:t> </a:t>
            </a:r>
            <a:r>
              <a:rPr lang="en" sz="2600" i="1">
                <a:solidFill>
                  <a:schemeClr val="dk1"/>
                </a:solidFill>
              </a:rPr>
              <a:t>“</a:t>
            </a:r>
            <a:r>
              <a:rPr lang="en" sz="2600" i="1" u="sng">
                <a:solidFill>
                  <a:schemeClr val="dk1"/>
                </a:solidFill>
              </a:rPr>
              <a:t>He who rebukes a man</a:t>
            </a:r>
            <a:r>
              <a:rPr lang="en" sz="2600" i="1">
                <a:solidFill>
                  <a:schemeClr val="dk1"/>
                </a:solidFill>
              </a:rPr>
              <a:t> will afterward find more favor than he who flatters with the tongue.”</a:t>
            </a:r>
            <a:endParaRPr sz="26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614525" y="0"/>
            <a:ext cx="99012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900" b="1">
                <a:solidFill>
                  <a:srgbClr val="00FFFF"/>
                </a:solidFill>
              </a:rPr>
              <a:t>	ROLE OF AN EVANGELIST</a:t>
            </a:r>
            <a:endParaRPr sz="5000" b="1">
              <a:solidFill>
                <a:srgbClr val="00FFFF"/>
              </a:solidFill>
            </a:endParaRPr>
          </a:p>
        </p:txBody>
      </p:sp>
      <p:sp>
        <p:nvSpPr>
          <p:cNvPr id="73" name="Google Shape;73;p16"/>
          <p:cNvSpPr txBox="1">
            <a:spLocks noGrp="1"/>
          </p:cNvSpPr>
          <p:nvPr>
            <p:ph type="subTitle" idx="1"/>
          </p:nvPr>
        </p:nvSpPr>
        <p:spPr>
          <a:xfrm>
            <a:off x="-161075" y="379000"/>
            <a:ext cx="9359700" cy="47643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00FFFF"/>
              </a:buClr>
              <a:buSzPts val="2000"/>
              <a:buChar char="●"/>
            </a:pPr>
            <a:r>
              <a:rPr lang="en" sz="2000">
                <a:solidFill>
                  <a:srgbClr val="00FFFF"/>
                </a:solidFill>
              </a:rPr>
              <a:t>It MUST start with the word of God.</a:t>
            </a:r>
            <a:r>
              <a:rPr lang="en" sz="2000">
                <a:solidFill>
                  <a:srgbClr val="FFFF00"/>
                </a:solidFill>
              </a:rPr>
              <a:t>  </a:t>
            </a:r>
            <a:r>
              <a:rPr lang="en" sz="2000" u="sng">
                <a:solidFill>
                  <a:srgbClr val="FFFF00"/>
                </a:solidFill>
              </a:rPr>
              <a:t>2 Tim.3:16-17</a:t>
            </a:r>
            <a:r>
              <a:rPr lang="en" sz="2000">
                <a:solidFill>
                  <a:srgbClr val="FFFF00"/>
                </a:solidFill>
              </a:rPr>
              <a:t> </a:t>
            </a:r>
            <a:r>
              <a:rPr lang="en" sz="2000" i="1">
                <a:solidFill>
                  <a:schemeClr val="dk1"/>
                </a:solidFill>
              </a:rPr>
              <a:t>“All Scripture is inspired by God and profitable for teaching, </a:t>
            </a:r>
            <a:r>
              <a:rPr lang="en" sz="2000" i="1" u="sng">
                <a:solidFill>
                  <a:srgbClr val="FFFF00"/>
                </a:solidFill>
              </a:rPr>
              <a:t>for reproof</a:t>
            </a:r>
            <a:r>
              <a:rPr lang="en" sz="2000" i="1">
                <a:solidFill>
                  <a:srgbClr val="FFFF00"/>
                </a:solidFill>
              </a:rPr>
              <a:t>, </a:t>
            </a:r>
            <a:r>
              <a:rPr lang="en" sz="2000" i="1" u="sng">
                <a:solidFill>
                  <a:srgbClr val="FFFF00"/>
                </a:solidFill>
              </a:rPr>
              <a:t>for correction</a:t>
            </a:r>
            <a:r>
              <a:rPr lang="en" sz="2000" i="1">
                <a:solidFill>
                  <a:schemeClr val="dk1"/>
                </a:solidFill>
              </a:rPr>
              <a:t>, for training in righteousness; so that the man of God may be adequate, equipped for every good work.”</a:t>
            </a:r>
            <a:endParaRPr sz="2000" i="1">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And then the VERY NEXT SENTENCE:</a:t>
            </a:r>
            <a:r>
              <a:rPr lang="en" sz="2000">
                <a:solidFill>
                  <a:srgbClr val="FFFF00"/>
                </a:solidFill>
              </a:rPr>
              <a:t>  </a:t>
            </a:r>
            <a:r>
              <a:rPr lang="en" sz="2000" u="sng">
                <a:solidFill>
                  <a:srgbClr val="FFFF00"/>
                </a:solidFill>
              </a:rPr>
              <a:t>2 Tim.4:1-2</a:t>
            </a:r>
            <a:r>
              <a:rPr lang="en" sz="2000" i="1" u="sng">
                <a:solidFill>
                  <a:schemeClr val="dk1"/>
                </a:solidFill>
              </a:rPr>
              <a:t> </a:t>
            </a:r>
            <a:r>
              <a:rPr lang="en" sz="2000" i="1">
                <a:solidFill>
                  <a:schemeClr val="dk1"/>
                </a:solidFill>
              </a:rPr>
              <a:t>“I solemnly charge you in the presence of God and of Christ Jesus, who is to judge the living and the dead, and by His appearing and His kingdom: 2 preach the word; be ready in season and out of season; </a:t>
            </a:r>
            <a:r>
              <a:rPr lang="en" sz="2000" i="1" u="sng">
                <a:solidFill>
                  <a:srgbClr val="FFFF00"/>
                </a:solidFill>
              </a:rPr>
              <a:t>reprove, rebuke,</a:t>
            </a:r>
            <a:r>
              <a:rPr lang="en" sz="2000" i="1" u="sng">
                <a:solidFill>
                  <a:schemeClr val="dk1"/>
                </a:solidFill>
              </a:rPr>
              <a:t> exhort</a:t>
            </a:r>
            <a:r>
              <a:rPr lang="en" sz="2000" i="1">
                <a:solidFill>
                  <a:schemeClr val="dk1"/>
                </a:solidFill>
              </a:rPr>
              <a:t>, </a:t>
            </a:r>
            <a:r>
              <a:rPr lang="en" sz="2000" i="1" u="sng">
                <a:solidFill>
                  <a:schemeClr val="dk1"/>
                </a:solidFill>
              </a:rPr>
              <a:t>with great patience and instruction</a:t>
            </a:r>
            <a:r>
              <a:rPr lang="en" sz="2000" i="1">
                <a:solidFill>
                  <a:schemeClr val="dk1"/>
                </a:solidFill>
              </a:rPr>
              <a:t>.”  </a:t>
            </a:r>
            <a:r>
              <a:rPr lang="en" sz="2000">
                <a:solidFill>
                  <a:srgbClr val="00FFFF"/>
                </a:solidFill>
              </a:rPr>
              <a:t>Of those three, two of them are “negative”, and unpleasant.</a:t>
            </a:r>
            <a:endParaRPr sz="2000">
              <a:solidFill>
                <a:srgbClr val="00FFFF"/>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Titus was told the same.  </a:t>
            </a:r>
            <a:r>
              <a:rPr lang="en" sz="2000" u="sng">
                <a:solidFill>
                  <a:srgbClr val="FFFF00"/>
                </a:solidFill>
              </a:rPr>
              <a:t>Tt.1:13</a:t>
            </a:r>
            <a:r>
              <a:rPr lang="en" sz="2000">
                <a:solidFill>
                  <a:srgbClr val="FFFF00"/>
                </a:solidFill>
              </a:rPr>
              <a:t> </a:t>
            </a:r>
            <a:r>
              <a:rPr lang="en" sz="2000" i="1">
                <a:solidFill>
                  <a:schemeClr val="dk1"/>
                </a:solidFill>
              </a:rPr>
              <a:t>“This testimony is true. For this reason </a:t>
            </a:r>
            <a:r>
              <a:rPr lang="en" sz="2000" i="1" u="sng">
                <a:solidFill>
                  <a:srgbClr val="FFFF00"/>
                </a:solidFill>
              </a:rPr>
              <a:t>reprove them severely</a:t>
            </a:r>
            <a:r>
              <a:rPr lang="en" sz="2000" i="1">
                <a:solidFill>
                  <a:schemeClr val="dk1"/>
                </a:solidFill>
              </a:rPr>
              <a:t> so that they may be sound in the faith,”</a:t>
            </a:r>
            <a:endParaRPr sz="2000" i="1">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With authority, from the word of God. </a:t>
            </a:r>
            <a:r>
              <a:rPr lang="en" sz="2000" u="sng">
                <a:solidFill>
                  <a:srgbClr val="FFFF00"/>
                </a:solidFill>
              </a:rPr>
              <a:t>Tt.2:15</a:t>
            </a:r>
            <a:r>
              <a:rPr lang="en" sz="2000">
                <a:solidFill>
                  <a:srgbClr val="FFFF00"/>
                </a:solidFill>
              </a:rPr>
              <a:t> </a:t>
            </a:r>
            <a:r>
              <a:rPr lang="en" sz="2000" i="1">
                <a:solidFill>
                  <a:schemeClr val="dk1"/>
                </a:solidFill>
              </a:rPr>
              <a:t>“These things </a:t>
            </a:r>
            <a:r>
              <a:rPr lang="en" sz="2000" i="1" u="sng">
                <a:solidFill>
                  <a:schemeClr val="dk1"/>
                </a:solidFill>
              </a:rPr>
              <a:t>speak and exhort and </a:t>
            </a:r>
            <a:r>
              <a:rPr lang="en" sz="2000" i="1" u="sng">
                <a:solidFill>
                  <a:srgbClr val="FFFF00"/>
                </a:solidFill>
              </a:rPr>
              <a:t>reprove</a:t>
            </a:r>
            <a:r>
              <a:rPr lang="en" sz="2000" i="1" u="sng">
                <a:solidFill>
                  <a:schemeClr val="dk1"/>
                </a:solidFill>
              </a:rPr>
              <a:t> with all authority</a:t>
            </a:r>
            <a:r>
              <a:rPr lang="en" sz="2000" i="1">
                <a:solidFill>
                  <a:schemeClr val="dk1"/>
                </a:solidFill>
              </a:rPr>
              <a:t>. Let no one disregard you.”</a:t>
            </a:r>
            <a:endParaRPr sz="2000" i="1">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Evangelists are even to publicly rebuke elders who will not repent! </a:t>
            </a:r>
            <a:r>
              <a:rPr lang="en" sz="2000" u="sng">
                <a:solidFill>
                  <a:srgbClr val="FFFF00"/>
                </a:solidFill>
              </a:rPr>
              <a:t>1 Tim.5:20</a:t>
            </a:r>
            <a:r>
              <a:rPr lang="en" sz="2000">
                <a:solidFill>
                  <a:srgbClr val="FFFF00"/>
                </a:solidFill>
              </a:rPr>
              <a:t> </a:t>
            </a:r>
            <a:r>
              <a:rPr lang="en" sz="2000" i="1">
                <a:solidFill>
                  <a:schemeClr val="dk1"/>
                </a:solidFill>
              </a:rPr>
              <a:t>“</a:t>
            </a:r>
            <a:r>
              <a:rPr lang="en" sz="2000" i="1" u="sng">
                <a:solidFill>
                  <a:schemeClr val="dk1"/>
                </a:solidFill>
              </a:rPr>
              <a:t>Those who continue in sin, </a:t>
            </a:r>
            <a:r>
              <a:rPr lang="en" sz="2000" i="1" u="sng">
                <a:solidFill>
                  <a:srgbClr val="FFFF00"/>
                </a:solidFill>
              </a:rPr>
              <a:t>rebuke in the presence of all</a:t>
            </a:r>
            <a:r>
              <a:rPr lang="en" sz="2000" i="1">
                <a:solidFill>
                  <a:schemeClr val="dk1"/>
                </a:solidFill>
              </a:rPr>
              <a:t>, so that the rest also will be fearful of sinning.”  </a:t>
            </a:r>
            <a:r>
              <a:rPr lang="en" sz="2000">
                <a:solidFill>
                  <a:srgbClr val="00FFFF"/>
                </a:solidFill>
              </a:rPr>
              <a:t>(How many evangelists DON’T do this because they may lose their “job”?)</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614525" y="0"/>
            <a:ext cx="99012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	IT’S </a:t>
            </a:r>
            <a:r>
              <a:rPr lang="en" sz="5000" b="1" u="sng">
                <a:solidFill>
                  <a:srgbClr val="00FFFF"/>
                </a:solidFill>
              </a:rPr>
              <a:t>YOUR</a:t>
            </a:r>
            <a:r>
              <a:rPr lang="en" sz="5000" b="1">
                <a:solidFill>
                  <a:srgbClr val="00FFFF"/>
                </a:solidFill>
              </a:rPr>
              <a:t> ROLE TOO!</a:t>
            </a:r>
            <a:endParaRPr sz="5100" b="1">
              <a:solidFill>
                <a:srgbClr val="00FFFF"/>
              </a:solidFill>
            </a:endParaRPr>
          </a:p>
        </p:txBody>
      </p:sp>
      <p:sp>
        <p:nvSpPr>
          <p:cNvPr id="79" name="Google Shape;79;p17"/>
          <p:cNvSpPr txBox="1">
            <a:spLocks noGrp="1"/>
          </p:cNvSpPr>
          <p:nvPr>
            <p:ph type="subTitle" idx="1"/>
          </p:nvPr>
        </p:nvSpPr>
        <p:spPr>
          <a:xfrm>
            <a:off x="-161075" y="567150"/>
            <a:ext cx="9359700" cy="4576200"/>
          </a:xfrm>
          <a:prstGeom prst="rect">
            <a:avLst/>
          </a:prstGeom>
        </p:spPr>
        <p:txBody>
          <a:bodyPr spcFirstLastPara="1" wrap="square" lIns="91425" tIns="91425" rIns="91425" bIns="91425" anchor="t" anchorCtr="0">
            <a:noAutofit/>
          </a:bodyPr>
          <a:lstStyle/>
          <a:p>
            <a:pPr marL="457200" lvl="0" indent="-361950" algn="l" rtl="0">
              <a:lnSpc>
                <a:spcPct val="90000"/>
              </a:lnSpc>
              <a:spcBef>
                <a:spcPts val="0"/>
              </a:spcBef>
              <a:spcAft>
                <a:spcPts val="0"/>
              </a:spcAft>
              <a:buClr>
                <a:srgbClr val="FFFF00"/>
              </a:buClr>
              <a:buSzPts val="2100"/>
              <a:buChar char="●"/>
            </a:pPr>
            <a:r>
              <a:rPr lang="en" sz="2100">
                <a:solidFill>
                  <a:srgbClr val="FFFF00"/>
                </a:solidFill>
              </a:rPr>
              <a:t>It’s tempting to believe that the “rebuking” part is left to the elders and the evangelist only, but we see in the scriptures this was never the case!</a:t>
            </a:r>
            <a:endParaRPr sz="2100">
              <a:solidFill>
                <a:srgbClr val="FFFF00"/>
              </a:solidFill>
            </a:endParaRPr>
          </a:p>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Lk.17:3</a:t>
            </a:r>
            <a:r>
              <a:rPr lang="en" sz="2100">
                <a:solidFill>
                  <a:srgbClr val="00FFFF"/>
                </a:solidFill>
              </a:rPr>
              <a:t> </a:t>
            </a:r>
            <a:r>
              <a:rPr lang="en" sz="2100" i="1">
                <a:solidFill>
                  <a:schemeClr val="dk1"/>
                </a:solidFill>
              </a:rPr>
              <a:t>“Be on your guard! </a:t>
            </a:r>
            <a:r>
              <a:rPr lang="en" sz="2100" i="1" u="sng">
                <a:solidFill>
                  <a:schemeClr val="dk1"/>
                </a:solidFill>
              </a:rPr>
              <a:t>If your brother sins, rebuke him</a:t>
            </a:r>
            <a:r>
              <a:rPr lang="en" sz="2100" i="1">
                <a:solidFill>
                  <a:schemeClr val="dk1"/>
                </a:solidFill>
              </a:rPr>
              <a:t>; and if he repents, forgive him.”</a:t>
            </a:r>
            <a:endParaRPr sz="2100" i="1">
              <a:solidFill>
                <a:schemeClr val="dk1"/>
              </a:solidFill>
            </a:endParaRPr>
          </a:p>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Rom.15:14</a:t>
            </a:r>
            <a:r>
              <a:rPr lang="en" sz="2100">
                <a:solidFill>
                  <a:srgbClr val="00FFFF"/>
                </a:solidFill>
              </a:rPr>
              <a:t> </a:t>
            </a:r>
            <a:r>
              <a:rPr lang="en" sz="2100" i="1">
                <a:solidFill>
                  <a:schemeClr val="dk1"/>
                </a:solidFill>
              </a:rPr>
              <a:t>“And concerning you, my brethren, I myself also am convinced that you yourselves are full of goodness, </a:t>
            </a:r>
            <a:r>
              <a:rPr lang="en" sz="2100" i="1" u="sng">
                <a:solidFill>
                  <a:schemeClr val="dk1"/>
                </a:solidFill>
              </a:rPr>
              <a:t>filled with all knowledge and able also to admonish one another</a:t>
            </a:r>
            <a:r>
              <a:rPr lang="en" sz="2100" i="1">
                <a:solidFill>
                  <a:schemeClr val="dk1"/>
                </a:solidFill>
              </a:rPr>
              <a:t>.”</a:t>
            </a:r>
            <a:endParaRPr sz="2100" i="1">
              <a:solidFill>
                <a:schemeClr val="dk1"/>
              </a:solidFill>
            </a:endParaRPr>
          </a:p>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1 Thess.5:14</a:t>
            </a:r>
            <a:r>
              <a:rPr lang="en" sz="2100">
                <a:solidFill>
                  <a:srgbClr val="00FFFF"/>
                </a:solidFill>
              </a:rPr>
              <a:t> </a:t>
            </a:r>
            <a:r>
              <a:rPr lang="en" sz="2100" i="1">
                <a:solidFill>
                  <a:schemeClr val="dk1"/>
                </a:solidFill>
              </a:rPr>
              <a:t>“We urge you, brethren, </a:t>
            </a:r>
            <a:r>
              <a:rPr lang="en" sz="2100" i="1" u="sng">
                <a:solidFill>
                  <a:schemeClr val="dk1"/>
                </a:solidFill>
              </a:rPr>
              <a:t>admonish the unruly</a:t>
            </a:r>
            <a:r>
              <a:rPr lang="en" sz="2100" i="1">
                <a:solidFill>
                  <a:schemeClr val="dk1"/>
                </a:solidFill>
              </a:rPr>
              <a:t>, encourage the fainthearted, help the weak, </a:t>
            </a:r>
            <a:r>
              <a:rPr lang="en" sz="2100" i="1" u="sng">
                <a:solidFill>
                  <a:srgbClr val="FFFF00"/>
                </a:solidFill>
              </a:rPr>
              <a:t>be patient with everyone</a:t>
            </a:r>
            <a:r>
              <a:rPr lang="en" sz="2100" i="1">
                <a:solidFill>
                  <a:schemeClr val="dk1"/>
                </a:solidFill>
              </a:rPr>
              <a:t>.”</a:t>
            </a:r>
            <a:endParaRPr sz="2100" i="1">
              <a:solidFill>
                <a:schemeClr val="dk1"/>
              </a:solidFill>
            </a:endParaRPr>
          </a:p>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2 Thess.3:15</a:t>
            </a:r>
            <a:r>
              <a:rPr lang="en" sz="2100">
                <a:solidFill>
                  <a:srgbClr val="00FFFF"/>
                </a:solidFill>
              </a:rPr>
              <a:t> </a:t>
            </a:r>
            <a:r>
              <a:rPr lang="en" sz="2100" i="1">
                <a:solidFill>
                  <a:schemeClr val="dk1"/>
                </a:solidFill>
              </a:rPr>
              <a:t>“Yet do not regard him as an enemy, but </a:t>
            </a:r>
            <a:r>
              <a:rPr lang="en" sz="2100" i="1" u="sng">
                <a:solidFill>
                  <a:schemeClr val="dk1"/>
                </a:solidFill>
              </a:rPr>
              <a:t>admonish him as a brother</a:t>
            </a:r>
            <a:r>
              <a:rPr lang="en" sz="2100" i="1">
                <a:solidFill>
                  <a:schemeClr val="dk1"/>
                </a:solidFill>
              </a:rPr>
              <a:t>.” </a:t>
            </a:r>
            <a:r>
              <a:rPr lang="en" sz="2100">
                <a:solidFill>
                  <a:srgbClr val="00FFFF"/>
                </a:solidFill>
              </a:rPr>
              <a:t>(Even the one whom the group has withdrawn from!)</a:t>
            </a:r>
            <a:endParaRPr sz="2100">
              <a:solidFill>
                <a:srgbClr val="00FFFF"/>
              </a:solidFill>
            </a:endParaRPr>
          </a:p>
          <a:p>
            <a:pPr marL="457200" lvl="0" indent="-361950" algn="l" rtl="0">
              <a:lnSpc>
                <a:spcPct val="90000"/>
              </a:lnSpc>
              <a:spcBef>
                <a:spcPts val="0"/>
              </a:spcBef>
              <a:spcAft>
                <a:spcPts val="0"/>
              </a:spcAft>
              <a:buClr>
                <a:srgbClr val="FFFF00"/>
              </a:buClr>
              <a:buSzPts val="2100"/>
              <a:buChar char="●"/>
            </a:pPr>
            <a:r>
              <a:rPr lang="en" sz="2100" u="sng">
                <a:solidFill>
                  <a:srgbClr val="FFFF00"/>
                </a:solidFill>
              </a:rPr>
              <a:t>Js.5:19-20</a:t>
            </a:r>
            <a:r>
              <a:rPr lang="en" sz="2100">
                <a:solidFill>
                  <a:schemeClr val="dk1"/>
                </a:solidFill>
              </a:rPr>
              <a:t> </a:t>
            </a:r>
            <a:r>
              <a:rPr lang="en" sz="2100" i="1">
                <a:solidFill>
                  <a:schemeClr val="dk1"/>
                </a:solidFill>
              </a:rPr>
              <a:t>“My brethren, </a:t>
            </a:r>
            <a:r>
              <a:rPr lang="en" sz="2100" i="1" u="sng">
                <a:solidFill>
                  <a:schemeClr val="dk1"/>
                </a:solidFill>
              </a:rPr>
              <a:t>if any among you strays from the truth and one turns him back</a:t>
            </a:r>
            <a:r>
              <a:rPr lang="en" sz="2100" i="1">
                <a:solidFill>
                  <a:schemeClr val="dk1"/>
                </a:solidFill>
              </a:rPr>
              <a:t>, 20 let him know that he who turns a sinner from the error of his way </a:t>
            </a:r>
            <a:r>
              <a:rPr lang="en" sz="2100" i="1" u="sng">
                <a:solidFill>
                  <a:schemeClr val="dk1"/>
                </a:solidFill>
              </a:rPr>
              <a:t>will save his soul from death</a:t>
            </a:r>
            <a:r>
              <a:rPr lang="en" sz="2100" i="1">
                <a:solidFill>
                  <a:schemeClr val="dk1"/>
                </a:solidFill>
              </a:rPr>
              <a:t> and will cover a multitude of sins.”</a:t>
            </a:r>
            <a:endParaRPr sz="2100" i="1">
              <a:solidFill>
                <a:schemeClr val="dk1"/>
              </a:solidFill>
            </a:endParaRPr>
          </a:p>
          <a:p>
            <a:pPr marL="457200" lvl="0" indent="-361950" algn="l" rtl="0">
              <a:lnSpc>
                <a:spcPct val="90000"/>
              </a:lnSpc>
              <a:spcBef>
                <a:spcPts val="0"/>
              </a:spcBef>
              <a:spcAft>
                <a:spcPts val="0"/>
              </a:spcAft>
              <a:buClr>
                <a:srgbClr val="00FFFF"/>
              </a:buClr>
              <a:buSzPts val="2100"/>
              <a:buChar char="●"/>
            </a:pPr>
            <a:r>
              <a:rPr lang="en" sz="2100" u="sng">
                <a:solidFill>
                  <a:srgbClr val="00FFFF"/>
                </a:solidFill>
              </a:rPr>
              <a:t>Reconciliation</a:t>
            </a:r>
            <a:r>
              <a:rPr lang="en" sz="2100">
                <a:solidFill>
                  <a:srgbClr val="00FFFF"/>
                </a:solidFill>
              </a:rPr>
              <a:t>, with God and with their fellow man, MUST be the goal.</a:t>
            </a:r>
            <a:endParaRPr sz="21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614525" y="0"/>
            <a:ext cx="99012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	TRUTH - LOVE - PATIENCE</a:t>
            </a:r>
            <a:endParaRPr sz="5100" b="1">
              <a:solidFill>
                <a:srgbClr val="00FFFF"/>
              </a:solidFill>
            </a:endParaRPr>
          </a:p>
        </p:txBody>
      </p:sp>
      <p:sp>
        <p:nvSpPr>
          <p:cNvPr id="85" name="Google Shape;85;p18"/>
          <p:cNvSpPr txBox="1">
            <a:spLocks noGrp="1"/>
          </p:cNvSpPr>
          <p:nvPr>
            <p:ph type="subTitle" idx="1"/>
          </p:nvPr>
        </p:nvSpPr>
        <p:spPr>
          <a:xfrm>
            <a:off x="-161075" y="496800"/>
            <a:ext cx="9387000" cy="46464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a:solidFill>
                  <a:srgbClr val="FFFF00"/>
                </a:solidFill>
              </a:rPr>
              <a:t>If we only go to them with the truth of God’s word, but have no love for them, why should they want to be made right with us?</a:t>
            </a:r>
            <a:endParaRPr sz="2000">
              <a:solidFill>
                <a:srgbClr val="FFFF00"/>
              </a:solidFill>
            </a:endParaRPr>
          </a:p>
          <a:p>
            <a:pPr marL="457200" lvl="0" indent="-355600" algn="l" rtl="0">
              <a:lnSpc>
                <a:spcPct val="90000"/>
              </a:lnSpc>
              <a:spcBef>
                <a:spcPts val="0"/>
              </a:spcBef>
              <a:spcAft>
                <a:spcPts val="0"/>
              </a:spcAft>
              <a:buClr>
                <a:schemeClr val="dk1"/>
              </a:buClr>
              <a:buSzPts val="2000"/>
              <a:buChar char="●"/>
            </a:pPr>
            <a:r>
              <a:rPr lang="en" sz="2000">
                <a:solidFill>
                  <a:schemeClr val="dk1"/>
                </a:solidFill>
              </a:rPr>
              <a:t>If we only show love for them, but take our opinions and traditions to them instead of the word of God, then he had no right to rebuke them at all!</a:t>
            </a:r>
            <a:endParaRPr sz="2000">
              <a:solidFill>
                <a:schemeClr val="dk1"/>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And it is also possible to bring both the truth, and love, but to execute chastisement (i.e. casting one out of the church) too quickly, because we did not show them LONGsuffering and patience. (ESPECIALLY new Christians!)</a:t>
            </a:r>
            <a:endParaRPr sz="200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Jesus Himself is our example.  </a:t>
            </a:r>
            <a:r>
              <a:rPr lang="en" sz="2000" u="sng">
                <a:solidFill>
                  <a:srgbClr val="FFFF00"/>
                </a:solidFill>
              </a:rPr>
              <a:t>Rev.3:19</a:t>
            </a:r>
            <a:r>
              <a:rPr lang="en" sz="2000">
                <a:solidFill>
                  <a:srgbClr val="FFFF00"/>
                </a:solidFill>
              </a:rPr>
              <a:t> </a:t>
            </a:r>
            <a:r>
              <a:rPr lang="en" sz="2000" i="1">
                <a:solidFill>
                  <a:schemeClr val="dk1"/>
                </a:solidFill>
              </a:rPr>
              <a:t>“</a:t>
            </a:r>
            <a:r>
              <a:rPr lang="en" sz="2000" i="1" u="sng">
                <a:solidFill>
                  <a:schemeClr val="dk1"/>
                </a:solidFill>
              </a:rPr>
              <a:t>Those whom I love</a:t>
            </a:r>
            <a:r>
              <a:rPr lang="en" sz="2000" i="1">
                <a:solidFill>
                  <a:schemeClr val="dk1"/>
                </a:solidFill>
              </a:rPr>
              <a:t>, I reprove and discipline; therefore be zealous and repent.”</a:t>
            </a:r>
            <a:endParaRPr sz="2000" i="1">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God’s word + love for their souls.  </a:t>
            </a:r>
            <a:r>
              <a:rPr lang="en" sz="2000" u="sng">
                <a:solidFill>
                  <a:srgbClr val="FFFF00"/>
                </a:solidFill>
              </a:rPr>
              <a:t>Eph.4:15</a:t>
            </a:r>
            <a:r>
              <a:rPr lang="en" sz="2000">
                <a:solidFill>
                  <a:srgbClr val="FFFF00"/>
                </a:solidFill>
              </a:rPr>
              <a:t> </a:t>
            </a:r>
            <a:r>
              <a:rPr lang="en" sz="2000" i="1">
                <a:solidFill>
                  <a:schemeClr val="dk1"/>
                </a:solidFill>
              </a:rPr>
              <a:t>“but </a:t>
            </a:r>
            <a:r>
              <a:rPr lang="en" sz="2000" i="1" u="sng">
                <a:solidFill>
                  <a:schemeClr val="dk1"/>
                </a:solidFill>
              </a:rPr>
              <a:t>speaking the truth in love</a:t>
            </a:r>
            <a:r>
              <a:rPr lang="en" sz="2000" i="1">
                <a:solidFill>
                  <a:schemeClr val="dk1"/>
                </a:solidFill>
              </a:rPr>
              <a:t>, we are to grow up in all aspects into Him who is the head, even Christ,”</a:t>
            </a:r>
            <a:endParaRPr sz="2000" i="1">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Spiritual and gentle simultaneously. </a:t>
            </a:r>
            <a:r>
              <a:rPr lang="en" sz="2000" u="sng">
                <a:solidFill>
                  <a:srgbClr val="FFFF00"/>
                </a:solidFill>
              </a:rPr>
              <a:t>Gal.6:1</a:t>
            </a:r>
            <a:r>
              <a:rPr lang="en" sz="2000">
                <a:solidFill>
                  <a:srgbClr val="FFFF00"/>
                </a:solidFill>
              </a:rPr>
              <a:t> </a:t>
            </a:r>
            <a:r>
              <a:rPr lang="en" sz="2000" i="1">
                <a:solidFill>
                  <a:schemeClr val="dk1"/>
                </a:solidFill>
              </a:rPr>
              <a:t>“Brethren, even if anyone is caught in any trespass, </a:t>
            </a:r>
            <a:r>
              <a:rPr lang="en" sz="2000" i="1" u="sng">
                <a:solidFill>
                  <a:schemeClr val="dk1"/>
                </a:solidFill>
              </a:rPr>
              <a:t>you who are spiritual</a:t>
            </a:r>
            <a:r>
              <a:rPr lang="en" sz="2000" i="1">
                <a:solidFill>
                  <a:schemeClr val="dk1"/>
                </a:solidFill>
              </a:rPr>
              <a:t>, restore such a one </a:t>
            </a:r>
            <a:r>
              <a:rPr lang="en" sz="2000" i="1" u="sng">
                <a:solidFill>
                  <a:schemeClr val="dk1"/>
                </a:solidFill>
              </a:rPr>
              <a:t>in a spirit of gentleness</a:t>
            </a:r>
            <a:r>
              <a:rPr lang="en" sz="2000" i="1">
                <a:solidFill>
                  <a:schemeClr val="dk1"/>
                </a:solidFill>
              </a:rPr>
              <a:t>; each one looking to yourself, so that you too will not be tempted.”</a:t>
            </a:r>
            <a:endParaRPr sz="2000" i="1">
              <a:solidFill>
                <a:schemeClr val="dk1"/>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Look at Paul’s attitude toward the Corinthian church. </a:t>
            </a:r>
            <a:r>
              <a:rPr lang="en" sz="2000" u="sng">
                <a:solidFill>
                  <a:srgbClr val="FFFF00"/>
                </a:solidFill>
              </a:rPr>
              <a:t>1 Cor.4:14</a:t>
            </a:r>
            <a:r>
              <a:rPr lang="en" sz="2000">
                <a:solidFill>
                  <a:srgbClr val="FFFF00"/>
                </a:solidFill>
              </a:rPr>
              <a:t> </a:t>
            </a:r>
            <a:r>
              <a:rPr lang="en" sz="2000" i="1">
                <a:solidFill>
                  <a:schemeClr val="dk1"/>
                </a:solidFill>
              </a:rPr>
              <a:t>“I do not write these things to shame you, but </a:t>
            </a:r>
            <a:r>
              <a:rPr lang="en" sz="2000" i="1" u="sng">
                <a:solidFill>
                  <a:schemeClr val="dk1"/>
                </a:solidFill>
              </a:rPr>
              <a:t>to admonish you as my beloved children</a:t>
            </a:r>
            <a:r>
              <a:rPr lang="en" sz="2000" i="1">
                <a:solidFill>
                  <a:schemeClr val="dk1"/>
                </a:solidFill>
              </a:rPr>
              <a:t>.”</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614525" y="0"/>
            <a:ext cx="99012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	EXAMPLES</a:t>
            </a:r>
            <a:endParaRPr sz="5100" b="1">
              <a:solidFill>
                <a:srgbClr val="00FFFF"/>
              </a:solidFill>
            </a:endParaRPr>
          </a:p>
        </p:txBody>
      </p:sp>
      <p:sp>
        <p:nvSpPr>
          <p:cNvPr id="91" name="Google Shape;91;p19"/>
          <p:cNvSpPr txBox="1">
            <a:spLocks noGrp="1"/>
          </p:cNvSpPr>
          <p:nvPr>
            <p:ph type="subTitle" idx="1"/>
          </p:nvPr>
        </p:nvSpPr>
        <p:spPr>
          <a:xfrm>
            <a:off x="-188150" y="496800"/>
            <a:ext cx="9420600" cy="46464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00FFFF"/>
              </a:buClr>
              <a:buSzPts val="2000"/>
              <a:buChar char="●"/>
            </a:pPr>
            <a:r>
              <a:rPr lang="en" sz="2000" u="sng">
                <a:solidFill>
                  <a:srgbClr val="00FFFF"/>
                </a:solidFill>
              </a:rPr>
              <a:t>Eli</a:t>
            </a:r>
            <a:r>
              <a:rPr lang="en" sz="2000">
                <a:solidFill>
                  <a:srgbClr val="00FFFF"/>
                </a:solidFill>
              </a:rPr>
              <a:t> - BAD example. </a:t>
            </a:r>
            <a:r>
              <a:rPr lang="en" sz="2000">
                <a:solidFill>
                  <a:srgbClr val="FFFF00"/>
                </a:solidFill>
              </a:rPr>
              <a:t> </a:t>
            </a:r>
            <a:r>
              <a:rPr lang="en" sz="2000" u="sng">
                <a:solidFill>
                  <a:srgbClr val="FFFF00"/>
                </a:solidFill>
              </a:rPr>
              <a:t>1 Sam.3:13</a:t>
            </a:r>
            <a:r>
              <a:rPr lang="en" sz="2000">
                <a:solidFill>
                  <a:srgbClr val="FFFF00"/>
                </a:solidFill>
              </a:rPr>
              <a:t> </a:t>
            </a:r>
            <a:r>
              <a:rPr lang="en" sz="2000" i="1">
                <a:solidFill>
                  <a:schemeClr val="dk1"/>
                </a:solidFill>
              </a:rPr>
              <a:t>“For I have told him that I am about to judge his house forever for the iniquity which he knew, </a:t>
            </a:r>
            <a:r>
              <a:rPr lang="en" sz="2000" i="1" u="sng">
                <a:solidFill>
                  <a:schemeClr val="dk1"/>
                </a:solidFill>
              </a:rPr>
              <a:t>because his sons brought a curse on themselves and he did not rebuke them</a:t>
            </a:r>
            <a:r>
              <a:rPr lang="en" sz="2000" i="1">
                <a:solidFill>
                  <a:schemeClr val="dk1"/>
                </a:solidFill>
              </a:rPr>
              <a:t>.”</a:t>
            </a:r>
            <a:r>
              <a:rPr lang="en" sz="2000">
                <a:solidFill>
                  <a:srgbClr val="FFFF00"/>
                </a:solidFill>
              </a:rPr>
              <a:t>  Eli loved his sons, but not enough to rebuke them with God’s truth.  Parents do this ALL THE TIME!</a:t>
            </a:r>
            <a:endParaRPr sz="200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u="sng">
                <a:solidFill>
                  <a:srgbClr val="00FFFF"/>
                </a:solidFill>
              </a:rPr>
              <a:t>Peter</a:t>
            </a:r>
            <a:r>
              <a:rPr lang="en" sz="2000">
                <a:solidFill>
                  <a:srgbClr val="00FFFF"/>
                </a:solidFill>
              </a:rPr>
              <a:t> - BAD example. </a:t>
            </a:r>
            <a:r>
              <a:rPr lang="en" sz="2000">
                <a:solidFill>
                  <a:srgbClr val="FFFF00"/>
                </a:solidFill>
              </a:rPr>
              <a:t> </a:t>
            </a:r>
            <a:r>
              <a:rPr lang="en" sz="2000" u="sng">
                <a:solidFill>
                  <a:srgbClr val="FFFF00"/>
                </a:solidFill>
              </a:rPr>
              <a:t>Matt.16:22</a:t>
            </a:r>
            <a:r>
              <a:rPr lang="en" sz="2000">
                <a:solidFill>
                  <a:srgbClr val="FFFF00"/>
                </a:solidFill>
              </a:rPr>
              <a:t> </a:t>
            </a:r>
            <a:r>
              <a:rPr lang="en" sz="2000" i="1">
                <a:solidFill>
                  <a:schemeClr val="dk1"/>
                </a:solidFill>
              </a:rPr>
              <a:t>“Peter took Him </a:t>
            </a:r>
            <a:r>
              <a:rPr lang="en" sz="2000">
                <a:solidFill>
                  <a:srgbClr val="FFFF00"/>
                </a:solidFill>
              </a:rPr>
              <a:t>(Jesus) </a:t>
            </a:r>
            <a:r>
              <a:rPr lang="en" sz="2000" i="1">
                <a:solidFill>
                  <a:schemeClr val="dk1"/>
                </a:solidFill>
              </a:rPr>
              <a:t>aside and began to rebuke Him, saying, “God forbid it, Lord! </a:t>
            </a:r>
            <a:r>
              <a:rPr lang="en" sz="2000" i="1" u="sng">
                <a:solidFill>
                  <a:schemeClr val="dk1"/>
                </a:solidFill>
              </a:rPr>
              <a:t>This shall never happen to You</a:t>
            </a:r>
            <a:r>
              <a:rPr lang="en" sz="2000" i="1">
                <a:solidFill>
                  <a:schemeClr val="dk1"/>
                </a:solidFill>
              </a:rPr>
              <a:t>.”</a:t>
            </a:r>
            <a:r>
              <a:rPr lang="en" sz="2000">
                <a:solidFill>
                  <a:srgbClr val="FFFF00"/>
                </a:solidFill>
              </a:rPr>
              <a:t>  Peter loved Jesus, and rebuked Him, but he did not have the TRUTH.</a:t>
            </a:r>
            <a:endParaRPr sz="200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u="sng">
                <a:solidFill>
                  <a:srgbClr val="00FFFF"/>
                </a:solidFill>
              </a:rPr>
              <a:t>Jesus</a:t>
            </a:r>
            <a:r>
              <a:rPr lang="en" sz="2000">
                <a:solidFill>
                  <a:srgbClr val="00FFFF"/>
                </a:solidFill>
              </a:rPr>
              <a:t> - GOOD example, at the moment as above!</a:t>
            </a:r>
            <a:r>
              <a:rPr lang="en" sz="2000">
                <a:solidFill>
                  <a:srgbClr val="FFFF00"/>
                </a:solidFill>
              </a:rPr>
              <a:t>  </a:t>
            </a:r>
            <a:r>
              <a:rPr lang="en" sz="2000" u="sng">
                <a:solidFill>
                  <a:srgbClr val="FFFF00"/>
                </a:solidFill>
              </a:rPr>
              <a:t>Mk.8:33</a:t>
            </a:r>
            <a:r>
              <a:rPr lang="en" sz="2000">
                <a:solidFill>
                  <a:srgbClr val="FFFF00"/>
                </a:solidFill>
              </a:rPr>
              <a:t> </a:t>
            </a:r>
            <a:r>
              <a:rPr lang="en" sz="2000" i="1">
                <a:solidFill>
                  <a:schemeClr val="dk1"/>
                </a:solidFill>
              </a:rPr>
              <a:t>“But turning around and seeing His disciples, He rebuked Peter and said, “Get behind Me, Satan; for </a:t>
            </a:r>
            <a:r>
              <a:rPr lang="en" sz="2000" i="1" u="sng">
                <a:solidFill>
                  <a:schemeClr val="dk1"/>
                </a:solidFill>
              </a:rPr>
              <a:t>you are not setting your mind on God’s interests, but man’s</a:t>
            </a:r>
            <a:r>
              <a:rPr lang="en" sz="2000" i="1">
                <a:solidFill>
                  <a:schemeClr val="dk1"/>
                </a:solidFill>
              </a:rPr>
              <a:t>.”</a:t>
            </a:r>
            <a:r>
              <a:rPr lang="en" sz="2000">
                <a:solidFill>
                  <a:srgbClr val="FFFF00"/>
                </a:solidFill>
              </a:rPr>
              <a:t>  Jesus loved Peter enough to rebuke him with the powerful truth that he was wrong.</a:t>
            </a:r>
            <a:endParaRPr sz="200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u="sng">
                <a:solidFill>
                  <a:srgbClr val="00FFFF"/>
                </a:solidFill>
              </a:rPr>
              <a:t>Paul</a:t>
            </a:r>
            <a:r>
              <a:rPr lang="en" sz="2000">
                <a:solidFill>
                  <a:srgbClr val="00FFFF"/>
                </a:solidFill>
              </a:rPr>
              <a:t> - GOOD example. </a:t>
            </a:r>
            <a:r>
              <a:rPr lang="en" sz="2000">
                <a:solidFill>
                  <a:srgbClr val="FFFF00"/>
                </a:solidFill>
              </a:rPr>
              <a:t> </a:t>
            </a:r>
            <a:r>
              <a:rPr lang="en" sz="2000" u="sng">
                <a:solidFill>
                  <a:srgbClr val="FFFF00"/>
                </a:solidFill>
              </a:rPr>
              <a:t>Acts 20:31</a:t>
            </a:r>
            <a:r>
              <a:rPr lang="en" sz="2000">
                <a:solidFill>
                  <a:srgbClr val="FFFF00"/>
                </a:solidFill>
              </a:rPr>
              <a:t> </a:t>
            </a:r>
            <a:r>
              <a:rPr lang="en" sz="2000" i="1">
                <a:solidFill>
                  <a:schemeClr val="dk1"/>
                </a:solidFill>
              </a:rPr>
              <a:t>“Therefore be on the alert, remembering that </a:t>
            </a:r>
            <a:r>
              <a:rPr lang="en" sz="2000" i="1" u="sng">
                <a:solidFill>
                  <a:schemeClr val="dk1"/>
                </a:solidFill>
              </a:rPr>
              <a:t>night and day for a period of three years I did not cease to admonish each one with tears</a:t>
            </a:r>
            <a:r>
              <a:rPr lang="en" sz="2000" i="1">
                <a:solidFill>
                  <a:schemeClr val="dk1"/>
                </a:solidFill>
              </a:rPr>
              <a:t>.”</a:t>
            </a:r>
            <a:r>
              <a:rPr lang="en" sz="2000">
                <a:solidFill>
                  <a:srgbClr val="FFFF00"/>
                </a:solidFill>
              </a:rPr>
              <a:t>  Paul taught even these Ephesian elders the WHOLE counsel of God (</a:t>
            </a:r>
            <a:r>
              <a:rPr lang="en" sz="2000" u="sng">
                <a:solidFill>
                  <a:srgbClr val="FFFF00"/>
                </a:solidFill>
              </a:rPr>
              <a:t>v.27</a:t>
            </a:r>
            <a:r>
              <a:rPr lang="en" sz="2000">
                <a:solidFill>
                  <a:srgbClr val="FFFF00"/>
                </a:solidFill>
              </a:rPr>
              <a:t>), but also observe how much he loved them, and how long he was patiently working with them.</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a:extLst>
            <a:ext uri="{FF2B5EF4-FFF2-40B4-BE49-F238E27FC236}">
              <a16:creationId xmlns:a16="http://schemas.microsoft.com/office/drawing/2014/main" id="{67F47B9F-76CE-A615-1A05-E3CDBF7BAF8C}"/>
            </a:ext>
          </a:extLst>
        </p:cNvPr>
        <p:cNvGrpSpPr/>
        <p:nvPr/>
      </p:nvGrpSpPr>
      <p:grpSpPr>
        <a:xfrm>
          <a:off x="0" y="0"/>
          <a:ext cx="0" cy="0"/>
          <a:chOff x="0" y="0"/>
          <a:chExt cx="0" cy="0"/>
        </a:xfrm>
      </p:grpSpPr>
      <p:sp>
        <p:nvSpPr>
          <p:cNvPr id="90" name="Google Shape;90;p19">
            <a:extLst>
              <a:ext uri="{FF2B5EF4-FFF2-40B4-BE49-F238E27FC236}">
                <a16:creationId xmlns:a16="http://schemas.microsoft.com/office/drawing/2014/main" id="{AFC3CBD5-F1B9-BB83-AAB4-57B64031AF45}"/>
              </a:ext>
            </a:extLst>
          </p:cNvPr>
          <p:cNvSpPr txBox="1">
            <a:spLocks noGrp="1"/>
          </p:cNvSpPr>
          <p:nvPr>
            <p:ph type="ctrTitle"/>
          </p:nvPr>
        </p:nvSpPr>
        <p:spPr>
          <a:xfrm>
            <a:off x="-614525" y="0"/>
            <a:ext cx="9901200"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dirty="0">
                <a:solidFill>
                  <a:srgbClr val="00FFFF"/>
                </a:solidFill>
              </a:rPr>
              <a:t>	PAUL AND PETER</a:t>
            </a:r>
            <a:endParaRPr sz="5100" b="1" dirty="0">
              <a:solidFill>
                <a:srgbClr val="00FFFF"/>
              </a:solidFill>
            </a:endParaRPr>
          </a:p>
        </p:txBody>
      </p:sp>
      <p:sp>
        <p:nvSpPr>
          <p:cNvPr id="91" name="Google Shape;91;p19">
            <a:extLst>
              <a:ext uri="{FF2B5EF4-FFF2-40B4-BE49-F238E27FC236}">
                <a16:creationId xmlns:a16="http://schemas.microsoft.com/office/drawing/2014/main" id="{F91B8E0A-C1BD-3E95-29A8-51BD430DDD6D}"/>
              </a:ext>
            </a:extLst>
          </p:cNvPr>
          <p:cNvSpPr txBox="1">
            <a:spLocks noGrp="1"/>
          </p:cNvSpPr>
          <p:nvPr>
            <p:ph type="subTitle" idx="1"/>
          </p:nvPr>
        </p:nvSpPr>
        <p:spPr>
          <a:xfrm>
            <a:off x="-205859" y="496800"/>
            <a:ext cx="9397733" cy="46464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00FFFF"/>
              </a:buClr>
              <a:buSzPts val="2000"/>
              <a:buChar char="●"/>
            </a:pPr>
            <a:r>
              <a:rPr lang="en-US" sz="2000" dirty="0">
                <a:solidFill>
                  <a:srgbClr val="FFFF00"/>
                </a:solidFill>
              </a:rPr>
              <a:t>Paul considered himself the LEAST of the apostles (</a:t>
            </a:r>
            <a:r>
              <a:rPr lang="en-US" sz="2000" u="sng" dirty="0">
                <a:solidFill>
                  <a:srgbClr val="FFFF00"/>
                </a:solidFill>
              </a:rPr>
              <a:t>1 Cor.15:9</a:t>
            </a:r>
            <a:r>
              <a:rPr lang="en-US" sz="2000" dirty="0">
                <a:solidFill>
                  <a:srgbClr val="FFFF00"/>
                </a:solidFill>
              </a:rPr>
              <a:t>).  He’d been a blasphemer, a murderer of Christians, and he came to Christ last of all.</a:t>
            </a:r>
          </a:p>
          <a:p>
            <a:pPr marL="457200" lvl="0" indent="-355600" algn="l" rtl="0">
              <a:lnSpc>
                <a:spcPct val="90000"/>
              </a:lnSpc>
              <a:spcBef>
                <a:spcPts val="0"/>
              </a:spcBef>
              <a:spcAft>
                <a:spcPts val="0"/>
              </a:spcAft>
              <a:buClr>
                <a:srgbClr val="00FFFF"/>
              </a:buClr>
              <a:buSzPts val="2000"/>
              <a:buChar char="●"/>
            </a:pPr>
            <a:r>
              <a:rPr lang="en-US" sz="2000" dirty="0">
                <a:solidFill>
                  <a:schemeClr val="tx1"/>
                </a:solidFill>
              </a:rPr>
              <a:t>Peter, on the other hand, was one of the first apostles Jesus called, he was given a new name by Jesus, witnessed the transfiguration, preached on the Day of Pentecost, and also preached to the first Gentiles.</a:t>
            </a:r>
          </a:p>
          <a:p>
            <a:pPr marL="457200" lvl="0" indent="-355600" algn="l" rtl="0">
              <a:lnSpc>
                <a:spcPct val="90000"/>
              </a:lnSpc>
              <a:spcBef>
                <a:spcPts val="0"/>
              </a:spcBef>
              <a:spcAft>
                <a:spcPts val="0"/>
              </a:spcAft>
              <a:buClr>
                <a:srgbClr val="00FFFF"/>
              </a:buClr>
              <a:buSzPts val="2000"/>
              <a:buChar char="●"/>
            </a:pPr>
            <a:r>
              <a:rPr lang="en-US" sz="2000" dirty="0">
                <a:solidFill>
                  <a:schemeClr val="accent1">
                    <a:lumMod val="60000"/>
                    <a:lumOff val="40000"/>
                  </a:schemeClr>
                </a:solidFill>
              </a:rPr>
              <a:t>And yet look at what Paul was bold enough to do, PUBLICY, when needed:</a:t>
            </a:r>
          </a:p>
          <a:p>
            <a:pPr lvl="0" indent="-355600" algn="l">
              <a:lnSpc>
                <a:spcPct val="90000"/>
              </a:lnSpc>
              <a:buClr>
                <a:srgbClr val="00FFFF"/>
              </a:buClr>
              <a:buSzPts val="2000"/>
              <a:buChar char="●"/>
            </a:pPr>
            <a:r>
              <a:rPr lang="en-US" sz="2000" u="sng" dirty="0">
                <a:solidFill>
                  <a:srgbClr val="FFFF00"/>
                </a:solidFill>
              </a:rPr>
              <a:t>Gal.2:11-14 </a:t>
            </a:r>
            <a:r>
              <a:rPr lang="en-US" sz="2000" i="1" dirty="0">
                <a:solidFill>
                  <a:schemeClr val="tx1"/>
                </a:solidFill>
              </a:rPr>
              <a:t>“But when Cephas came to Antioch, </a:t>
            </a:r>
            <a:r>
              <a:rPr lang="en-US" sz="2000" i="1" u="sng" dirty="0">
                <a:solidFill>
                  <a:schemeClr val="tx1"/>
                </a:solidFill>
              </a:rPr>
              <a:t>I opposed him to his face</a:t>
            </a:r>
            <a:r>
              <a:rPr lang="en-US" sz="2000" i="1" dirty="0">
                <a:solidFill>
                  <a:schemeClr val="tx1"/>
                </a:solidFill>
              </a:rPr>
              <a:t>,</a:t>
            </a:r>
            <a:r>
              <a:rPr lang="en-US" sz="2000" i="1" u="sng" dirty="0">
                <a:solidFill>
                  <a:schemeClr val="tx1"/>
                </a:solidFill>
              </a:rPr>
              <a:t> because he stood condemned</a:t>
            </a:r>
            <a:r>
              <a:rPr lang="en-US" sz="2000" i="1" dirty="0">
                <a:solidFill>
                  <a:schemeClr val="tx1"/>
                </a:solidFill>
              </a:rPr>
              <a:t>. 12 For prior to the coming of certain men from James, he used to eat with the Gentiles; but when they came, he began to withdraw and hold himself aloof, fearing the party of the circumcision. 13 The rest of the Jews joined him in hypocrisy, with the result that even Barnabas was carried away by their hypocrisy. 14 But </a:t>
            </a:r>
            <a:r>
              <a:rPr lang="en-US" sz="2000" i="1" u="sng" dirty="0">
                <a:solidFill>
                  <a:schemeClr val="tx1"/>
                </a:solidFill>
              </a:rPr>
              <a:t>when I saw that they were not straightforward about the truth of the gospel</a:t>
            </a:r>
            <a:r>
              <a:rPr lang="en-US" sz="2000" i="1" dirty="0">
                <a:solidFill>
                  <a:schemeClr val="tx1"/>
                </a:solidFill>
              </a:rPr>
              <a:t>, I said to Cephas </a:t>
            </a:r>
            <a:r>
              <a:rPr lang="en-US" sz="2000" i="1" u="sng" dirty="0">
                <a:solidFill>
                  <a:schemeClr val="tx1"/>
                </a:solidFill>
              </a:rPr>
              <a:t>in the presence of all</a:t>
            </a:r>
            <a:r>
              <a:rPr lang="en-US" sz="2000" i="1" dirty="0">
                <a:solidFill>
                  <a:schemeClr val="tx1"/>
                </a:solidFill>
              </a:rPr>
              <a:t>, “If you, being a Jew, live like the Gentiles and not like the Jews, how is it that you compel the Gentiles to live like Jews?”</a:t>
            </a:r>
          </a:p>
          <a:p>
            <a:pPr lvl="0" indent="-355600" algn="l">
              <a:lnSpc>
                <a:spcPct val="90000"/>
              </a:lnSpc>
              <a:buClr>
                <a:srgbClr val="00FFFF"/>
              </a:buClr>
              <a:buSzPts val="2000"/>
              <a:buChar char="●"/>
            </a:pPr>
            <a:r>
              <a:rPr lang="en-US" sz="2000" dirty="0">
                <a:solidFill>
                  <a:srgbClr val="FFFF00"/>
                </a:solidFill>
              </a:rPr>
              <a:t>Would YOU be brave enough, and LOVING enough, to do this today?</a:t>
            </a:r>
            <a:endParaRPr sz="2000" dirty="0">
              <a:solidFill>
                <a:srgbClr val="FFFF00"/>
              </a:solidFill>
            </a:endParaRPr>
          </a:p>
        </p:txBody>
      </p:sp>
    </p:spTree>
    <p:extLst>
      <p:ext uri="{BB962C8B-B14F-4D97-AF65-F5344CB8AC3E}">
        <p14:creationId xmlns:p14="http://schemas.microsoft.com/office/powerpoint/2010/main" val="571948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058023" y="0"/>
            <a:ext cx="10344698" cy="49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dirty="0">
                <a:solidFill>
                  <a:srgbClr val="00FFFF"/>
                </a:solidFill>
              </a:rPr>
              <a:t>	CAN YOU </a:t>
            </a:r>
            <a:r>
              <a:rPr lang="en" sz="5000" b="1" u="sng" dirty="0">
                <a:solidFill>
                  <a:srgbClr val="00FFFF"/>
                </a:solidFill>
              </a:rPr>
              <a:t>RECEIVE</a:t>
            </a:r>
            <a:r>
              <a:rPr lang="en" sz="5000" b="1" dirty="0">
                <a:solidFill>
                  <a:srgbClr val="00FFFF"/>
                </a:solidFill>
              </a:rPr>
              <a:t> REBUKE?</a:t>
            </a:r>
            <a:endParaRPr sz="5100" b="1" dirty="0">
              <a:solidFill>
                <a:srgbClr val="00FFFF"/>
              </a:solidFill>
            </a:endParaRPr>
          </a:p>
        </p:txBody>
      </p:sp>
      <p:sp>
        <p:nvSpPr>
          <p:cNvPr id="97" name="Google Shape;97;p20"/>
          <p:cNvSpPr txBox="1">
            <a:spLocks noGrp="1"/>
          </p:cNvSpPr>
          <p:nvPr>
            <p:ph type="subTitle" idx="1"/>
          </p:nvPr>
        </p:nvSpPr>
        <p:spPr>
          <a:xfrm>
            <a:off x="-188150" y="600975"/>
            <a:ext cx="9366600" cy="4542300"/>
          </a:xfrm>
          <a:prstGeom prst="rect">
            <a:avLst/>
          </a:prstGeom>
        </p:spPr>
        <p:txBody>
          <a:bodyPr spcFirstLastPara="1" wrap="square" lIns="91425" tIns="91425" rIns="91425" bIns="91425" anchor="t" anchorCtr="0">
            <a:noAutofit/>
          </a:bodyPr>
          <a:lstStyle/>
          <a:p>
            <a:pPr marL="457200" lvl="0" indent="-355600" algn="l" rtl="0">
              <a:lnSpc>
                <a:spcPct val="90000"/>
              </a:lnSpc>
              <a:spcBef>
                <a:spcPts val="0"/>
              </a:spcBef>
              <a:spcAft>
                <a:spcPts val="0"/>
              </a:spcAft>
              <a:buClr>
                <a:srgbClr val="FFFF00"/>
              </a:buClr>
              <a:buSzPts val="2000"/>
              <a:buChar char="●"/>
            </a:pPr>
            <a:r>
              <a:rPr lang="en" sz="2000">
                <a:solidFill>
                  <a:srgbClr val="FFFF00"/>
                </a:solidFill>
              </a:rPr>
              <a:t>We have only studied, thus far, that we are expected to give rebuke, when needed, and HOW to do so.  But how good are you at RECEIVING a rebuke?</a:t>
            </a:r>
            <a:endParaRPr sz="2000">
              <a:solidFill>
                <a:srgbClr val="FFFF00"/>
              </a:solidFill>
            </a:endParaRPr>
          </a:p>
          <a:p>
            <a:pPr marL="457200" lvl="0" indent="-355600" algn="l" rtl="0">
              <a:lnSpc>
                <a:spcPct val="90000"/>
              </a:lnSpc>
              <a:spcBef>
                <a:spcPts val="0"/>
              </a:spcBef>
              <a:spcAft>
                <a:spcPts val="0"/>
              </a:spcAft>
              <a:buClr>
                <a:srgbClr val="00FFFF"/>
              </a:buClr>
              <a:buSzPts val="2000"/>
              <a:buChar char="●"/>
            </a:pPr>
            <a:r>
              <a:rPr lang="en" sz="2000">
                <a:solidFill>
                  <a:srgbClr val="00FFFF"/>
                </a:solidFill>
              </a:rPr>
              <a:t>Amazingly, there are just as many passages, if not more so, in the book of Proverbs about RECEIVING correction as giving it.  Why do you think this is?</a:t>
            </a:r>
            <a:endParaRPr sz="2000">
              <a:solidFill>
                <a:srgbClr val="00FFFF"/>
              </a:solidFill>
            </a:endParaRPr>
          </a:p>
          <a:p>
            <a:pPr marL="457200" lvl="0" indent="-355600" algn="l" rtl="0">
              <a:lnSpc>
                <a:spcPct val="90000"/>
              </a:lnSpc>
              <a:spcBef>
                <a:spcPts val="0"/>
              </a:spcBef>
              <a:spcAft>
                <a:spcPts val="0"/>
              </a:spcAft>
              <a:buClr>
                <a:srgbClr val="FFFF00"/>
              </a:buClr>
              <a:buSzPts val="2000"/>
              <a:buChar char="●"/>
            </a:pPr>
            <a:r>
              <a:rPr lang="en" sz="2000">
                <a:solidFill>
                  <a:srgbClr val="FFFF00"/>
                </a:solidFill>
              </a:rPr>
              <a:t>Proverbs collection of passages:  </a:t>
            </a:r>
            <a:r>
              <a:rPr lang="en" sz="2000" i="1">
                <a:solidFill>
                  <a:schemeClr val="dk1"/>
                </a:solidFill>
              </a:rPr>
              <a:t>“A wise son accepts his father’s discipline, but a scoffer does not listen to rebuke.  A rebuke goes deeper into one who has understanding than a hundred blows into a fool.  Whoever loves discipline loves knowledge, but he who hates reproof is stupid.  Poverty and shame will come to him who neglects discipline, but he who regards reproof will be honored.  A fool rejects his father’s discipline, but he who regards reproof is sensible.  He who neglects discipline despises himself, but he who listens to reproof acquires understanding.  Listen to counsel and accept discipline, that you may be wise the rest of your days.  Cease listening, my son, to discipline, and you will stray from the words of knowledge.  A scoffer does not love one who reproves him, He will not go to the wise.”</a:t>
            </a:r>
            <a:r>
              <a:rPr lang="en" sz="2000">
                <a:solidFill>
                  <a:srgbClr val="FFFF00"/>
                </a:solidFill>
              </a:rPr>
              <a:t>  (</a:t>
            </a:r>
            <a:r>
              <a:rPr lang="en" sz="2000" u="sng">
                <a:solidFill>
                  <a:srgbClr val="FFFF00"/>
                </a:solidFill>
              </a:rPr>
              <a:t>Prov.13:1</a:t>
            </a:r>
            <a:r>
              <a:rPr lang="en" sz="2000">
                <a:solidFill>
                  <a:srgbClr val="FFFF00"/>
                </a:solidFill>
              </a:rPr>
              <a:t>, </a:t>
            </a:r>
            <a:r>
              <a:rPr lang="en" sz="2000" u="sng">
                <a:solidFill>
                  <a:srgbClr val="FFFF00"/>
                </a:solidFill>
              </a:rPr>
              <a:t>17:10</a:t>
            </a:r>
            <a:r>
              <a:rPr lang="en" sz="2000">
                <a:solidFill>
                  <a:srgbClr val="FFFF00"/>
                </a:solidFill>
              </a:rPr>
              <a:t>, </a:t>
            </a:r>
            <a:r>
              <a:rPr lang="en" sz="2000" u="sng">
                <a:solidFill>
                  <a:srgbClr val="FFFF00"/>
                </a:solidFill>
              </a:rPr>
              <a:t>12:1</a:t>
            </a:r>
            <a:r>
              <a:rPr lang="en" sz="2000">
                <a:solidFill>
                  <a:srgbClr val="FFFF00"/>
                </a:solidFill>
              </a:rPr>
              <a:t>, </a:t>
            </a:r>
            <a:r>
              <a:rPr lang="en" sz="2000" u="sng">
                <a:solidFill>
                  <a:srgbClr val="FFFF00"/>
                </a:solidFill>
              </a:rPr>
              <a:t>13:18</a:t>
            </a:r>
            <a:r>
              <a:rPr lang="en" sz="2000">
                <a:solidFill>
                  <a:srgbClr val="FFFF00"/>
                </a:solidFill>
              </a:rPr>
              <a:t>, </a:t>
            </a:r>
            <a:r>
              <a:rPr lang="en" sz="2000" u="sng">
                <a:solidFill>
                  <a:srgbClr val="FFFF00"/>
                </a:solidFill>
              </a:rPr>
              <a:t>15:5</a:t>
            </a:r>
            <a:r>
              <a:rPr lang="en" sz="2000">
                <a:solidFill>
                  <a:srgbClr val="FFFF00"/>
                </a:solidFill>
              </a:rPr>
              <a:t>, </a:t>
            </a:r>
            <a:r>
              <a:rPr lang="en" sz="2000" u="sng">
                <a:solidFill>
                  <a:srgbClr val="FFFF00"/>
                </a:solidFill>
              </a:rPr>
              <a:t>15:32</a:t>
            </a:r>
            <a:r>
              <a:rPr lang="en" sz="2000">
                <a:solidFill>
                  <a:srgbClr val="FFFF00"/>
                </a:solidFill>
              </a:rPr>
              <a:t>, </a:t>
            </a:r>
            <a:r>
              <a:rPr lang="en" sz="2000" u="sng">
                <a:solidFill>
                  <a:srgbClr val="FFFF00"/>
                </a:solidFill>
              </a:rPr>
              <a:t>19:20</a:t>
            </a:r>
            <a:r>
              <a:rPr lang="en" sz="2000">
                <a:solidFill>
                  <a:srgbClr val="FFFF00"/>
                </a:solidFill>
              </a:rPr>
              <a:t>, </a:t>
            </a:r>
            <a:r>
              <a:rPr lang="en" sz="2000" u="sng">
                <a:solidFill>
                  <a:srgbClr val="FFFF00"/>
                </a:solidFill>
              </a:rPr>
              <a:t>19:27</a:t>
            </a:r>
            <a:r>
              <a:rPr lang="en" sz="2000">
                <a:solidFill>
                  <a:srgbClr val="FFFF00"/>
                </a:solidFill>
              </a:rPr>
              <a:t>, </a:t>
            </a:r>
            <a:r>
              <a:rPr lang="en" sz="2000" u="sng">
                <a:solidFill>
                  <a:srgbClr val="FFFF00"/>
                </a:solidFill>
              </a:rPr>
              <a:t>15:12</a:t>
            </a:r>
            <a:r>
              <a:rPr lang="en" sz="2000">
                <a:solidFill>
                  <a:srgbClr val="FFFF00"/>
                </a:solidFill>
              </a:rPr>
              <a:t>)</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2638</Words>
  <Application>Microsoft Office PowerPoint</Application>
  <PresentationFormat>On-screen Show (16:9)</PresentationFormat>
  <Paragraphs>71</Paragraphs>
  <Slides>11</Slides>
  <Notes>11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Simple Dark</vt:lpstr>
      <vt:lpstr> REBUKING AND CHASTISING</vt:lpstr>
      <vt:lpstr> DEFINITIONS</vt:lpstr>
      <vt:lpstr> THIS IS NOT “NEW”</vt:lpstr>
      <vt:lpstr> ROLE OF AN EVANGELIST</vt:lpstr>
      <vt:lpstr> IT’S YOUR ROLE TOO!</vt:lpstr>
      <vt:lpstr> TRUTH - LOVE - PATIENCE</vt:lpstr>
      <vt:lpstr> EXAMPLES</vt:lpstr>
      <vt:lpstr> PAUL AND PETER</vt:lpstr>
      <vt:lpstr> CAN YOU RECEIVE REBUKE?</vt:lpstr>
      <vt:lpstr> MORE WISDOM</vt:lpstr>
      <vt:lpstr> WHAT OFTEN HAPPENS?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2025-07-06T04:50:34Z</dcterms:modified>
</cp:coreProperties>
</file>