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3d4b8c6a86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3d4b8c6a86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3d4b8c6a86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3d4b8c6a86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3d4b8c6a86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3d4b8c6a86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3d4b8c6a86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3d4b8c6a86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3d4b8c6a86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3d4b8c6a8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3d4b8c6a86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3d4b8c6a8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3d4b8c6a86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3d4b8c6a86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3d4b8c6a86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3d4b8c6a86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3d4b8c6a86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3d4b8c6a86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3d4b8c6a86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3d4b8c6a86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3d4b8c6a86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3d4b8c6a86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622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rgbClr val="00FFFF"/>
                </a:solidFill>
              </a:rPr>
              <a:t>When God “gives up”</a:t>
            </a:r>
            <a:endParaRPr sz="6000" b="1">
              <a:solidFill>
                <a:srgbClr val="00FFFF"/>
              </a:solidFill>
            </a:endParaRPr>
          </a:p>
        </p:txBody>
      </p:sp>
      <p:sp>
        <p:nvSpPr>
          <p:cNvPr id="55" name="Google Shape;55;p13"/>
          <p:cNvSpPr txBox="1">
            <a:spLocks noGrp="1"/>
          </p:cNvSpPr>
          <p:nvPr>
            <p:ph type="subTitle" idx="1"/>
          </p:nvPr>
        </p:nvSpPr>
        <p:spPr>
          <a:xfrm>
            <a:off x="-43175" y="719050"/>
            <a:ext cx="9312000" cy="4424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300" u="sng" dirty="0">
                <a:solidFill>
                  <a:srgbClr val="FFFF00"/>
                </a:solidFill>
              </a:rPr>
              <a:t>Rom.1:18-23</a:t>
            </a:r>
            <a:r>
              <a:rPr lang="en" sz="2300" dirty="0"/>
              <a:t> </a:t>
            </a:r>
            <a:r>
              <a:rPr lang="en" sz="2300" dirty="0">
                <a:solidFill>
                  <a:srgbClr val="00FFFF"/>
                </a:solidFill>
              </a:rPr>
              <a:t>(NKJV)</a:t>
            </a:r>
            <a:r>
              <a:rPr lang="en" sz="2300" dirty="0"/>
              <a:t> </a:t>
            </a:r>
            <a:r>
              <a:rPr lang="en" sz="2300" i="1" dirty="0">
                <a:solidFill>
                  <a:schemeClr val="dk1"/>
                </a:solidFill>
              </a:rPr>
              <a:t>“For the wrath of God is revealed from heaven against all ungodliness and unrighteousness of men, </a:t>
            </a:r>
            <a:r>
              <a:rPr lang="en" sz="2300" i="1" u="sng" dirty="0">
                <a:solidFill>
                  <a:schemeClr val="dk1"/>
                </a:solidFill>
              </a:rPr>
              <a:t>who suppress the truth in unrighteousness</a:t>
            </a:r>
            <a:r>
              <a:rPr lang="en" sz="2300" i="1" dirty="0">
                <a:solidFill>
                  <a:schemeClr val="dk1"/>
                </a:solidFill>
              </a:rPr>
              <a:t>, 19 because what may be known of God is manifest in them, for </a:t>
            </a:r>
            <a:r>
              <a:rPr lang="en" sz="2300" i="1" u="sng" dirty="0">
                <a:solidFill>
                  <a:schemeClr val="dk1"/>
                </a:solidFill>
              </a:rPr>
              <a:t>God has shown it to them</a:t>
            </a:r>
            <a:r>
              <a:rPr lang="en" sz="2300" i="1" dirty="0">
                <a:solidFill>
                  <a:schemeClr val="dk1"/>
                </a:solidFill>
              </a:rPr>
              <a:t>. 20 For </a:t>
            </a:r>
            <a:r>
              <a:rPr lang="en" sz="2300" i="1" u="sng" dirty="0">
                <a:solidFill>
                  <a:srgbClr val="FFFF00"/>
                </a:solidFill>
              </a:rPr>
              <a:t>since the creation of the world His invisible attributes are clearly seen, being understood by the things that are made, even His eternal power and Godhead, so that they are without excuse</a:t>
            </a:r>
            <a:r>
              <a:rPr lang="en" sz="2300" i="1" dirty="0">
                <a:solidFill>
                  <a:srgbClr val="FFFF00"/>
                </a:solidFill>
              </a:rPr>
              <a:t>, 21 because, </a:t>
            </a:r>
            <a:r>
              <a:rPr lang="en" sz="2300" i="1" u="sng" dirty="0">
                <a:solidFill>
                  <a:srgbClr val="FFFF00"/>
                </a:solidFill>
              </a:rPr>
              <a:t>although they knew God, they did not glorify Him as God</a:t>
            </a:r>
            <a:r>
              <a:rPr lang="en" sz="2300" i="1" dirty="0">
                <a:solidFill>
                  <a:srgbClr val="FFFF00"/>
                </a:solidFill>
              </a:rPr>
              <a:t>,</a:t>
            </a:r>
            <a:r>
              <a:rPr lang="en" sz="2300" i="1" dirty="0">
                <a:solidFill>
                  <a:schemeClr val="dk1"/>
                </a:solidFill>
              </a:rPr>
              <a:t> nor were thankful, but became futile in their thoughts, and their foolish hearts were darkened. 22 Professing to be wise, they became fools, 23 and </a:t>
            </a:r>
            <a:r>
              <a:rPr lang="en" sz="2300" i="1" u="sng" dirty="0">
                <a:solidFill>
                  <a:schemeClr val="dk1"/>
                </a:solidFill>
              </a:rPr>
              <a:t>changed the glory of the incorruptible God into an image</a:t>
            </a:r>
            <a:r>
              <a:rPr lang="en" sz="2300" i="1" dirty="0">
                <a:solidFill>
                  <a:schemeClr val="dk1"/>
                </a:solidFill>
              </a:rPr>
              <a:t> made like corruptible man - and birds and four-footed animals and creeping things.”</a:t>
            </a:r>
            <a:endParaRPr sz="23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96250" y="0"/>
            <a:ext cx="97284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GOD IS NOT THE PROBLEM!</a:t>
            </a:r>
            <a:endParaRPr sz="5000" b="1">
              <a:solidFill>
                <a:srgbClr val="00FFFF"/>
              </a:solidFill>
            </a:endParaRPr>
          </a:p>
        </p:txBody>
      </p:sp>
      <p:sp>
        <p:nvSpPr>
          <p:cNvPr id="109" name="Google Shape;109;p22"/>
          <p:cNvSpPr txBox="1">
            <a:spLocks noGrp="1"/>
          </p:cNvSpPr>
          <p:nvPr>
            <p:ph type="subTitle" idx="1"/>
          </p:nvPr>
        </p:nvSpPr>
        <p:spPr>
          <a:xfrm>
            <a:off x="-177150" y="431725"/>
            <a:ext cx="9363900" cy="4712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dirty="0">
                <a:solidFill>
                  <a:srgbClr val="FFFF00"/>
                </a:solidFill>
              </a:rPr>
              <a:t>1 Tim.4:1-2</a:t>
            </a:r>
            <a:r>
              <a:rPr lang="en" sz="2000" i="1" dirty="0">
                <a:solidFill>
                  <a:srgbClr val="FFFF00"/>
                </a:solidFill>
              </a:rPr>
              <a:t> </a:t>
            </a:r>
            <a:r>
              <a:rPr lang="en" sz="2000" i="1" dirty="0">
                <a:solidFill>
                  <a:schemeClr val="dk1"/>
                </a:solidFill>
              </a:rPr>
              <a:t>“Now the Spirit expressly says that in latter times </a:t>
            </a:r>
            <a:r>
              <a:rPr lang="en" sz="2000" i="1" u="sng" dirty="0">
                <a:solidFill>
                  <a:schemeClr val="dk1"/>
                </a:solidFill>
              </a:rPr>
              <a:t>some will depart from the faith</a:t>
            </a:r>
            <a:r>
              <a:rPr lang="en" sz="2000" i="1" dirty="0">
                <a:solidFill>
                  <a:schemeClr val="dk1"/>
                </a:solidFill>
              </a:rPr>
              <a:t>, </a:t>
            </a:r>
            <a:r>
              <a:rPr lang="en" sz="2000" i="1" u="sng" dirty="0">
                <a:solidFill>
                  <a:schemeClr val="dk1"/>
                </a:solidFill>
              </a:rPr>
              <a:t>giving heed to deceiving spirits and doctrines of demons</a:t>
            </a:r>
            <a:r>
              <a:rPr lang="en" sz="2000" i="1" dirty="0">
                <a:solidFill>
                  <a:schemeClr val="dk1"/>
                </a:solidFill>
              </a:rPr>
              <a:t>, 2 speaking lies in hypocrisy, </a:t>
            </a:r>
            <a:r>
              <a:rPr lang="en" sz="2000" i="1" u="sng" dirty="0">
                <a:solidFill>
                  <a:schemeClr val="dk1"/>
                </a:solidFill>
              </a:rPr>
              <a:t>having their own conscience seared with a hot iron</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Hos.4:2</a:t>
            </a:r>
            <a:r>
              <a:rPr lang="en" sz="2000" i="1" dirty="0">
                <a:solidFill>
                  <a:srgbClr val="FFFF00"/>
                </a:solidFill>
              </a:rPr>
              <a:t> </a:t>
            </a:r>
            <a:r>
              <a:rPr lang="en" sz="2000" i="1" dirty="0">
                <a:solidFill>
                  <a:schemeClr val="dk1"/>
                </a:solidFill>
              </a:rPr>
              <a:t>“By swearing and lying, killing and stealing and committing adultery, </a:t>
            </a:r>
            <a:r>
              <a:rPr lang="en" sz="2000" i="1" u="sng" dirty="0">
                <a:solidFill>
                  <a:schemeClr val="dk1"/>
                </a:solidFill>
              </a:rPr>
              <a:t>they break all restraint</a:t>
            </a:r>
            <a:r>
              <a:rPr lang="en" sz="2000" i="1" dirty="0">
                <a:solidFill>
                  <a:schemeClr val="dk1"/>
                </a:solidFill>
              </a:rPr>
              <a:t>, with bloodshed upon bloodshed.”</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Jer.19:5</a:t>
            </a:r>
            <a:r>
              <a:rPr lang="en" sz="2000" i="1" dirty="0">
                <a:solidFill>
                  <a:srgbClr val="FFFF00"/>
                </a:solidFill>
              </a:rPr>
              <a:t> </a:t>
            </a:r>
            <a:r>
              <a:rPr lang="en" sz="2000" i="1" dirty="0">
                <a:solidFill>
                  <a:schemeClr val="dk1"/>
                </a:solidFill>
              </a:rPr>
              <a:t>“(they have also built the high places of Baal, to burn their sons with fire for burnt offerings to Baal, </a:t>
            </a:r>
            <a:r>
              <a:rPr lang="en" sz="2000" i="1" u="sng" dirty="0">
                <a:solidFill>
                  <a:schemeClr val="dk1"/>
                </a:solidFill>
              </a:rPr>
              <a:t>which I did not command or speak, nor did it come into My mind</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Jer.32:35</a:t>
            </a:r>
            <a:r>
              <a:rPr lang="en" sz="2000" i="1" dirty="0">
                <a:solidFill>
                  <a:srgbClr val="FFFF00"/>
                </a:solidFill>
              </a:rPr>
              <a:t> </a:t>
            </a:r>
            <a:r>
              <a:rPr lang="en" sz="2000" i="1" dirty="0">
                <a:solidFill>
                  <a:schemeClr val="dk1"/>
                </a:solidFill>
              </a:rPr>
              <a:t>“And they built the high places of Baal which are in the Valley of the Son of Hinnom, to cause their sons and their daughters to pass through the fire to Molech, </a:t>
            </a:r>
            <a:r>
              <a:rPr lang="en" sz="2000" i="1" u="sng" dirty="0">
                <a:solidFill>
                  <a:schemeClr val="dk1"/>
                </a:solidFill>
              </a:rPr>
              <a:t>which I did not command them, nor did it come into My mind that they should do this abomination</a:t>
            </a:r>
            <a:r>
              <a:rPr lang="en" sz="2000" i="1" dirty="0">
                <a:solidFill>
                  <a:schemeClr val="dk1"/>
                </a:solidFill>
              </a:rPr>
              <a:t>, to cause Judah to sin.’”</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Man continues to seek out and discover NEW ways to sin!</a:t>
            </a:r>
            <a:r>
              <a:rPr lang="en" sz="2000" dirty="0">
                <a:solidFill>
                  <a:srgbClr val="FFFF00"/>
                </a:solidFill>
              </a:rPr>
              <a:t>  </a:t>
            </a:r>
            <a:r>
              <a:rPr lang="en" sz="2000" u="sng" dirty="0">
                <a:solidFill>
                  <a:srgbClr val="FFFF00"/>
                </a:solidFill>
              </a:rPr>
              <a:t>Rom.1:30</a:t>
            </a:r>
            <a:r>
              <a:rPr lang="en" sz="2000" dirty="0">
                <a:solidFill>
                  <a:srgbClr val="FFFF00"/>
                </a:solidFill>
              </a:rPr>
              <a:t> </a:t>
            </a:r>
            <a:r>
              <a:rPr lang="en" sz="2000" i="1" dirty="0">
                <a:solidFill>
                  <a:schemeClr val="dk1"/>
                </a:solidFill>
              </a:rPr>
              <a:t>“</a:t>
            </a:r>
            <a:r>
              <a:rPr lang="en" sz="2000" i="1" u="sng" dirty="0">
                <a:solidFill>
                  <a:schemeClr val="dk1"/>
                </a:solidFill>
              </a:rPr>
              <a:t>inventors</a:t>
            </a:r>
            <a:r>
              <a:rPr lang="en" sz="2000" i="1" dirty="0">
                <a:solidFill>
                  <a:schemeClr val="dk1"/>
                </a:solidFill>
              </a:rPr>
              <a:t> of evil things…”</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96250" y="0"/>
            <a:ext cx="97284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 WORLD THAT HATES GOD</a:t>
            </a:r>
            <a:endParaRPr sz="5000" b="1">
              <a:solidFill>
                <a:srgbClr val="00FFFF"/>
              </a:solidFill>
            </a:endParaRPr>
          </a:p>
        </p:txBody>
      </p:sp>
      <p:sp>
        <p:nvSpPr>
          <p:cNvPr id="115" name="Google Shape;115;p23"/>
          <p:cNvSpPr txBox="1">
            <a:spLocks noGrp="1"/>
          </p:cNvSpPr>
          <p:nvPr>
            <p:ph type="subTitle" idx="1"/>
          </p:nvPr>
        </p:nvSpPr>
        <p:spPr>
          <a:xfrm>
            <a:off x="-201072" y="372175"/>
            <a:ext cx="9455022" cy="4772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u="sng" dirty="0">
                <a:solidFill>
                  <a:srgbClr val="FFFF00"/>
                </a:solidFill>
              </a:rPr>
              <a:t>Gen.6:5</a:t>
            </a:r>
            <a:r>
              <a:rPr lang="en" sz="1900" dirty="0">
                <a:solidFill>
                  <a:srgbClr val="FFFF00"/>
                </a:solidFill>
              </a:rPr>
              <a:t> </a:t>
            </a:r>
            <a:r>
              <a:rPr lang="en" sz="1900" i="1" dirty="0">
                <a:solidFill>
                  <a:schemeClr val="dk1"/>
                </a:solidFill>
              </a:rPr>
              <a:t>“Then the Lord saw that the wickedness of man was great in the earth, and that </a:t>
            </a:r>
            <a:r>
              <a:rPr lang="en" sz="1900" i="1" u="sng" dirty="0">
                <a:solidFill>
                  <a:schemeClr val="dk1"/>
                </a:solidFill>
              </a:rPr>
              <a:t>every intent of the thoughts of his heart was only evil continually</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Entire cities, like Sodom, where God cannot find even FIVE righteous persons!</a:t>
            </a:r>
            <a:endParaRPr sz="1900" dirty="0">
              <a:solidFill>
                <a:srgbClr val="00FFFF"/>
              </a:solidFill>
            </a:endParaRPr>
          </a:p>
          <a:p>
            <a:pPr marL="457200" lvl="0" indent="-349250" algn="l" rtl="0">
              <a:spcBef>
                <a:spcPts val="0"/>
              </a:spcBef>
              <a:spcAft>
                <a:spcPts val="0"/>
              </a:spcAft>
              <a:buClr>
                <a:srgbClr val="00FFFF"/>
              </a:buClr>
              <a:buSzPts val="1900"/>
              <a:buChar char="●"/>
            </a:pPr>
            <a:r>
              <a:rPr lang="en" sz="1900" dirty="0">
                <a:solidFill>
                  <a:srgbClr val="00FFFF"/>
                </a:solidFill>
              </a:rPr>
              <a:t>Haters of God do not have His protection when facing temptation. </a:t>
            </a:r>
            <a:r>
              <a:rPr lang="en" sz="1900" dirty="0">
                <a:solidFill>
                  <a:srgbClr val="FFFF00"/>
                </a:solidFill>
              </a:rPr>
              <a:t> </a:t>
            </a:r>
            <a:r>
              <a:rPr lang="en" sz="1900" u="sng" dirty="0">
                <a:solidFill>
                  <a:srgbClr val="FFFF00"/>
                </a:solidFill>
              </a:rPr>
              <a:t>1 Cor.10:13</a:t>
            </a:r>
            <a:r>
              <a:rPr lang="en" sz="1900" dirty="0">
                <a:solidFill>
                  <a:srgbClr val="FFFF00"/>
                </a:solidFill>
              </a:rPr>
              <a:t> </a:t>
            </a:r>
            <a:r>
              <a:rPr lang="en" sz="1900" i="1" dirty="0">
                <a:solidFill>
                  <a:schemeClr val="dk1"/>
                </a:solidFill>
              </a:rPr>
              <a:t>“No temptation has overtaken you except such as is common to man; but God is faithful, who will not allow </a:t>
            </a:r>
            <a:r>
              <a:rPr lang="en" sz="1900" i="1" u="sng" dirty="0">
                <a:solidFill>
                  <a:schemeClr val="dk1"/>
                </a:solidFill>
              </a:rPr>
              <a:t>you</a:t>
            </a:r>
            <a:r>
              <a:rPr lang="en" sz="1900" i="1" dirty="0">
                <a:solidFill>
                  <a:schemeClr val="dk1"/>
                </a:solidFill>
              </a:rPr>
              <a:t> to be tempted beyond what </a:t>
            </a:r>
            <a:r>
              <a:rPr lang="en" sz="1900" i="1" u="sng" dirty="0">
                <a:solidFill>
                  <a:schemeClr val="dk1"/>
                </a:solidFill>
              </a:rPr>
              <a:t>you</a:t>
            </a:r>
            <a:r>
              <a:rPr lang="en" sz="1900" i="1" dirty="0">
                <a:solidFill>
                  <a:schemeClr val="dk1"/>
                </a:solidFill>
              </a:rPr>
              <a:t> are able, but with the temptation will also make the way of escape, that </a:t>
            </a:r>
            <a:r>
              <a:rPr lang="en" sz="1900" i="1" u="sng" dirty="0">
                <a:solidFill>
                  <a:schemeClr val="dk1"/>
                </a:solidFill>
              </a:rPr>
              <a:t>you</a:t>
            </a:r>
            <a:r>
              <a:rPr lang="en" sz="1900" i="1" dirty="0">
                <a:solidFill>
                  <a:schemeClr val="dk1"/>
                </a:solidFill>
              </a:rPr>
              <a:t> may be able to bear it.”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Haters of God do not have His angels protecting them.</a:t>
            </a:r>
            <a:r>
              <a:rPr lang="en" sz="1900" dirty="0">
                <a:solidFill>
                  <a:srgbClr val="FFFF00"/>
                </a:solidFill>
              </a:rPr>
              <a:t>  </a:t>
            </a:r>
            <a:r>
              <a:rPr lang="en" sz="1900" u="sng" dirty="0">
                <a:solidFill>
                  <a:srgbClr val="FFFF00"/>
                </a:solidFill>
              </a:rPr>
              <a:t>Heb.1:14</a:t>
            </a:r>
            <a:r>
              <a:rPr lang="en" sz="1900" dirty="0">
                <a:solidFill>
                  <a:srgbClr val="FFFF00"/>
                </a:solidFill>
              </a:rPr>
              <a:t> </a:t>
            </a:r>
            <a:r>
              <a:rPr lang="en" sz="1900" i="1" dirty="0">
                <a:solidFill>
                  <a:schemeClr val="dk1"/>
                </a:solidFill>
              </a:rPr>
              <a:t>“Are they not all ministering spirits sent forth </a:t>
            </a:r>
            <a:r>
              <a:rPr lang="en" sz="1900" i="1" u="sng" dirty="0">
                <a:solidFill>
                  <a:schemeClr val="dk1"/>
                </a:solidFill>
              </a:rPr>
              <a:t>to minister for those who will inherit salvation</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Haters of God do not have His protection from the devil.</a:t>
            </a:r>
            <a:r>
              <a:rPr lang="en" sz="1900" dirty="0">
                <a:solidFill>
                  <a:srgbClr val="FFFF00"/>
                </a:solidFill>
              </a:rPr>
              <a:t>  </a:t>
            </a:r>
            <a:r>
              <a:rPr lang="en" sz="1900" u="sng" dirty="0">
                <a:solidFill>
                  <a:srgbClr val="FFFF00"/>
                </a:solidFill>
              </a:rPr>
              <a:t>Job.2:6</a:t>
            </a:r>
            <a:r>
              <a:rPr lang="en" sz="1900" dirty="0">
                <a:solidFill>
                  <a:srgbClr val="FFFF00"/>
                </a:solidFill>
              </a:rPr>
              <a:t> </a:t>
            </a:r>
            <a:r>
              <a:rPr lang="en" sz="1900" i="1" dirty="0">
                <a:solidFill>
                  <a:schemeClr val="dk1"/>
                </a:solidFill>
              </a:rPr>
              <a:t>“And the Lord said to Satan, “Behold, he is in your hand, </a:t>
            </a:r>
            <a:r>
              <a:rPr lang="en" sz="1900" i="1" u="sng" dirty="0">
                <a:solidFill>
                  <a:schemeClr val="dk1"/>
                </a:solidFill>
              </a:rPr>
              <a:t>but spare his life</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What they fail to destroy, will destroy them!</a:t>
            </a:r>
            <a:r>
              <a:rPr lang="en" sz="1900" dirty="0">
                <a:solidFill>
                  <a:srgbClr val="FFFF00"/>
                </a:solidFill>
              </a:rPr>
              <a:t> </a:t>
            </a:r>
            <a:r>
              <a:rPr lang="en" sz="1900" u="sng" dirty="0">
                <a:solidFill>
                  <a:srgbClr val="FFFF00"/>
                </a:solidFill>
              </a:rPr>
              <a:t>Josh.23:13</a:t>
            </a:r>
            <a:r>
              <a:rPr lang="en" sz="1900" dirty="0">
                <a:solidFill>
                  <a:srgbClr val="FFFF00"/>
                </a:solidFill>
              </a:rPr>
              <a:t> </a:t>
            </a:r>
            <a:r>
              <a:rPr lang="en" sz="1900" i="1" dirty="0">
                <a:solidFill>
                  <a:schemeClr val="dk1"/>
                </a:solidFill>
              </a:rPr>
              <a:t>“know for certain that the Lord your God will no longer drive out these nations from before you. </a:t>
            </a:r>
            <a:r>
              <a:rPr lang="en" sz="1900" i="1" u="sng" dirty="0">
                <a:solidFill>
                  <a:schemeClr val="dk1"/>
                </a:solidFill>
              </a:rPr>
              <a:t>But they shall be snares and traps to you, and scourges on your sides and thorns in your eyes</a:t>
            </a:r>
            <a:r>
              <a:rPr lang="en" sz="1900" i="1" dirty="0">
                <a:solidFill>
                  <a:schemeClr val="dk1"/>
                </a:solidFill>
              </a:rPr>
              <a:t>, until you perish from this good land which the Lord your God has given you.”</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Even their prayers are considered an abomination by God.</a:t>
            </a:r>
            <a:r>
              <a:rPr lang="en" sz="1900" dirty="0">
                <a:solidFill>
                  <a:srgbClr val="FFFF00"/>
                </a:solidFill>
              </a:rPr>
              <a:t>  </a:t>
            </a:r>
            <a:r>
              <a:rPr lang="en" sz="1900" u="sng" dirty="0">
                <a:solidFill>
                  <a:srgbClr val="FFFF00"/>
                </a:solidFill>
              </a:rPr>
              <a:t>Prov.28:9</a:t>
            </a:r>
            <a:r>
              <a:rPr lang="en" sz="1900" dirty="0">
                <a:solidFill>
                  <a:srgbClr val="FFFF00"/>
                </a:solidFill>
              </a:rPr>
              <a:t> </a:t>
            </a:r>
            <a:endParaRPr sz="19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296250" y="0"/>
            <a:ext cx="97284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700" b="1">
                <a:solidFill>
                  <a:srgbClr val="00FFFF"/>
                </a:solidFill>
              </a:rPr>
              <a:t>IT COULD HAPPEN TO US TOO!</a:t>
            </a:r>
            <a:endParaRPr sz="4700" b="1">
              <a:solidFill>
                <a:srgbClr val="00FFFF"/>
              </a:solidFill>
            </a:endParaRPr>
          </a:p>
        </p:txBody>
      </p:sp>
      <p:sp>
        <p:nvSpPr>
          <p:cNvPr id="121" name="Google Shape;121;p24"/>
          <p:cNvSpPr txBox="1">
            <a:spLocks noGrp="1"/>
          </p:cNvSpPr>
          <p:nvPr>
            <p:ph type="subTitle" idx="1"/>
          </p:nvPr>
        </p:nvSpPr>
        <p:spPr>
          <a:xfrm>
            <a:off x="-210647" y="387075"/>
            <a:ext cx="9427397" cy="4757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00FFFF"/>
              </a:buClr>
              <a:buSzPts val="2100"/>
              <a:buChar char="●"/>
            </a:pPr>
            <a:r>
              <a:rPr lang="en" sz="2000" dirty="0">
                <a:solidFill>
                  <a:srgbClr val="00FFFF"/>
                </a:solidFill>
              </a:rPr>
              <a:t>Elders of the Lord’s church!</a:t>
            </a:r>
            <a:r>
              <a:rPr lang="en" sz="2000" dirty="0">
                <a:solidFill>
                  <a:srgbClr val="FFFF00"/>
                </a:solidFill>
              </a:rPr>
              <a:t>  </a:t>
            </a:r>
            <a:r>
              <a:rPr lang="en" sz="2000" u="sng" dirty="0">
                <a:solidFill>
                  <a:srgbClr val="FFFF00"/>
                </a:solidFill>
              </a:rPr>
              <a:t>Acts 20:28-30</a:t>
            </a:r>
            <a:r>
              <a:rPr lang="en" sz="2000" dirty="0">
                <a:solidFill>
                  <a:srgbClr val="FFFF00"/>
                </a:solidFill>
              </a:rPr>
              <a:t> </a:t>
            </a:r>
            <a:r>
              <a:rPr lang="en" sz="2000" i="1" dirty="0">
                <a:solidFill>
                  <a:schemeClr val="dk1"/>
                </a:solidFill>
              </a:rPr>
              <a:t>“Therefore take heed to yourselves and to all the flock, among which the Holy Spirit has made you overseers, to shepherd the church of God which He purchased with His own blood. 29 For I know this, that after my departure savage wolves will come in among you, not sparing the flock. 30 </a:t>
            </a:r>
            <a:r>
              <a:rPr lang="en" sz="2000" i="1" u="sng" dirty="0">
                <a:solidFill>
                  <a:schemeClr val="dk1"/>
                </a:solidFill>
              </a:rPr>
              <a:t>Also from among yourselves</a:t>
            </a:r>
            <a:r>
              <a:rPr lang="en" sz="2000" i="1" dirty="0">
                <a:solidFill>
                  <a:schemeClr val="dk1"/>
                </a:solidFill>
              </a:rPr>
              <a:t> men will rise up, speaking perverse things, to draw away the disciples after themselves.”</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Formerly faithful traveling companions of the apostles!</a:t>
            </a:r>
            <a:r>
              <a:rPr lang="en" sz="2000" dirty="0">
                <a:solidFill>
                  <a:srgbClr val="FFFF00"/>
                </a:solidFill>
              </a:rPr>
              <a:t>  </a:t>
            </a:r>
            <a:r>
              <a:rPr lang="en" sz="2000" u="sng" dirty="0">
                <a:solidFill>
                  <a:srgbClr val="FFFF00"/>
                </a:solidFill>
              </a:rPr>
              <a:t>2 Tim.4:10</a:t>
            </a:r>
            <a:r>
              <a:rPr lang="en" sz="2000" dirty="0">
                <a:solidFill>
                  <a:srgbClr val="FFFF00"/>
                </a:solidFill>
              </a:rPr>
              <a:t> </a:t>
            </a:r>
            <a:r>
              <a:rPr lang="en" sz="2000" i="1" dirty="0">
                <a:solidFill>
                  <a:schemeClr val="dk1"/>
                </a:solidFill>
              </a:rPr>
              <a:t>“for Demas has forsaken me, </a:t>
            </a:r>
            <a:r>
              <a:rPr lang="en" sz="2000" i="1" u="sng" dirty="0">
                <a:solidFill>
                  <a:schemeClr val="dk1"/>
                </a:solidFill>
              </a:rPr>
              <a:t>having loved this present world</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dirty="0">
                <a:solidFill>
                  <a:srgbClr val="FFFF00"/>
                </a:solidFill>
              </a:rPr>
              <a:t>If YOU are hearing this message, and it IS frightening you, if it IS pricking at your heart, God has NOT given up on you!  There is still hope!</a:t>
            </a:r>
            <a:endParaRPr sz="2000" dirty="0">
              <a:solidFill>
                <a:srgbClr val="FFFF00"/>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2 Pet.3:9</a:t>
            </a:r>
            <a:r>
              <a:rPr lang="en" sz="2000" dirty="0">
                <a:solidFill>
                  <a:srgbClr val="FFFF00"/>
                </a:solidFill>
              </a:rPr>
              <a:t> </a:t>
            </a:r>
            <a:r>
              <a:rPr lang="en" sz="2000" i="1" dirty="0">
                <a:solidFill>
                  <a:schemeClr val="dk1"/>
                </a:solidFill>
              </a:rPr>
              <a:t>“The Lord is not slack concerning His promise, as some count slackness, but is </a:t>
            </a:r>
            <a:r>
              <a:rPr lang="en" sz="2000" i="1" u="sng" dirty="0">
                <a:solidFill>
                  <a:schemeClr val="dk1"/>
                </a:solidFill>
              </a:rPr>
              <a:t>longsuffering toward us</a:t>
            </a:r>
            <a:r>
              <a:rPr lang="en" sz="2000" i="1" dirty="0">
                <a:solidFill>
                  <a:schemeClr val="dk1"/>
                </a:solidFill>
              </a:rPr>
              <a:t>, </a:t>
            </a:r>
            <a:r>
              <a:rPr lang="en" sz="2000" i="1" u="sng" dirty="0">
                <a:solidFill>
                  <a:schemeClr val="dk1"/>
                </a:solidFill>
              </a:rPr>
              <a:t>not willing that any should perish but that all should come to repentance</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But He will not force you to love Him, nor serve Him.  Make your choice NOW.</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66475" y="0"/>
            <a:ext cx="9698700" cy="622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500" b="1">
                <a:solidFill>
                  <a:srgbClr val="00FFFF"/>
                </a:solidFill>
              </a:rPr>
              <a:t>AN UNCOMFORTABLE SUBJECT</a:t>
            </a:r>
            <a:endParaRPr sz="4500" b="1">
              <a:solidFill>
                <a:srgbClr val="00FFFF"/>
              </a:solidFill>
            </a:endParaRPr>
          </a:p>
        </p:txBody>
      </p:sp>
      <p:sp>
        <p:nvSpPr>
          <p:cNvPr id="61" name="Google Shape;61;p14"/>
          <p:cNvSpPr txBox="1">
            <a:spLocks noGrp="1"/>
          </p:cNvSpPr>
          <p:nvPr>
            <p:ph type="subTitle" idx="1"/>
          </p:nvPr>
        </p:nvSpPr>
        <p:spPr>
          <a:xfrm>
            <a:off x="-192050" y="622200"/>
            <a:ext cx="9438600" cy="45216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Whether you are a Christian or not, I hope this subject TERRIFIES you!  The idea that a human being can reach a point where they are SO twisted, so against (anti) Christ, so hateful of God and His word and His people, that God Himself says “I give up on THEM.”, and removes all His protections.</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We are going to look at some passages in this lesson that present a side of God that we don’t like to think about.  I myself struggled with these passages for many years, and still do.  But these passages are just as true as any others in scripture, and we are intended to learn from them.</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In </a:t>
            </a:r>
            <a:r>
              <a:rPr lang="en" sz="2000" u="sng">
                <a:solidFill>
                  <a:srgbClr val="FFFF00"/>
                </a:solidFill>
              </a:rPr>
              <a:t>Romans 1</a:t>
            </a:r>
            <a:r>
              <a:rPr lang="en" sz="2000">
                <a:solidFill>
                  <a:srgbClr val="00FFFF"/>
                </a:solidFill>
              </a:rPr>
              <a:t> Paul is writing about the Gentile nations that went their own way and he makes three primary points.  </a:t>
            </a:r>
            <a:r>
              <a:rPr lang="en" sz="2000">
                <a:solidFill>
                  <a:schemeClr val="dk1"/>
                </a:solidFill>
              </a:rPr>
              <a:t>1) God’s existence was/is CLEARLY EVIDENT to </a:t>
            </a:r>
            <a:r>
              <a:rPr lang="en" sz="2000" u="sng">
                <a:solidFill>
                  <a:schemeClr val="dk1"/>
                </a:solidFill>
              </a:rPr>
              <a:t>everyone</a:t>
            </a:r>
            <a:r>
              <a:rPr lang="en" sz="2000">
                <a:solidFill>
                  <a:schemeClr val="dk1"/>
                </a:solidFill>
              </a:rPr>
              <a:t>.</a:t>
            </a:r>
            <a:r>
              <a:rPr lang="en" sz="2000">
                <a:solidFill>
                  <a:srgbClr val="00FFFF"/>
                </a:solidFill>
              </a:rPr>
              <a:t>  </a:t>
            </a:r>
            <a:r>
              <a:rPr lang="en" sz="2000">
                <a:solidFill>
                  <a:srgbClr val="FFFF00"/>
                </a:solidFill>
              </a:rPr>
              <a:t>2) Some people deliberately choose to get as far from that truth as possible.</a:t>
            </a:r>
            <a:r>
              <a:rPr lang="en" sz="2000">
                <a:solidFill>
                  <a:srgbClr val="00FFFF"/>
                </a:solidFill>
              </a:rPr>
              <a:t>  3) God will eventually </a:t>
            </a:r>
            <a:r>
              <a:rPr lang="en" sz="2000" i="1">
                <a:solidFill>
                  <a:schemeClr val="dk1"/>
                </a:solidFill>
              </a:rPr>
              <a:t>“give these people up/over”</a:t>
            </a:r>
            <a:r>
              <a:rPr lang="en" sz="2000">
                <a:solidFill>
                  <a:srgbClr val="00FFFF"/>
                </a:solidFill>
              </a:rPr>
              <a:t> fully to the sinful life they have already selected for themselves, so that they may be destroyed, and so that God will be glorified.  He cements their decision.</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66475" y="0"/>
            <a:ext cx="9698700" cy="53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GOD “GAVE THEM UP”</a:t>
            </a:r>
            <a:endParaRPr sz="5000" b="1">
              <a:solidFill>
                <a:srgbClr val="00FFFF"/>
              </a:solidFill>
            </a:endParaRPr>
          </a:p>
        </p:txBody>
      </p:sp>
      <p:sp>
        <p:nvSpPr>
          <p:cNvPr id="67" name="Google Shape;67;p15"/>
          <p:cNvSpPr txBox="1">
            <a:spLocks noGrp="1"/>
          </p:cNvSpPr>
          <p:nvPr>
            <p:ph type="subTitle" idx="1"/>
          </p:nvPr>
        </p:nvSpPr>
        <p:spPr>
          <a:xfrm>
            <a:off x="-43175" y="428750"/>
            <a:ext cx="9289800" cy="4715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900" u="sng">
                <a:solidFill>
                  <a:srgbClr val="FFFF00"/>
                </a:solidFill>
              </a:rPr>
              <a:t>Rom.1:24-32</a:t>
            </a:r>
            <a:r>
              <a:rPr lang="en" sz="1900">
                <a:solidFill>
                  <a:srgbClr val="00FFFF"/>
                </a:solidFill>
              </a:rPr>
              <a:t> </a:t>
            </a:r>
            <a:r>
              <a:rPr lang="en" sz="1900" i="1">
                <a:solidFill>
                  <a:schemeClr val="dk1"/>
                </a:solidFill>
              </a:rPr>
              <a:t>“</a:t>
            </a:r>
            <a:r>
              <a:rPr lang="en" sz="1900" i="1" u="sng">
                <a:solidFill>
                  <a:schemeClr val="dk1"/>
                </a:solidFill>
              </a:rPr>
              <a:t>Therefore </a:t>
            </a:r>
            <a:r>
              <a:rPr lang="en" sz="1900" i="1" u="sng">
                <a:solidFill>
                  <a:srgbClr val="00FFFF"/>
                </a:solidFill>
              </a:rPr>
              <a:t>God also gave them up</a:t>
            </a:r>
            <a:r>
              <a:rPr lang="en" sz="1900" i="1" u="sng">
                <a:solidFill>
                  <a:schemeClr val="dk1"/>
                </a:solidFill>
              </a:rPr>
              <a:t> to uncleanness</a:t>
            </a:r>
            <a:r>
              <a:rPr lang="en" sz="1900" i="1">
                <a:solidFill>
                  <a:schemeClr val="dk1"/>
                </a:solidFill>
              </a:rPr>
              <a:t>, in the lusts of their hearts, to dishonor their bodies among themselves, 25 </a:t>
            </a:r>
            <a:r>
              <a:rPr lang="en" sz="1900" i="1">
                <a:solidFill>
                  <a:srgbClr val="FFFF00"/>
                </a:solidFill>
              </a:rPr>
              <a:t>who exchanged the truth of God for the lie,</a:t>
            </a:r>
            <a:r>
              <a:rPr lang="en" sz="1900" i="1">
                <a:solidFill>
                  <a:schemeClr val="dk1"/>
                </a:solidFill>
              </a:rPr>
              <a:t> and worshiped and served the creature rather than the Creator, who is blessed forever. Amen. 26 </a:t>
            </a:r>
            <a:r>
              <a:rPr lang="en" sz="1900" i="1" u="sng">
                <a:solidFill>
                  <a:schemeClr val="dk1"/>
                </a:solidFill>
              </a:rPr>
              <a:t>For this reason </a:t>
            </a:r>
            <a:r>
              <a:rPr lang="en" sz="1900" i="1" u="sng">
                <a:solidFill>
                  <a:srgbClr val="00FFFF"/>
                </a:solidFill>
              </a:rPr>
              <a:t>God gave them up</a:t>
            </a:r>
            <a:r>
              <a:rPr lang="en" sz="1900" i="1" u="sng">
                <a:solidFill>
                  <a:schemeClr val="dk1"/>
                </a:solidFill>
              </a:rPr>
              <a:t> to vile passions</a:t>
            </a:r>
            <a:r>
              <a:rPr lang="en" sz="1900" i="1">
                <a:solidFill>
                  <a:schemeClr val="dk1"/>
                </a:solidFill>
              </a:rPr>
              <a:t>. For even their women exchanged the natural use for what is against nature. 27 Likewise also the men, leaving the natural use of the woman, burned in their lust for one another, men with men committing what is shameful, and receiving in themselves the penalty of their error which was due. 28 </a:t>
            </a:r>
            <a:r>
              <a:rPr lang="en" sz="1900" i="1" u="sng">
                <a:solidFill>
                  <a:schemeClr val="dk1"/>
                </a:solidFill>
              </a:rPr>
              <a:t>And even as </a:t>
            </a:r>
            <a:r>
              <a:rPr lang="en" sz="1900" i="1" u="sng">
                <a:solidFill>
                  <a:srgbClr val="FFFF00"/>
                </a:solidFill>
              </a:rPr>
              <a:t>they did not like to retain God in their knowledge</a:t>
            </a:r>
            <a:r>
              <a:rPr lang="en" sz="1900" i="1">
                <a:solidFill>
                  <a:srgbClr val="FFFF00"/>
                </a:solidFill>
              </a:rPr>
              <a:t>, </a:t>
            </a:r>
            <a:r>
              <a:rPr lang="en" sz="1900" i="1" u="sng">
                <a:solidFill>
                  <a:srgbClr val="00FFFF"/>
                </a:solidFill>
              </a:rPr>
              <a:t>God gave them over</a:t>
            </a:r>
            <a:r>
              <a:rPr lang="en" sz="1900" i="1" u="sng">
                <a:solidFill>
                  <a:schemeClr val="dk1"/>
                </a:solidFill>
              </a:rPr>
              <a:t> to a debased mind, to do those things which are not fitting</a:t>
            </a:r>
            <a:r>
              <a:rPr lang="en" sz="1900" i="1">
                <a:solidFill>
                  <a:schemeClr val="dk1"/>
                </a:solidFill>
              </a:rPr>
              <a:t>; 29 being filled with all unrighteousness, sexual immorality, wickedness, covetousness, maliciousness; full of envy, murder, strife, deceit, evil-mindedness; they are whisperers, 30 backbiters, </a:t>
            </a:r>
            <a:r>
              <a:rPr lang="en" sz="1900" i="1" u="sng">
                <a:solidFill>
                  <a:srgbClr val="FFFF00"/>
                </a:solidFill>
              </a:rPr>
              <a:t>haters of God</a:t>
            </a:r>
            <a:r>
              <a:rPr lang="en" sz="1900" i="1">
                <a:solidFill>
                  <a:srgbClr val="FFFF00"/>
                </a:solidFill>
              </a:rPr>
              <a:t>,</a:t>
            </a:r>
            <a:r>
              <a:rPr lang="en" sz="1900" i="1">
                <a:solidFill>
                  <a:schemeClr val="dk1"/>
                </a:solidFill>
              </a:rPr>
              <a:t> violent, proud, boasters, </a:t>
            </a:r>
            <a:r>
              <a:rPr lang="en" sz="1900" i="1" u="sng">
                <a:solidFill>
                  <a:schemeClr val="dk1"/>
                </a:solidFill>
              </a:rPr>
              <a:t>inventors of evil things</a:t>
            </a:r>
            <a:r>
              <a:rPr lang="en" sz="1900" i="1">
                <a:solidFill>
                  <a:schemeClr val="dk1"/>
                </a:solidFill>
              </a:rPr>
              <a:t>, disobedient to parents, 31 </a:t>
            </a:r>
            <a:r>
              <a:rPr lang="en" sz="1900" i="1" u="sng">
                <a:solidFill>
                  <a:schemeClr val="dk1"/>
                </a:solidFill>
              </a:rPr>
              <a:t>undiscerning, untrustworthy, unloving, unforgiving, unmerciful</a:t>
            </a:r>
            <a:r>
              <a:rPr lang="en" sz="1900" i="1">
                <a:solidFill>
                  <a:schemeClr val="dk1"/>
                </a:solidFill>
              </a:rPr>
              <a:t>; 32 who, </a:t>
            </a:r>
            <a:r>
              <a:rPr lang="en" sz="1900" i="1" u="sng">
                <a:solidFill>
                  <a:srgbClr val="FFFF00"/>
                </a:solidFill>
              </a:rPr>
              <a:t>knowing the righteous judgment of God</a:t>
            </a:r>
            <a:r>
              <a:rPr lang="en" sz="1900" i="1">
                <a:solidFill>
                  <a:srgbClr val="FFFF00"/>
                </a:solidFill>
              </a:rPr>
              <a:t>,</a:t>
            </a:r>
            <a:r>
              <a:rPr lang="en" sz="1900" i="1">
                <a:solidFill>
                  <a:schemeClr val="dk1"/>
                </a:solidFill>
              </a:rPr>
              <a:t> that those who practice such things are deserving of death, not only do the same but also approve of those who practice them.”</a:t>
            </a:r>
            <a:endParaRPr sz="1900" i="1">
              <a:solidFill>
                <a:schemeClr val="dk1"/>
              </a:solidFill>
            </a:endParaRPr>
          </a:p>
          <a:p>
            <a:pPr marL="0" lvl="0" indent="0" algn="l" rtl="0">
              <a:spcBef>
                <a:spcPts val="0"/>
              </a:spcBef>
              <a:spcAft>
                <a:spcPts val="0"/>
              </a:spcAft>
              <a:buNone/>
            </a:pPr>
            <a:endParaRPr sz="2000">
              <a:solidFill>
                <a:srgbClr val="00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66475" y="0"/>
            <a:ext cx="9698700" cy="48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THEY CHOSE FIRST!</a:t>
            </a:r>
            <a:endParaRPr sz="5000" b="1">
              <a:solidFill>
                <a:srgbClr val="00FFFF"/>
              </a:solidFill>
            </a:endParaRPr>
          </a:p>
        </p:txBody>
      </p:sp>
      <p:sp>
        <p:nvSpPr>
          <p:cNvPr id="73" name="Google Shape;73;p16"/>
          <p:cNvSpPr txBox="1">
            <a:spLocks noGrp="1"/>
          </p:cNvSpPr>
          <p:nvPr>
            <p:ph type="subTitle" idx="1"/>
          </p:nvPr>
        </p:nvSpPr>
        <p:spPr>
          <a:xfrm>
            <a:off x="-184600" y="351325"/>
            <a:ext cx="9408600" cy="47925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dirty="0">
                <a:solidFill>
                  <a:srgbClr val="00FFFF"/>
                </a:solidFill>
              </a:rPr>
              <a:t>V19 - THEY suppress the truth in unrighteousness.</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dirty="0">
                <a:solidFill>
                  <a:srgbClr val="FFFF00"/>
                </a:solidFill>
              </a:rPr>
              <a:t>V21 - THEY knew God, but did not glorify Him as such.</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V23 and 25 - THEY exchanged the glory and the truth of God for a lie.</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V28 - THEY did not like to retain God in their knowledge.</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dirty="0">
                <a:solidFill>
                  <a:srgbClr val="FFFF00"/>
                </a:solidFill>
              </a:rPr>
              <a:t>V30 - THEY hated God.</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V32 - THEY know/knew the righteous judgment of God.</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This is so important!  We are going to be looking at wicked persons in scripture whose hearts God hardened so that they might be destroyed.  But in EVERY case, the person whom God “gives up on” has already, through their own FREE WILL CHOICES, decided to actively fight against God.  For them:</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dirty="0">
                <a:solidFill>
                  <a:srgbClr val="FFFF00"/>
                </a:solidFill>
              </a:rPr>
              <a:t>V24 - GOD “gave them up” to uncleanness.</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V26 - GOD “gave them up” to vile passions.</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V28 - GOD “gave them over” to a debased mind.</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dirty="0">
                <a:solidFill>
                  <a:srgbClr val="FFFF00"/>
                </a:solidFill>
              </a:rPr>
              <a:t>V32 - GOD righteously gives them the eternal death that they have earned.</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Before we start accusing God of being unjust in judgment (which He never is), we must evaluate the free will choices of those whom He is judging.</a:t>
            </a:r>
            <a:endParaRPr sz="19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66475" y="0"/>
            <a:ext cx="9698700" cy="50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UNCOMFORTABLE VERSES</a:t>
            </a:r>
            <a:endParaRPr sz="5000" b="1">
              <a:solidFill>
                <a:srgbClr val="00FFFF"/>
              </a:solidFill>
            </a:endParaRPr>
          </a:p>
        </p:txBody>
      </p:sp>
      <p:sp>
        <p:nvSpPr>
          <p:cNvPr id="79" name="Google Shape;79;p17"/>
          <p:cNvSpPr txBox="1">
            <a:spLocks noGrp="1"/>
          </p:cNvSpPr>
          <p:nvPr>
            <p:ph type="subTitle" idx="1"/>
          </p:nvPr>
        </p:nvSpPr>
        <p:spPr>
          <a:xfrm>
            <a:off x="-58050" y="500100"/>
            <a:ext cx="9282000" cy="4643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u="sng">
                <a:solidFill>
                  <a:srgbClr val="FFFF00"/>
                </a:solidFill>
              </a:rPr>
              <a:t>2 Thess.2:8-12</a:t>
            </a:r>
            <a:r>
              <a:rPr lang="en" sz="1800">
                <a:solidFill>
                  <a:srgbClr val="FFFF00"/>
                </a:solidFill>
              </a:rPr>
              <a:t> </a:t>
            </a:r>
            <a:r>
              <a:rPr lang="en" sz="1800" i="1">
                <a:solidFill>
                  <a:schemeClr val="dk1"/>
                </a:solidFill>
              </a:rPr>
              <a:t>“And then the lawless one will be revealed, whom the Lord will consume with the breath of His mouth and destroy with the brightness of His coming. </a:t>
            </a:r>
            <a:r>
              <a:rPr lang="en" sz="1800" i="1" dirty="0">
                <a:solidFill>
                  <a:schemeClr val="dk1"/>
                </a:solidFill>
              </a:rPr>
              <a:t>9 The coming of the lawless one is according to the working of Satan, with all power, signs, and lying wonders, 10 and with all unrighteous deception among those who perish, </a:t>
            </a:r>
            <a:r>
              <a:rPr lang="en" sz="1800" i="1" u="sng" dirty="0">
                <a:solidFill>
                  <a:srgbClr val="00FFFF"/>
                </a:solidFill>
              </a:rPr>
              <a:t>because they did not receive the love of the truth, that they might be saved</a:t>
            </a:r>
            <a:r>
              <a:rPr lang="en" sz="1800" i="1" dirty="0">
                <a:solidFill>
                  <a:srgbClr val="00FFFF"/>
                </a:solidFill>
              </a:rPr>
              <a:t>.</a:t>
            </a:r>
            <a:r>
              <a:rPr lang="en" sz="1800" i="1" dirty="0">
                <a:solidFill>
                  <a:schemeClr val="dk1"/>
                </a:solidFill>
              </a:rPr>
              <a:t> </a:t>
            </a:r>
            <a:r>
              <a:rPr lang="en" sz="1800" i="1" dirty="0">
                <a:solidFill>
                  <a:srgbClr val="FFFF00"/>
                </a:solidFill>
              </a:rPr>
              <a:t>11 </a:t>
            </a:r>
            <a:r>
              <a:rPr lang="en" sz="1800" i="1" u="sng" dirty="0">
                <a:solidFill>
                  <a:srgbClr val="FFFF00"/>
                </a:solidFill>
              </a:rPr>
              <a:t>And for this reason God will send them strong delusion, that they should believe the lie, 12 that they all may be condemned</a:t>
            </a:r>
            <a:r>
              <a:rPr lang="en" sz="1800" i="1" dirty="0">
                <a:solidFill>
                  <a:srgbClr val="FFFF00"/>
                </a:solidFill>
              </a:rPr>
              <a:t> </a:t>
            </a:r>
            <a:r>
              <a:rPr lang="en" sz="1800" i="1" u="sng" dirty="0">
                <a:solidFill>
                  <a:srgbClr val="00FFFF"/>
                </a:solidFill>
              </a:rPr>
              <a:t>who did not believe the truth</a:t>
            </a:r>
            <a:r>
              <a:rPr lang="en" sz="1800" i="1" dirty="0">
                <a:solidFill>
                  <a:srgbClr val="FFFF00"/>
                </a:solidFill>
              </a:rPr>
              <a:t> </a:t>
            </a:r>
            <a:r>
              <a:rPr lang="en" sz="1800" i="1" u="sng" dirty="0">
                <a:solidFill>
                  <a:srgbClr val="FFFF00"/>
                </a:solidFill>
              </a:rPr>
              <a:t>but had pleasure in unrighteousness</a:t>
            </a:r>
            <a:r>
              <a:rPr lang="en" sz="1800" i="1" dirty="0">
                <a:solidFill>
                  <a:srgbClr val="FFFF00"/>
                </a:solidFill>
              </a:rPr>
              <a:t>.”</a:t>
            </a:r>
            <a:endParaRPr sz="1800" i="1" dirty="0">
              <a:solidFill>
                <a:srgbClr val="FFFF00"/>
              </a:solidFill>
            </a:endParaRPr>
          </a:p>
          <a:p>
            <a:pPr marL="0" lvl="0" indent="0" algn="l" rtl="0">
              <a:spcBef>
                <a:spcPts val="0"/>
              </a:spcBef>
              <a:spcAft>
                <a:spcPts val="0"/>
              </a:spcAft>
              <a:buNone/>
            </a:pPr>
            <a:r>
              <a:rPr lang="en" sz="1800" u="sng" dirty="0">
                <a:solidFill>
                  <a:srgbClr val="FFFF00"/>
                </a:solidFill>
              </a:rPr>
              <a:t>1 Ki.22:19-23</a:t>
            </a:r>
            <a:r>
              <a:rPr lang="en" sz="1800" dirty="0">
                <a:solidFill>
                  <a:srgbClr val="FFFF00"/>
                </a:solidFill>
              </a:rPr>
              <a:t> </a:t>
            </a:r>
            <a:r>
              <a:rPr lang="en" sz="1800" i="1" dirty="0">
                <a:solidFill>
                  <a:schemeClr val="dk1"/>
                </a:solidFill>
              </a:rPr>
              <a:t>“Then Micaiah said, “Therefore hear the word of the Lord: I saw the Lord sitting on His throne, and all the host of heaven standing by, on His right hand and on His left. 20 And the Lord said, ‘</a:t>
            </a:r>
            <a:r>
              <a:rPr lang="en" sz="1800" i="1" u="sng" dirty="0">
                <a:solidFill>
                  <a:srgbClr val="00FFFF"/>
                </a:solidFill>
              </a:rPr>
              <a:t>Who will persuade Ahab to go up, that he may fall at Ramoth Gilead</a:t>
            </a:r>
            <a:r>
              <a:rPr lang="en" sz="1800" i="1" dirty="0">
                <a:solidFill>
                  <a:schemeClr val="dk1"/>
                </a:solidFill>
              </a:rPr>
              <a:t>?’ So one spoke in this manner, and another spoke in that manner. 21 Then a spirit came forward and stood before the Lord, and said, ‘I will persuade him.’ 22 The Lord said to him, ‘In what way?’ </a:t>
            </a:r>
            <a:r>
              <a:rPr lang="en" sz="1800" i="1" u="sng" dirty="0">
                <a:solidFill>
                  <a:srgbClr val="FFFF00"/>
                </a:solidFill>
              </a:rPr>
              <a:t>So he said, ‘I will go out and be a lying spirit in the mouth of all his prophets</a:t>
            </a:r>
            <a:r>
              <a:rPr lang="en" sz="1800" i="1" dirty="0">
                <a:solidFill>
                  <a:srgbClr val="FFFF00"/>
                </a:solidFill>
              </a:rPr>
              <a:t>.</a:t>
            </a:r>
            <a:r>
              <a:rPr lang="en" sz="1800" i="1" dirty="0">
                <a:solidFill>
                  <a:schemeClr val="dk1"/>
                </a:solidFill>
              </a:rPr>
              <a:t>’ And the Lord said, ‘</a:t>
            </a:r>
            <a:r>
              <a:rPr lang="en" sz="1800" i="1" u="sng" dirty="0">
                <a:solidFill>
                  <a:srgbClr val="00FFFF"/>
                </a:solidFill>
              </a:rPr>
              <a:t>You shall persuade him, and also prevail. Go out and do so.’ 23 Therefore look! The Lord has put a lying spirit in the mouth of all these prophets of yours, and the Lord has declared disaster against you</a:t>
            </a:r>
            <a:r>
              <a:rPr lang="en" sz="1800" i="1" dirty="0">
                <a:solidFill>
                  <a:srgbClr val="00FFFF"/>
                </a:solidFill>
              </a:rPr>
              <a:t>.”</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66475" y="0"/>
            <a:ext cx="9698700" cy="50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b="1">
                <a:solidFill>
                  <a:srgbClr val="00FFFF"/>
                </a:solidFill>
              </a:rPr>
              <a:t>UNCOMFORTABLE VERSES - 2</a:t>
            </a:r>
            <a:endParaRPr sz="4800" b="1">
              <a:solidFill>
                <a:srgbClr val="00FFFF"/>
              </a:solidFill>
            </a:endParaRPr>
          </a:p>
        </p:txBody>
      </p:sp>
      <p:sp>
        <p:nvSpPr>
          <p:cNvPr id="85" name="Google Shape;85;p18"/>
          <p:cNvSpPr txBox="1">
            <a:spLocks noGrp="1"/>
          </p:cNvSpPr>
          <p:nvPr>
            <p:ph type="subTitle" idx="1"/>
          </p:nvPr>
        </p:nvSpPr>
        <p:spPr>
          <a:xfrm>
            <a:off x="-58050" y="388550"/>
            <a:ext cx="9282000" cy="4755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u="sng" dirty="0">
                <a:solidFill>
                  <a:srgbClr val="FFFF00"/>
                </a:solidFill>
              </a:rPr>
              <a:t>1 Sam.2:22-25</a:t>
            </a:r>
            <a:r>
              <a:rPr lang="en" sz="1800" i="1" dirty="0">
                <a:solidFill>
                  <a:schemeClr val="dk1"/>
                </a:solidFill>
              </a:rPr>
              <a:t> “Now Eli was very old; and </a:t>
            </a:r>
            <a:r>
              <a:rPr lang="en" sz="1800" i="1" u="sng" dirty="0">
                <a:solidFill>
                  <a:schemeClr val="dk1"/>
                </a:solidFill>
              </a:rPr>
              <a:t>he heard everything his sons did to all Israel, and how they lay with the women who assembled at the door of the tabernacle of meeting</a:t>
            </a:r>
            <a:r>
              <a:rPr lang="en" sz="1800" i="1" dirty="0">
                <a:solidFill>
                  <a:schemeClr val="dk1"/>
                </a:solidFill>
              </a:rPr>
              <a:t>. 23 So he said to them, “Why do you do such things? For </a:t>
            </a:r>
            <a:r>
              <a:rPr lang="en" sz="1800" i="1" u="sng" dirty="0">
                <a:solidFill>
                  <a:schemeClr val="dk1"/>
                </a:solidFill>
              </a:rPr>
              <a:t>I hear of your evil dealings from all the people</a:t>
            </a:r>
            <a:r>
              <a:rPr lang="en" sz="1800" i="1" dirty="0">
                <a:solidFill>
                  <a:schemeClr val="dk1"/>
                </a:solidFill>
              </a:rPr>
              <a:t>. 24 No, my sons! For it is not a good report that I hear. </a:t>
            </a:r>
            <a:r>
              <a:rPr lang="en" sz="1800" i="1" u="sng" dirty="0">
                <a:solidFill>
                  <a:schemeClr val="dk1"/>
                </a:solidFill>
              </a:rPr>
              <a:t>You make the Lord’s people transgress</a:t>
            </a:r>
            <a:r>
              <a:rPr lang="en" sz="1800" i="1" dirty="0">
                <a:solidFill>
                  <a:schemeClr val="dk1"/>
                </a:solidFill>
              </a:rPr>
              <a:t>. 25 If one man sins against another, God will judge him. But if a man sins against the Lord, who will intercede for him?” </a:t>
            </a:r>
            <a:r>
              <a:rPr lang="en" sz="1800" i="1" dirty="0">
                <a:solidFill>
                  <a:srgbClr val="00FFFF"/>
                </a:solidFill>
              </a:rPr>
              <a:t>Nevertheless they did not heed the voice of their father, because the Lord desired to kill them.”</a:t>
            </a:r>
            <a:endParaRPr sz="1800" i="1" dirty="0">
              <a:solidFill>
                <a:srgbClr val="00FFFF"/>
              </a:solidFill>
            </a:endParaRPr>
          </a:p>
          <a:p>
            <a:pPr marL="0" lvl="0" indent="0" algn="l" rtl="0">
              <a:spcBef>
                <a:spcPts val="0"/>
              </a:spcBef>
              <a:spcAft>
                <a:spcPts val="0"/>
              </a:spcAft>
              <a:buNone/>
            </a:pPr>
            <a:r>
              <a:rPr lang="en" sz="1800" u="sng" dirty="0">
                <a:solidFill>
                  <a:srgbClr val="FFFF00"/>
                </a:solidFill>
              </a:rPr>
              <a:t>Josh.11:16-20</a:t>
            </a:r>
            <a:r>
              <a:rPr lang="en" sz="1800" i="1" dirty="0">
                <a:solidFill>
                  <a:schemeClr val="dk1"/>
                </a:solidFill>
              </a:rPr>
              <a:t> “Thus Joshua took all this land: the mountain country, all the South, all the land of Goshen, the lowland, and the Jordan plain - the mountains of Israel and its lowlands, 17 from Mount Halak and the ascent to Seir, even as far as Baal Gad in the Valley of Lebanon below Mount Hermon. He captured all their kings, and struck them down and killed them. 18 Joshua made war a long time with all those kings. 19 There was not a city that made peace with the children of Israel, except the Hivites, the inhabitants of Gibeon. All the others they took in battle. </a:t>
            </a:r>
            <a:r>
              <a:rPr lang="en" sz="1800" i="1" dirty="0">
                <a:solidFill>
                  <a:srgbClr val="00FFFF"/>
                </a:solidFill>
              </a:rPr>
              <a:t>20</a:t>
            </a:r>
            <a:r>
              <a:rPr lang="en" sz="1800" i="1" dirty="0">
                <a:solidFill>
                  <a:schemeClr val="dk1"/>
                </a:solidFill>
              </a:rPr>
              <a:t> </a:t>
            </a:r>
            <a:r>
              <a:rPr lang="en" sz="1800" i="1" dirty="0">
                <a:solidFill>
                  <a:srgbClr val="00FFFF"/>
                </a:solidFill>
              </a:rPr>
              <a:t>For it was of the Lord to harden their hearts, that they should come against Israel in battle, that He might utterly destroy them, and that they might receive no mercy, but that He might destroy them, as the Lord had commanded Moses.”</a:t>
            </a:r>
            <a:endParaRPr sz="1800" i="1"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66475" y="0"/>
            <a:ext cx="9698700" cy="50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b="1">
                <a:solidFill>
                  <a:srgbClr val="00FFFF"/>
                </a:solidFill>
              </a:rPr>
              <a:t>UNCOMFORTABLE VERSES - 3</a:t>
            </a:r>
            <a:endParaRPr sz="4800" b="1">
              <a:solidFill>
                <a:srgbClr val="00FFFF"/>
              </a:solidFill>
            </a:endParaRPr>
          </a:p>
        </p:txBody>
      </p:sp>
      <p:sp>
        <p:nvSpPr>
          <p:cNvPr id="91" name="Google Shape;91;p19"/>
          <p:cNvSpPr txBox="1">
            <a:spLocks noGrp="1"/>
          </p:cNvSpPr>
          <p:nvPr>
            <p:ph type="subTitle" idx="1"/>
          </p:nvPr>
        </p:nvSpPr>
        <p:spPr>
          <a:xfrm>
            <a:off x="-58050" y="388550"/>
            <a:ext cx="9282000" cy="4755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900" u="sng" dirty="0">
                <a:solidFill>
                  <a:srgbClr val="FFFF00"/>
                </a:solidFill>
              </a:rPr>
              <a:t>Ex.14:17</a:t>
            </a:r>
            <a:r>
              <a:rPr lang="en" sz="1900" i="1" dirty="0">
                <a:solidFill>
                  <a:schemeClr val="dk1"/>
                </a:solidFill>
              </a:rPr>
              <a:t> “And </a:t>
            </a:r>
            <a:r>
              <a:rPr lang="en" sz="1900" i="1" u="sng" dirty="0">
                <a:solidFill>
                  <a:schemeClr val="dk1"/>
                </a:solidFill>
              </a:rPr>
              <a:t>I indeed will harden the hearts of the Egyptians</a:t>
            </a:r>
            <a:r>
              <a:rPr lang="en" sz="1900" i="1" dirty="0">
                <a:solidFill>
                  <a:schemeClr val="dk1"/>
                </a:solidFill>
              </a:rPr>
              <a:t>, and they shall follow them. </a:t>
            </a:r>
            <a:r>
              <a:rPr lang="en" sz="1900" i="1" u="sng" dirty="0">
                <a:solidFill>
                  <a:schemeClr val="dk1"/>
                </a:solidFill>
              </a:rPr>
              <a:t>So I will gain honor over Pharaoh</a:t>
            </a:r>
            <a:r>
              <a:rPr lang="en" sz="1900" i="1" dirty="0">
                <a:solidFill>
                  <a:schemeClr val="dk1"/>
                </a:solidFill>
              </a:rPr>
              <a:t> and over all his army, his chariots, and his horsemen.”</a:t>
            </a:r>
            <a:endParaRPr sz="1900" i="1" dirty="0">
              <a:solidFill>
                <a:schemeClr val="dk1"/>
              </a:solidFill>
            </a:endParaRPr>
          </a:p>
          <a:p>
            <a:pPr marL="0" lvl="0" indent="0" algn="l" rtl="0">
              <a:spcBef>
                <a:spcPts val="0"/>
              </a:spcBef>
              <a:spcAft>
                <a:spcPts val="0"/>
              </a:spcAft>
              <a:buNone/>
            </a:pPr>
            <a:r>
              <a:rPr lang="en" sz="1900" u="sng" dirty="0">
                <a:solidFill>
                  <a:srgbClr val="FFFF00"/>
                </a:solidFill>
              </a:rPr>
              <a:t>Deut.2:30</a:t>
            </a:r>
            <a:r>
              <a:rPr lang="en" sz="1900" i="1" dirty="0">
                <a:solidFill>
                  <a:schemeClr val="dk1"/>
                </a:solidFill>
              </a:rPr>
              <a:t> “But Sihon king of Heshbon would not let us pass through, </a:t>
            </a:r>
            <a:r>
              <a:rPr lang="en" sz="1900" i="1" u="sng" dirty="0">
                <a:solidFill>
                  <a:schemeClr val="dk1"/>
                </a:solidFill>
              </a:rPr>
              <a:t>for the Lord your God hardened his spirit and made his heart obstinate</a:t>
            </a:r>
            <a:r>
              <a:rPr lang="en" sz="1900" i="1" dirty="0">
                <a:solidFill>
                  <a:schemeClr val="dk1"/>
                </a:solidFill>
              </a:rPr>
              <a:t>, that He might deliver him into your hand, as it is this day.”</a:t>
            </a:r>
            <a:endParaRPr sz="1900" i="1" dirty="0">
              <a:solidFill>
                <a:schemeClr val="dk1"/>
              </a:solidFill>
            </a:endParaRPr>
          </a:p>
          <a:p>
            <a:pPr marL="0" lvl="0" indent="0" algn="l" rtl="0">
              <a:spcBef>
                <a:spcPts val="0"/>
              </a:spcBef>
              <a:spcAft>
                <a:spcPts val="0"/>
              </a:spcAft>
              <a:buNone/>
            </a:pPr>
            <a:r>
              <a:rPr lang="en" sz="1900" u="sng" dirty="0">
                <a:solidFill>
                  <a:srgbClr val="FFFF00"/>
                </a:solidFill>
              </a:rPr>
              <a:t>Ezek.24:13-14</a:t>
            </a:r>
            <a:r>
              <a:rPr lang="en" sz="1900" i="1" dirty="0">
                <a:solidFill>
                  <a:schemeClr val="dk1"/>
                </a:solidFill>
              </a:rPr>
              <a:t> “In your filthiness is lewdness.  Because I have cleansed you, and you were not cleansed,  </a:t>
            </a:r>
            <a:r>
              <a:rPr lang="en" sz="1900" i="1" u="sng" dirty="0">
                <a:solidFill>
                  <a:schemeClr val="dk1"/>
                </a:solidFill>
              </a:rPr>
              <a:t>you will not be cleansed of your filthiness anymore, till I have caused My fury to rest upon you</a:t>
            </a:r>
            <a:r>
              <a:rPr lang="en" sz="1900" i="1" dirty="0">
                <a:solidFill>
                  <a:schemeClr val="dk1"/>
                </a:solidFill>
              </a:rPr>
              <a:t>. 14 I, the Lord, have spoken it; It shall come to pass, and I will do it; </a:t>
            </a:r>
            <a:r>
              <a:rPr lang="en" sz="1900" i="1" u="sng" dirty="0">
                <a:solidFill>
                  <a:schemeClr val="dk1"/>
                </a:solidFill>
              </a:rPr>
              <a:t>I will not hold back, nor will I spare, nor will I relent</a:t>
            </a:r>
            <a:r>
              <a:rPr lang="en" sz="1900" i="1" dirty="0">
                <a:solidFill>
                  <a:schemeClr val="dk1"/>
                </a:solidFill>
              </a:rPr>
              <a:t>; According to your ways and according to your deeds they will judge you,” says the Lord God.’”</a:t>
            </a:r>
            <a:endParaRPr sz="1900" i="1" dirty="0">
              <a:solidFill>
                <a:schemeClr val="dk1"/>
              </a:solidFill>
            </a:endParaRPr>
          </a:p>
          <a:p>
            <a:pPr marL="0" lvl="0" indent="0" algn="l" rtl="0">
              <a:spcBef>
                <a:spcPts val="0"/>
              </a:spcBef>
              <a:spcAft>
                <a:spcPts val="0"/>
              </a:spcAft>
              <a:buNone/>
            </a:pPr>
            <a:r>
              <a:rPr lang="en" sz="1900" u="sng" dirty="0">
                <a:solidFill>
                  <a:srgbClr val="FFFF00"/>
                </a:solidFill>
              </a:rPr>
              <a:t>Mk.3:29</a:t>
            </a:r>
            <a:r>
              <a:rPr lang="en" sz="1900" i="1" dirty="0">
                <a:solidFill>
                  <a:schemeClr val="dk1"/>
                </a:solidFill>
              </a:rPr>
              <a:t> “but </a:t>
            </a:r>
            <a:r>
              <a:rPr lang="en" sz="1900" i="1" u="sng" dirty="0">
                <a:solidFill>
                  <a:schemeClr val="dk1"/>
                </a:solidFill>
              </a:rPr>
              <a:t>he who blasphemes against the Holy Spirit never has forgiveness</a:t>
            </a:r>
            <a:r>
              <a:rPr lang="en" sz="1900" i="1" dirty="0">
                <a:solidFill>
                  <a:schemeClr val="dk1"/>
                </a:solidFill>
              </a:rPr>
              <a:t>, but is subject to eternal condemnation”</a:t>
            </a:r>
            <a:endParaRPr sz="1900" i="1" dirty="0">
              <a:solidFill>
                <a:schemeClr val="dk1"/>
              </a:solidFill>
            </a:endParaRPr>
          </a:p>
          <a:p>
            <a:pPr marL="0" lvl="0" indent="0" algn="l" rtl="0">
              <a:spcBef>
                <a:spcPts val="0"/>
              </a:spcBef>
              <a:spcAft>
                <a:spcPts val="0"/>
              </a:spcAft>
              <a:buNone/>
            </a:pPr>
            <a:r>
              <a:rPr lang="en" sz="1900" u="sng" dirty="0">
                <a:solidFill>
                  <a:srgbClr val="FFFF00"/>
                </a:solidFill>
              </a:rPr>
              <a:t>Jn.12:40</a:t>
            </a:r>
            <a:r>
              <a:rPr lang="en" sz="1900" i="1" dirty="0">
                <a:solidFill>
                  <a:schemeClr val="dk1"/>
                </a:solidFill>
              </a:rPr>
              <a:t> “</a:t>
            </a:r>
            <a:r>
              <a:rPr lang="en" sz="1900" i="1" u="sng" dirty="0">
                <a:solidFill>
                  <a:schemeClr val="dk1"/>
                </a:solidFill>
              </a:rPr>
              <a:t>He has blinded their eyes and hardened their hearts</a:t>
            </a:r>
            <a:r>
              <a:rPr lang="en" sz="1900" i="1" dirty="0">
                <a:solidFill>
                  <a:schemeClr val="dk1"/>
                </a:solidFill>
              </a:rPr>
              <a:t>, lest they should see with their eyes, lest they should understand with their hearts and turn, so that I should heal them.”</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96250" y="0"/>
            <a:ext cx="9728400" cy="50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IS GOD UNRIGHTEOUS?</a:t>
            </a:r>
            <a:endParaRPr sz="5000" b="1">
              <a:solidFill>
                <a:srgbClr val="00FFFF"/>
              </a:solidFill>
            </a:endParaRPr>
          </a:p>
        </p:txBody>
      </p:sp>
      <p:sp>
        <p:nvSpPr>
          <p:cNvPr id="97" name="Google Shape;97;p20"/>
          <p:cNvSpPr txBox="1">
            <a:spLocks noGrp="1"/>
          </p:cNvSpPr>
          <p:nvPr>
            <p:ph type="subTitle" idx="1"/>
          </p:nvPr>
        </p:nvSpPr>
        <p:spPr>
          <a:xfrm>
            <a:off x="-58050" y="388550"/>
            <a:ext cx="9244800" cy="4755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900" u="sng" dirty="0">
                <a:solidFill>
                  <a:srgbClr val="FFFF00"/>
                </a:solidFill>
              </a:rPr>
              <a:t>Rom.9:14-24</a:t>
            </a:r>
            <a:r>
              <a:rPr lang="en" sz="1900" i="1" dirty="0">
                <a:solidFill>
                  <a:schemeClr val="dk1"/>
                </a:solidFill>
              </a:rPr>
              <a:t> </a:t>
            </a:r>
            <a:r>
              <a:rPr lang="en" sz="1900" i="1" dirty="0">
                <a:solidFill>
                  <a:srgbClr val="00FFFF"/>
                </a:solidFill>
              </a:rPr>
              <a:t>“</a:t>
            </a:r>
            <a:r>
              <a:rPr lang="en" sz="1900" i="1" u="sng" dirty="0">
                <a:solidFill>
                  <a:srgbClr val="00FFFF"/>
                </a:solidFill>
              </a:rPr>
              <a:t>What shall we say then? Is there unrighteousness with God? Certainly not</a:t>
            </a:r>
            <a:r>
              <a:rPr lang="en" sz="1900" i="1" dirty="0">
                <a:solidFill>
                  <a:srgbClr val="00FFFF"/>
                </a:solidFill>
              </a:rPr>
              <a:t>! </a:t>
            </a:r>
            <a:r>
              <a:rPr lang="en" sz="1900" i="1" dirty="0">
                <a:solidFill>
                  <a:schemeClr val="dk1"/>
                </a:solidFill>
              </a:rPr>
              <a:t>15 For He says to Moses, “I will have mercy on whomever I will have mercy, and I will have compassion on whomever I will have compassion.” 16 So then it is not of him who wills, nor of him who runs, but of God who shows mercy. 17 For the Scripture says to the Pharaoh, “</a:t>
            </a:r>
            <a:r>
              <a:rPr lang="en" sz="1900" i="1" u="sng" dirty="0">
                <a:solidFill>
                  <a:schemeClr val="dk1"/>
                </a:solidFill>
              </a:rPr>
              <a:t>For this very purpose I have raised you up, that I may show My power in you, and that My name may be declared in all the earth</a:t>
            </a:r>
            <a:r>
              <a:rPr lang="en" sz="1900" i="1" dirty="0">
                <a:solidFill>
                  <a:schemeClr val="dk1"/>
                </a:solidFill>
              </a:rPr>
              <a:t>.” 18 </a:t>
            </a:r>
            <a:r>
              <a:rPr lang="en" sz="1900" i="1" u="sng" dirty="0">
                <a:solidFill>
                  <a:srgbClr val="FFFF00"/>
                </a:solidFill>
              </a:rPr>
              <a:t>Therefore He has mercy on whom He wills, and whom He wills He hardens</a:t>
            </a:r>
            <a:r>
              <a:rPr lang="en" sz="1900" i="1" dirty="0">
                <a:solidFill>
                  <a:schemeClr val="dk1"/>
                </a:solidFill>
              </a:rPr>
              <a:t>. 19 You will say to me then, “Why does He still find fault? For who has resisted His will?” 20 But indeed, O man, who are you to reply against God? Will the thing formed say to him who formed it, “Why have you made me like this?” 21 </a:t>
            </a:r>
            <a:r>
              <a:rPr lang="en" sz="1900" i="1" u="sng" dirty="0">
                <a:solidFill>
                  <a:schemeClr val="dk1"/>
                </a:solidFill>
              </a:rPr>
              <a:t>Does not the potter have power over the clay, from the same lump to make one vessel for honor and another for dishonor</a:t>
            </a:r>
            <a:r>
              <a:rPr lang="en" sz="1900" i="1" dirty="0">
                <a:solidFill>
                  <a:schemeClr val="dk1"/>
                </a:solidFill>
              </a:rPr>
              <a:t>? 22 What if God, wanting to show His wrath and to make His power known, endured with much longsuffering the vessels of wrath prepared for destruction, 23 and that He might make known the riches of His glory on the vessels of mercy, which He had prepared beforehand for glory, 24 even us whom He called, not of the Jews only, but also of the Gentiles?”</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96250" y="0"/>
            <a:ext cx="9728400" cy="50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GOD </a:t>
            </a:r>
            <a:r>
              <a:rPr lang="en" sz="5000" b="1" u="sng">
                <a:solidFill>
                  <a:srgbClr val="00FFFF"/>
                </a:solidFill>
              </a:rPr>
              <a:t>IS</a:t>
            </a:r>
            <a:r>
              <a:rPr lang="en" sz="5000" b="1">
                <a:solidFill>
                  <a:srgbClr val="00FFFF"/>
                </a:solidFill>
              </a:rPr>
              <a:t> PATIENT!</a:t>
            </a:r>
            <a:endParaRPr sz="5000" b="1">
              <a:solidFill>
                <a:srgbClr val="00FFFF"/>
              </a:solidFill>
            </a:endParaRPr>
          </a:p>
        </p:txBody>
      </p:sp>
      <p:sp>
        <p:nvSpPr>
          <p:cNvPr id="103" name="Google Shape;103;p21"/>
          <p:cNvSpPr txBox="1">
            <a:spLocks noGrp="1"/>
          </p:cNvSpPr>
          <p:nvPr>
            <p:ph type="subTitle" idx="1"/>
          </p:nvPr>
        </p:nvSpPr>
        <p:spPr>
          <a:xfrm>
            <a:off x="-177150" y="470425"/>
            <a:ext cx="9363900" cy="46737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u="sng" dirty="0">
                <a:solidFill>
                  <a:srgbClr val="FFFF00"/>
                </a:solidFill>
              </a:rPr>
              <a:t>Gen.15:16</a:t>
            </a:r>
            <a:r>
              <a:rPr lang="en" sz="2000" dirty="0">
                <a:solidFill>
                  <a:schemeClr val="dk1"/>
                </a:solidFill>
              </a:rPr>
              <a:t> </a:t>
            </a:r>
            <a:r>
              <a:rPr lang="en" sz="2000" i="1" dirty="0">
                <a:solidFill>
                  <a:schemeClr val="dk1"/>
                </a:solidFill>
              </a:rPr>
              <a:t>“But in the fourth generation they shall return here, </a:t>
            </a:r>
            <a:r>
              <a:rPr lang="en" sz="2000" i="1" u="sng" dirty="0">
                <a:solidFill>
                  <a:srgbClr val="FFFF00"/>
                </a:solidFill>
              </a:rPr>
              <a:t>for the iniquity of the Amorites is not yet complete</a:t>
            </a:r>
            <a:r>
              <a:rPr lang="en" sz="2000" i="1" dirty="0">
                <a:solidFill>
                  <a:srgbClr val="FFFF00"/>
                </a:solidFill>
              </a:rPr>
              <a:t>.”</a:t>
            </a:r>
            <a:r>
              <a:rPr lang="en" sz="2000" i="1" dirty="0">
                <a:solidFill>
                  <a:srgbClr val="00FFFF"/>
                </a:solidFill>
              </a:rPr>
              <a:t> </a:t>
            </a:r>
            <a:r>
              <a:rPr lang="en" sz="2000" dirty="0">
                <a:solidFill>
                  <a:srgbClr val="00FFFF"/>
                </a:solidFill>
              </a:rPr>
              <a:t>(He waited another 400 years!)</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Rev.2:20-23</a:t>
            </a:r>
            <a:r>
              <a:rPr lang="en" sz="2000" dirty="0">
                <a:solidFill>
                  <a:schemeClr val="dk1"/>
                </a:solidFill>
              </a:rPr>
              <a:t> </a:t>
            </a:r>
            <a:r>
              <a:rPr lang="en" sz="2000" i="1" dirty="0">
                <a:solidFill>
                  <a:schemeClr val="dk1"/>
                </a:solidFill>
              </a:rPr>
              <a:t>“Nevertheless I have a few things against you, because you allow that woman Jezebel, who calls herself a prophetess, to teach and seduce My servants to commit sexual immorality and eat things sacrificed to idols. </a:t>
            </a:r>
            <a:r>
              <a:rPr lang="en" sz="2000" i="1" dirty="0">
                <a:solidFill>
                  <a:srgbClr val="00FFFF"/>
                </a:solidFill>
              </a:rPr>
              <a:t>21 </a:t>
            </a:r>
            <a:r>
              <a:rPr lang="en" sz="2000" i="1" u="sng" dirty="0">
                <a:solidFill>
                  <a:srgbClr val="00FFFF"/>
                </a:solidFill>
              </a:rPr>
              <a:t>And I gave her time to repent of her sexual immorality, and she did not repent</a:t>
            </a:r>
            <a:r>
              <a:rPr lang="en" sz="2000" i="1" dirty="0">
                <a:solidFill>
                  <a:srgbClr val="00FFFF"/>
                </a:solidFill>
              </a:rPr>
              <a:t>.</a:t>
            </a:r>
            <a:r>
              <a:rPr lang="en" sz="2000" i="1" dirty="0">
                <a:solidFill>
                  <a:schemeClr val="dk1"/>
                </a:solidFill>
              </a:rPr>
              <a:t> 22 Indeed I will cast her into a sickbed, and those who commit adultery with her into great tribulation, </a:t>
            </a:r>
            <a:r>
              <a:rPr lang="en" sz="2000" i="1" u="sng" dirty="0">
                <a:solidFill>
                  <a:schemeClr val="dk1"/>
                </a:solidFill>
              </a:rPr>
              <a:t>unless they repent</a:t>
            </a:r>
            <a:r>
              <a:rPr lang="en" sz="2000" i="1" dirty="0">
                <a:solidFill>
                  <a:schemeClr val="dk1"/>
                </a:solidFill>
              </a:rPr>
              <a:t> of their deeds. 23 I will kill her children with death, and </a:t>
            </a:r>
            <a:r>
              <a:rPr lang="en" sz="2000" i="1" u="sng" dirty="0">
                <a:solidFill>
                  <a:schemeClr val="dk1"/>
                </a:solidFill>
              </a:rPr>
              <a:t>all the churches shall know that I am He who searches the minds and hearts</a:t>
            </a:r>
            <a:r>
              <a:rPr lang="en" sz="2000" i="1" dirty="0">
                <a:solidFill>
                  <a:schemeClr val="dk1"/>
                </a:solidFill>
              </a:rPr>
              <a:t>. And I will give to each one of you according to your works.”</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Jer.44:22</a:t>
            </a:r>
            <a:r>
              <a:rPr lang="en" sz="2000" dirty="0">
                <a:solidFill>
                  <a:schemeClr val="dk1"/>
                </a:solidFill>
              </a:rPr>
              <a:t> </a:t>
            </a:r>
            <a:r>
              <a:rPr lang="en" sz="2000" i="1" dirty="0">
                <a:solidFill>
                  <a:srgbClr val="FFFF00"/>
                </a:solidFill>
              </a:rPr>
              <a:t>“</a:t>
            </a:r>
            <a:r>
              <a:rPr lang="en" sz="2000" i="1" u="sng" dirty="0">
                <a:solidFill>
                  <a:srgbClr val="FFFF00"/>
                </a:solidFill>
              </a:rPr>
              <a:t>So the Lord could no longer bear it</a:t>
            </a:r>
            <a:r>
              <a:rPr lang="en" sz="2000" i="1" dirty="0">
                <a:solidFill>
                  <a:srgbClr val="FFFF00"/>
                </a:solidFill>
              </a:rPr>
              <a:t>,</a:t>
            </a:r>
            <a:r>
              <a:rPr lang="en" sz="2000" i="1" dirty="0">
                <a:solidFill>
                  <a:schemeClr val="dk1"/>
                </a:solidFill>
              </a:rPr>
              <a:t> because of the evil of your doings and because of the abominations which you committed. Therefore your land is a desolation, an astonishment, a curse, and without an inhabitant, as it is this day.” </a:t>
            </a:r>
            <a:r>
              <a:rPr lang="en" sz="2000" dirty="0">
                <a:solidFill>
                  <a:srgbClr val="00FFFF"/>
                </a:solidFill>
              </a:rPr>
              <a:t> God’s amazing patience is NOT without end!</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2971</Words>
  <Application>Microsoft Office PowerPoint</Application>
  <PresentationFormat>On-screen Show (16:9)</PresentationFormat>
  <Paragraphs>59</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When God “gives up”</vt:lpstr>
      <vt:lpstr>AN UNCOMFORTABLE SUBJECT</vt:lpstr>
      <vt:lpstr>GOD “GAVE THEM UP”</vt:lpstr>
      <vt:lpstr>THEY CHOSE FIRST!</vt:lpstr>
      <vt:lpstr>UNCOMFORTABLE VERSES</vt:lpstr>
      <vt:lpstr>UNCOMFORTABLE VERSES - 2</vt:lpstr>
      <vt:lpstr>UNCOMFORTABLE VERSES - 3</vt:lpstr>
      <vt:lpstr>IS GOD UNRIGHTEOUS?</vt:lpstr>
      <vt:lpstr>GOD IS PATIENT!</vt:lpstr>
      <vt:lpstr>GOD IS NOT THE PROBLEM!</vt:lpstr>
      <vt:lpstr>A WORLD THAT HATES GOD</vt:lpstr>
      <vt:lpstr>IT COULD HAPPEN TO US TOO!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dcterms:modified xsi:type="dcterms:W3CDTF">2025-06-30T12:58:12Z</dcterms:modified>
</cp:coreProperties>
</file>