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3d2f022aad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3d2f022aa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3d2f022aad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33d2f022aa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3d2f022aad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33d2f022aad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3d2ce3521d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3d2ce3521d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36a37a0245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36a37a0245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36a37a0245f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36a37a0245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6a37a0245f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36a37a0245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6a37a0245f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36a37a0245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6a37a0245f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6a37a0245f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6a37a0245f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6a37a0245f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3d2f022aa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3d2f022aa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62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a:solidFill>
                  <a:srgbClr val="00FFFF"/>
                </a:solidFill>
              </a:rPr>
              <a:t>“That’s MINE!”</a:t>
            </a:r>
            <a:endParaRPr sz="6000" b="1">
              <a:solidFill>
                <a:srgbClr val="00FFFF"/>
              </a:solidFill>
            </a:endParaRPr>
          </a:p>
        </p:txBody>
      </p:sp>
      <p:sp>
        <p:nvSpPr>
          <p:cNvPr id="55" name="Google Shape;55;p13"/>
          <p:cNvSpPr txBox="1">
            <a:spLocks noGrp="1"/>
          </p:cNvSpPr>
          <p:nvPr>
            <p:ph type="subTitle" idx="1"/>
          </p:nvPr>
        </p:nvSpPr>
        <p:spPr>
          <a:xfrm>
            <a:off x="0" y="693750"/>
            <a:ext cx="9144000" cy="4449900"/>
          </a:xfrm>
          <a:prstGeom prst="rect">
            <a:avLst/>
          </a:prstGeom>
        </p:spPr>
        <p:txBody>
          <a:bodyPr spcFirstLastPara="1" wrap="square" lIns="91425" tIns="91425" rIns="91425" bIns="91425" anchor="t" anchorCtr="0">
            <a:normAutofit fontScale="92500" lnSpcReduction="20000"/>
          </a:bodyPr>
          <a:lstStyle/>
          <a:p>
            <a:pPr marL="0" lvl="0" indent="0" algn="ctr" rtl="0">
              <a:spcBef>
                <a:spcPts val="0"/>
              </a:spcBef>
              <a:spcAft>
                <a:spcPts val="0"/>
              </a:spcAft>
              <a:buNone/>
            </a:pPr>
            <a:endParaRPr dirty="0"/>
          </a:p>
          <a:p>
            <a:pPr marL="0" lvl="0" indent="0" algn="ctr" rtl="0">
              <a:spcBef>
                <a:spcPts val="0"/>
              </a:spcBef>
              <a:spcAft>
                <a:spcPts val="0"/>
              </a:spcAft>
              <a:buNone/>
            </a:pPr>
            <a:endParaRPr dirty="0"/>
          </a:p>
          <a:p>
            <a:pPr marL="0" lvl="0" indent="0" algn="ctr" rtl="0">
              <a:spcBef>
                <a:spcPts val="0"/>
              </a:spcBef>
              <a:spcAft>
                <a:spcPts val="0"/>
              </a:spcAft>
              <a:buNone/>
            </a:pPr>
            <a:endParaRPr dirty="0"/>
          </a:p>
          <a:p>
            <a:pPr marL="0" lvl="0" indent="0" algn="ctr" rtl="0">
              <a:spcBef>
                <a:spcPts val="0"/>
              </a:spcBef>
              <a:spcAft>
                <a:spcPts val="0"/>
              </a:spcAft>
              <a:buNone/>
            </a:pPr>
            <a:endParaRPr dirty="0"/>
          </a:p>
          <a:p>
            <a:pPr marL="0" lvl="0" indent="0" algn="ctr" rtl="0">
              <a:spcBef>
                <a:spcPts val="0"/>
              </a:spcBef>
              <a:spcAft>
                <a:spcPts val="0"/>
              </a:spcAft>
              <a:buNone/>
            </a:pPr>
            <a:endParaRPr dirty="0"/>
          </a:p>
          <a:p>
            <a:pPr marL="0" lvl="0" indent="0" algn="ctr" rtl="0">
              <a:spcBef>
                <a:spcPts val="0"/>
              </a:spcBef>
              <a:spcAft>
                <a:spcPts val="0"/>
              </a:spcAft>
              <a:buNone/>
            </a:pPr>
            <a:endParaRPr dirty="0"/>
          </a:p>
          <a:p>
            <a:pPr marL="0" lvl="0" indent="0" algn="ctr" rtl="0">
              <a:spcBef>
                <a:spcPts val="0"/>
              </a:spcBef>
              <a:spcAft>
                <a:spcPts val="0"/>
              </a:spcAft>
              <a:buNone/>
            </a:pPr>
            <a:endParaRPr dirty="0"/>
          </a:p>
          <a:p>
            <a:pPr marL="0" lvl="0" indent="0" algn="ctr" rtl="0">
              <a:spcBef>
                <a:spcPts val="0"/>
              </a:spcBef>
              <a:spcAft>
                <a:spcPts val="0"/>
              </a:spcAft>
              <a:buNone/>
            </a:pPr>
            <a:endParaRPr sz="2500" dirty="0"/>
          </a:p>
          <a:p>
            <a:pPr marL="0" lvl="0" indent="0" algn="ctr" rtl="0">
              <a:spcBef>
                <a:spcPts val="0"/>
              </a:spcBef>
              <a:spcAft>
                <a:spcPts val="0"/>
              </a:spcAft>
              <a:buNone/>
            </a:pPr>
            <a:endParaRPr lang="en" sz="2400" u="sng" dirty="0">
              <a:solidFill>
                <a:srgbClr val="FFFF00"/>
              </a:solidFill>
            </a:endParaRPr>
          </a:p>
          <a:p>
            <a:pPr marL="0" lvl="0" indent="0" algn="ctr" rtl="0">
              <a:spcBef>
                <a:spcPts val="0"/>
              </a:spcBef>
              <a:spcAft>
                <a:spcPts val="0"/>
              </a:spcAft>
              <a:buNone/>
            </a:pPr>
            <a:endParaRPr lang="en" sz="2600" u="sng" dirty="0">
              <a:solidFill>
                <a:srgbClr val="FFFF00"/>
              </a:solidFill>
            </a:endParaRPr>
          </a:p>
          <a:p>
            <a:pPr marL="0" lvl="0" indent="0" algn="ctr" rtl="0">
              <a:spcBef>
                <a:spcPts val="0"/>
              </a:spcBef>
              <a:spcAft>
                <a:spcPts val="0"/>
              </a:spcAft>
              <a:buNone/>
            </a:pPr>
            <a:r>
              <a:rPr lang="en" sz="2600" u="sng" dirty="0">
                <a:solidFill>
                  <a:srgbClr val="FFFF00"/>
                </a:solidFill>
              </a:rPr>
              <a:t>Ezek.7:20</a:t>
            </a:r>
            <a:r>
              <a:rPr lang="en" sz="2600" dirty="0"/>
              <a:t> </a:t>
            </a:r>
            <a:r>
              <a:rPr lang="en" sz="2600" dirty="0">
                <a:solidFill>
                  <a:srgbClr val="00FFFF"/>
                </a:solidFill>
              </a:rPr>
              <a:t>(NASB95)</a:t>
            </a:r>
            <a:r>
              <a:rPr lang="en" sz="2600" dirty="0"/>
              <a:t> </a:t>
            </a:r>
            <a:r>
              <a:rPr lang="en" sz="2600" i="1" dirty="0">
                <a:solidFill>
                  <a:schemeClr val="dk1"/>
                </a:solidFill>
              </a:rPr>
              <a:t>“They transformed the beauty of </a:t>
            </a:r>
            <a:r>
              <a:rPr lang="en" sz="2600" i="1" u="sng" dirty="0">
                <a:solidFill>
                  <a:srgbClr val="00FFFF"/>
                </a:solidFill>
              </a:rPr>
              <a:t>HIS ornaments</a:t>
            </a:r>
            <a:r>
              <a:rPr lang="en" sz="2600" i="1" dirty="0">
                <a:solidFill>
                  <a:schemeClr val="dk1"/>
                </a:solidFill>
              </a:rPr>
              <a:t> into </a:t>
            </a:r>
            <a:r>
              <a:rPr lang="en" sz="2600" i="1" dirty="0">
                <a:solidFill>
                  <a:srgbClr val="FF0000"/>
                </a:solidFill>
              </a:rPr>
              <a:t>P</a:t>
            </a:r>
            <a:r>
              <a:rPr lang="en" sz="2600" i="1" dirty="0">
                <a:solidFill>
                  <a:srgbClr val="FF9900"/>
                </a:solidFill>
              </a:rPr>
              <a:t>R</a:t>
            </a:r>
            <a:r>
              <a:rPr lang="en" sz="2600" i="1" dirty="0">
                <a:solidFill>
                  <a:srgbClr val="FFFF00"/>
                </a:solidFill>
              </a:rPr>
              <a:t>I</a:t>
            </a:r>
            <a:r>
              <a:rPr lang="en" sz="2600" i="1" dirty="0">
                <a:solidFill>
                  <a:srgbClr val="00FF00"/>
                </a:solidFill>
              </a:rPr>
              <a:t>D</a:t>
            </a:r>
            <a:r>
              <a:rPr lang="en" sz="2600" i="1" dirty="0">
                <a:solidFill>
                  <a:srgbClr val="4A86E8"/>
                </a:solidFill>
              </a:rPr>
              <a:t>E</a:t>
            </a:r>
            <a:r>
              <a:rPr lang="en" sz="2600" i="1" dirty="0">
                <a:solidFill>
                  <a:schemeClr val="dk1"/>
                </a:solidFill>
              </a:rPr>
              <a:t>, and they made the images of their abominations and their detestable things with it; therefore I will make it an abhorrent thing to them.”</a:t>
            </a:r>
            <a:endParaRPr sz="2600" i="1" dirty="0">
              <a:solidFill>
                <a:schemeClr val="dk1"/>
              </a:solidFill>
            </a:endParaRPr>
          </a:p>
        </p:txBody>
      </p:sp>
      <p:pic>
        <p:nvPicPr>
          <p:cNvPr id="56" name="Google Shape;56;p13"/>
          <p:cNvPicPr preferRelativeResize="0"/>
          <p:nvPr/>
        </p:nvPicPr>
        <p:blipFill>
          <a:blip r:embed="rId3">
            <a:alphaModFix/>
          </a:blip>
          <a:stretch>
            <a:fillRect/>
          </a:stretch>
        </p:blipFill>
        <p:spPr>
          <a:xfrm>
            <a:off x="1832600" y="693750"/>
            <a:ext cx="5478474" cy="29699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ctrTitle"/>
          </p:nvPr>
        </p:nvSpPr>
        <p:spPr>
          <a:xfrm>
            <a:off x="0" y="0"/>
            <a:ext cx="9144000" cy="49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 Vengeance</a:t>
            </a:r>
            <a:endParaRPr sz="5000" b="1">
              <a:solidFill>
                <a:srgbClr val="00FFFF"/>
              </a:solidFill>
            </a:endParaRPr>
          </a:p>
        </p:txBody>
      </p:sp>
      <p:sp>
        <p:nvSpPr>
          <p:cNvPr id="110" name="Google Shape;110;p22"/>
          <p:cNvSpPr txBox="1">
            <a:spLocks noGrp="1"/>
          </p:cNvSpPr>
          <p:nvPr>
            <p:ph type="subTitle" idx="1"/>
          </p:nvPr>
        </p:nvSpPr>
        <p:spPr>
          <a:xfrm>
            <a:off x="-192050" y="552300"/>
            <a:ext cx="9423600" cy="45912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I would love to end this lesson only on a positive note, just talking about Christ’s reward.  But that is not the only option presented in His word, and I am responsible for preaching the WHOLE counsel of God (</a:t>
            </a:r>
            <a:r>
              <a:rPr lang="en" sz="2000" u="sng">
                <a:solidFill>
                  <a:srgbClr val="FFFF00"/>
                </a:solidFill>
              </a:rPr>
              <a:t>Acts 20:27</a:t>
            </a:r>
            <a:r>
              <a:rPr lang="en" sz="2000">
                <a:solidFill>
                  <a:srgbClr val="FFFF00"/>
                </a:solidFill>
              </a:rPr>
              <a:t>).</a:t>
            </a:r>
            <a:endParaRPr sz="200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For all those sins that you and I have committed against other people - For all the sins that you have committed against me - I do not get to avenge myself against you for that offense.  Because as bad as our offenses are against each other in this life, that is a pittance compared to how much we have offended our Creator, and the one who DIED for us.  God WILL avenge.</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Rom.12:19</a:t>
            </a:r>
            <a:r>
              <a:rPr lang="en" sz="2000">
                <a:solidFill>
                  <a:srgbClr val="FFFF00"/>
                </a:solidFill>
              </a:rPr>
              <a:t> </a:t>
            </a:r>
            <a:r>
              <a:rPr lang="en" sz="2000" i="1">
                <a:solidFill>
                  <a:schemeClr val="dk1"/>
                </a:solidFill>
              </a:rPr>
              <a:t>“Never take your own revenge, beloved, but </a:t>
            </a:r>
            <a:r>
              <a:rPr lang="en" sz="2000" i="1" u="sng">
                <a:solidFill>
                  <a:schemeClr val="dk1"/>
                </a:solidFill>
              </a:rPr>
              <a:t>leave room for the wrath of God</a:t>
            </a:r>
            <a:r>
              <a:rPr lang="en" sz="2000" i="1">
                <a:solidFill>
                  <a:schemeClr val="dk1"/>
                </a:solidFill>
              </a:rPr>
              <a:t>, for it is written,“</a:t>
            </a:r>
            <a:r>
              <a:rPr lang="en" sz="2000" i="1" u="sng">
                <a:solidFill>
                  <a:schemeClr val="dk1"/>
                </a:solidFill>
              </a:rPr>
              <a:t>Vengeance is Mine, I will repay</a:t>
            </a:r>
            <a:r>
              <a:rPr lang="en" sz="2000" i="1">
                <a:solidFill>
                  <a:schemeClr val="dk1"/>
                </a:solidFill>
              </a:rPr>
              <a:t>,” says the Lord.”</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Deut.32:41</a:t>
            </a:r>
            <a:r>
              <a:rPr lang="en" sz="2000">
                <a:solidFill>
                  <a:srgbClr val="FFFF00"/>
                </a:solidFill>
              </a:rPr>
              <a:t> </a:t>
            </a:r>
            <a:r>
              <a:rPr lang="en" sz="2000" i="1">
                <a:solidFill>
                  <a:schemeClr val="dk1"/>
                </a:solidFill>
              </a:rPr>
              <a:t>“If I sharpen My flashing sword, and My hand takes hold on justice, </a:t>
            </a:r>
            <a:r>
              <a:rPr lang="en" sz="2000" i="1" u="sng">
                <a:solidFill>
                  <a:schemeClr val="dk1"/>
                </a:solidFill>
              </a:rPr>
              <a:t>I will render vengeance on My adversaries</a:t>
            </a:r>
            <a:r>
              <a:rPr lang="en" sz="2000" i="1">
                <a:solidFill>
                  <a:schemeClr val="dk1"/>
                </a:solidFill>
              </a:rPr>
              <a:t>, and </a:t>
            </a:r>
            <a:r>
              <a:rPr lang="en" sz="2000" i="1" u="sng">
                <a:solidFill>
                  <a:schemeClr val="dk1"/>
                </a:solidFill>
              </a:rPr>
              <a:t>I will repay those who hate Me</a:t>
            </a:r>
            <a:r>
              <a:rPr lang="en" sz="2000" i="1">
                <a:solidFill>
                  <a:schemeClr val="dk1"/>
                </a:solidFill>
              </a:rPr>
              <a: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2 Thess.1:7-9</a:t>
            </a:r>
            <a:r>
              <a:rPr lang="en" sz="2000">
                <a:solidFill>
                  <a:srgbClr val="FFFF00"/>
                </a:solidFill>
              </a:rPr>
              <a:t> </a:t>
            </a:r>
            <a:r>
              <a:rPr lang="en" sz="2000" i="1">
                <a:solidFill>
                  <a:schemeClr val="dk1"/>
                </a:solidFill>
              </a:rPr>
              <a:t>“...when the Lord Jesus will be revealed from heaven with His mighty angels in flaming fire, 8 </a:t>
            </a:r>
            <a:r>
              <a:rPr lang="en" sz="2000" i="1" u="sng">
                <a:solidFill>
                  <a:schemeClr val="dk1"/>
                </a:solidFill>
              </a:rPr>
              <a:t>dealing out retribution</a:t>
            </a:r>
            <a:r>
              <a:rPr lang="en" sz="2000" i="1">
                <a:solidFill>
                  <a:schemeClr val="dk1"/>
                </a:solidFill>
              </a:rPr>
              <a:t> to those who do not know God and to those who do not obey the gospel of our Lord Jesus. 9 </a:t>
            </a:r>
            <a:r>
              <a:rPr lang="en" sz="2000" i="1" u="sng">
                <a:solidFill>
                  <a:schemeClr val="dk1"/>
                </a:solidFill>
              </a:rPr>
              <a:t>These will pay the penalty of eternal destruction</a:t>
            </a:r>
            <a:r>
              <a:rPr lang="en" sz="2000" i="1">
                <a:solidFill>
                  <a:schemeClr val="dk1"/>
                </a:solidFill>
              </a:rPr>
              <a:t>, away from the presence of the Lord and from the glory of His power,”</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3"/>
          <p:cNvSpPr txBox="1">
            <a:spLocks noGrp="1"/>
          </p:cNvSpPr>
          <p:nvPr>
            <p:ph type="ctrTitle"/>
          </p:nvPr>
        </p:nvSpPr>
        <p:spPr>
          <a:xfrm>
            <a:off x="0" y="0"/>
            <a:ext cx="9144000" cy="49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REVIEW</a:t>
            </a:r>
            <a:endParaRPr sz="5000" b="1">
              <a:solidFill>
                <a:srgbClr val="00FFFF"/>
              </a:solidFill>
            </a:endParaRPr>
          </a:p>
        </p:txBody>
      </p:sp>
      <p:sp>
        <p:nvSpPr>
          <p:cNvPr id="116" name="Google Shape;116;p23"/>
          <p:cNvSpPr txBox="1">
            <a:spLocks noGrp="1"/>
          </p:cNvSpPr>
          <p:nvPr>
            <p:ph type="subTitle" idx="1"/>
          </p:nvPr>
        </p:nvSpPr>
        <p:spPr>
          <a:xfrm>
            <a:off x="-154825" y="426082"/>
            <a:ext cx="9386400" cy="4717343"/>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dirty="0">
                <a:solidFill>
                  <a:srgbClr val="FFFF00"/>
                </a:solidFill>
              </a:rPr>
              <a:t>God has performed HIS signs and wonders throughout history, many of which continue to this day.  Do we take notice of those?</a:t>
            </a:r>
            <a:endParaRPr sz="2200" dirty="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dirty="0">
                <a:solidFill>
                  <a:schemeClr val="dk1"/>
                </a:solidFill>
              </a:rPr>
              <a:t>Every created thing belongs to HIM.</a:t>
            </a:r>
            <a:endParaRPr sz="2200" dirty="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dirty="0">
                <a:solidFill>
                  <a:srgbClr val="00FFFF"/>
                </a:solidFill>
              </a:rPr>
              <a:t>He has given to human beings a portion of HIS riches. Remember this!</a:t>
            </a:r>
            <a:endParaRPr sz="2200" dirty="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dirty="0">
                <a:solidFill>
                  <a:srgbClr val="FFFF00"/>
                </a:solidFill>
              </a:rPr>
              <a:t>The eternal destination of the souls that HE created is decided by HIM.</a:t>
            </a:r>
            <a:endParaRPr sz="2200" dirty="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dirty="0">
                <a:solidFill>
                  <a:schemeClr val="dk1"/>
                </a:solidFill>
              </a:rPr>
              <a:t>The scriptures are HIS words to man, and solely what we must obey.</a:t>
            </a:r>
            <a:endParaRPr sz="2200" dirty="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dirty="0">
                <a:solidFill>
                  <a:srgbClr val="00FFFF"/>
                </a:solidFill>
              </a:rPr>
              <a:t>Christians are HIS church.  HE is its head and HE makes all the rules.</a:t>
            </a:r>
            <a:endParaRPr sz="2200" dirty="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dirty="0">
                <a:solidFill>
                  <a:srgbClr val="FFFF00"/>
                </a:solidFill>
              </a:rPr>
              <a:t>The good works that Christians should be actively doing are an extension HIS righteousness, not our own.</a:t>
            </a:r>
            <a:endParaRPr sz="2200" dirty="0">
              <a:solidFill>
                <a:srgbClr val="FFFF00"/>
              </a:solidFill>
            </a:endParaRPr>
          </a:p>
          <a:p>
            <a:pPr marL="457200" lvl="0" indent="-368300" algn="l" rtl="0">
              <a:lnSpc>
                <a:spcPct val="80000"/>
              </a:lnSpc>
              <a:spcBef>
                <a:spcPts val="0"/>
              </a:spcBef>
              <a:spcAft>
                <a:spcPts val="0"/>
              </a:spcAft>
              <a:buClr>
                <a:schemeClr val="dk1"/>
              </a:buClr>
              <a:buSzPts val="2200"/>
              <a:buChar char="●"/>
            </a:pPr>
            <a:r>
              <a:rPr lang="en" sz="2200" dirty="0">
                <a:solidFill>
                  <a:schemeClr val="dk1"/>
                </a:solidFill>
              </a:rPr>
              <a:t>Those found faithful on that last day will graciously receive HIS reward, which we have not earned for ourselves.</a:t>
            </a:r>
            <a:endParaRPr sz="2200" dirty="0">
              <a:solidFill>
                <a:schemeClr val="dk1"/>
              </a:solidFill>
            </a:endParaRPr>
          </a:p>
          <a:p>
            <a:pPr marL="457200" lvl="0" indent="-368300" algn="l" rtl="0">
              <a:lnSpc>
                <a:spcPct val="80000"/>
              </a:lnSpc>
              <a:spcBef>
                <a:spcPts val="0"/>
              </a:spcBef>
              <a:spcAft>
                <a:spcPts val="0"/>
              </a:spcAft>
              <a:buClr>
                <a:srgbClr val="00FFFF"/>
              </a:buClr>
              <a:buSzPts val="2200"/>
              <a:buChar char="●"/>
            </a:pPr>
            <a:r>
              <a:rPr lang="en" sz="2200" dirty="0">
                <a:solidFill>
                  <a:srgbClr val="00FFFF"/>
                </a:solidFill>
              </a:rPr>
              <a:t>No human being has the right to take vengeance on another.  On the last day the perfect Judge will render HIS vengeance on all the unforgiven.  Are YOU a forgiven sinner, or an unforgiven sinner?</a:t>
            </a:r>
            <a:endParaRPr sz="2200" dirty="0">
              <a:solidFill>
                <a:srgbClr val="00FFFF"/>
              </a:solidFill>
            </a:endParaRPr>
          </a:p>
          <a:p>
            <a:pPr marL="457200" lvl="0" indent="-368300" algn="l" rtl="0">
              <a:lnSpc>
                <a:spcPct val="80000"/>
              </a:lnSpc>
              <a:spcBef>
                <a:spcPts val="0"/>
              </a:spcBef>
              <a:spcAft>
                <a:spcPts val="0"/>
              </a:spcAft>
              <a:buClr>
                <a:srgbClr val="FFFF00"/>
              </a:buClr>
              <a:buSzPts val="2200"/>
              <a:buChar char="●"/>
            </a:pPr>
            <a:r>
              <a:rPr lang="en" sz="2200" dirty="0">
                <a:solidFill>
                  <a:srgbClr val="FFFF00"/>
                </a:solidFill>
              </a:rPr>
              <a:t>If it has not been made obvious yet WHY we need this lesson …</a:t>
            </a:r>
            <a:endParaRPr sz="22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4"/>
          <p:cNvSpPr txBox="1">
            <a:spLocks noGrp="1"/>
          </p:cNvSpPr>
          <p:nvPr>
            <p:ph type="ctrTitle"/>
          </p:nvPr>
        </p:nvSpPr>
        <p:spPr>
          <a:xfrm>
            <a:off x="0" y="0"/>
            <a:ext cx="9144000" cy="49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 GLORY!</a:t>
            </a:r>
            <a:endParaRPr sz="5000" b="1">
              <a:solidFill>
                <a:srgbClr val="00FFFF"/>
              </a:solidFill>
            </a:endParaRPr>
          </a:p>
        </p:txBody>
      </p:sp>
      <p:sp>
        <p:nvSpPr>
          <p:cNvPr id="122" name="Google Shape;122;p24"/>
          <p:cNvSpPr txBox="1">
            <a:spLocks noGrp="1"/>
          </p:cNvSpPr>
          <p:nvPr>
            <p:ph type="subTitle" idx="1"/>
          </p:nvPr>
        </p:nvSpPr>
        <p:spPr>
          <a:xfrm>
            <a:off x="-154825" y="418325"/>
            <a:ext cx="9386400" cy="47253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u="sng" dirty="0">
                <a:solidFill>
                  <a:srgbClr val="FFFF00"/>
                </a:solidFill>
              </a:rPr>
              <a:t>Is.42:8</a:t>
            </a:r>
            <a:r>
              <a:rPr lang="en" sz="2200" dirty="0">
                <a:solidFill>
                  <a:srgbClr val="FFFF00"/>
                </a:solidFill>
              </a:rPr>
              <a:t> </a:t>
            </a:r>
            <a:r>
              <a:rPr lang="en" sz="2200" i="1" dirty="0">
                <a:solidFill>
                  <a:schemeClr val="dk1"/>
                </a:solidFill>
              </a:rPr>
              <a:t>“I am the LORD </a:t>
            </a:r>
            <a:r>
              <a:rPr lang="en" sz="2200" dirty="0">
                <a:solidFill>
                  <a:srgbClr val="FFFF00"/>
                </a:solidFill>
              </a:rPr>
              <a:t>(the I AM)</a:t>
            </a:r>
            <a:r>
              <a:rPr lang="en" sz="2200" i="1" dirty="0">
                <a:solidFill>
                  <a:schemeClr val="dk1"/>
                </a:solidFill>
              </a:rPr>
              <a:t>, that is My name; </a:t>
            </a:r>
            <a:r>
              <a:rPr lang="en" sz="2200" i="1" u="sng" dirty="0">
                <a:solidFill>
                  <a:schemeClr val="dk1"/>
                </a:solidFill>
              </a:rPr>
              <a:t>I will not give My glory to another</a:t>
            </a:r>
            <a:r>
              <a:rPr lang="en" sz="2200" i="1" dirty="0">
                <a:solidFill>
                  <a:schemeClr val="dk1"/>
                </a:solidFill>
              </a:rPr>
              <a:t>, nor </a:t>
            </a:r>
            <a:r>
              <a:rPr lang="en" sz="2200" i="1" u="sng" dirty="0">
                <a:solidFill>
                  <a:schemeClr val="dk1"/>
                </a:solidFill>
              </a:rPr>
              <a:t>My praise</a:t>
            </a:r>
            <a:r>
              <a:rPr lang="en" sz="2200" i="1" dirty="0">
                <a:solidFill>
                  <a:schemeClr val="dk1"/>
                </a:solidFill>
              </a:rPr>
              <a:t> to graven images.”</a:t>
            </a:r>
            <a:endParaRPr sz="2200" i="1" dirty="0">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dirty="0">
                <a:solidFill>
                  <a:srgbClr val="FFFF00"/>
                </a:solidFill>
              </a:rPr>
              <a:t>God cannot be more plain on this matter.  He will NOT tolerate HIS GLORY being given to anyone, or anything, else!</a:t>
            </a:r>
            <a:endParaRPr sz="2200" dirty="0">
              <a:solidFill>
                <a:srgbClr val="FFFF00"/>
              </a:solidFill>
            </a:endParaRPr>
          </a:p>
          <a:p>
            <a:pPr marL="457200" lvl="0" indent="-368300" algn="l" rtl="0">
              <a:lnSpc>
                <a:spcPct val="80000"/>
              </a:lnSpc>
              <a:spcBef>
                <a:spcPts val="0"/>
              </a:spcBef>
              <a:spcAft>
                <a:spcPts val="0"/>
              </a:spcAft>
              <a:buClr>
                <a:srgbClr val="00FFFF"/>
              </a:buClr>
              <a:buSzPts val="2200"/>
              <a:buChar char="●"/>
            </a:pPr>
            <a:r>
              <a:rPr lang="en" sz="2200" dirty="0">
                <a:solidFill>
                  <a:srgbClr val="00FFFF"/>
                </a:solidFill>
              </a:rPr>
              <a:t>First question:  Are YOU, personally, glorifying God in what you think and say and do?  </a:t>
            </a:r>
            <a:r>
              <a:rPr lang="en" sz="2200" u="sng" dirty="0">
                <a:solidFill>
                  <a:srgbClr val="FFFF00"/>
                </a:solidFill>
              </a:rPr>
              <a:t>Eph.1:12</a:t>
            </a:r>
            <a:r>
              <a:rPr lang="en" sz="2200" dirty="0">
                <a:solidFill>
                  <a:srgbClr val="FFFF00"/>
                </a:solidFill>
              </a:rPr>
              <a:t> </a:t>
            </a:r>
            <a:r>
              <a:rPr lang="en" sz="2200" i="1" dirty="0">
                <a:solidFill>
                  <a:schemeClr val="dk1"/>
                </a:solidFill>
              </a:rPr>
              <a:t>“to the end that </a:t>
            </a:r>
            <a:r>
              <a:rPr lang="en" sz="2200" i="1" u="sng" dirty="0">
                <a:solidFill>
                  <a:schemeClr val="dk1"/>
                </a:solidFill>
              </a:rPr>
              <a:t>we who were the first to hope in Christ would be to the praise of His glory</a:t>
            </a:r>
            <a:r>
              <a:rPr lang="en" sz="2200" i="1" dirty="0">
                <a:solidFill>
                  <a:schemeClr val="dk1"/>
                </a:solidFill>
              </a:rPr>
              <a:t>.”</a:t>
            </a:r>
            <a:r>
              <a:rPr lang="en" sz="2200" dirty="0">
                <a:solidFill>
                  <a:srgbClr val="FFFF00"/>
                </a:solidFill>
              </a:rPr>
              <a:t>  </a:t>
            </a:r>
            <a:r>
              <a:rPr lang="en" sz="2200" dirty="0">
                <a:solidFill>
                  <a:srgbClr val="00FFFF"/>
                </a:solidFill>
              </a:rPr>
              <a:t>Have you turned from your life of sin (repentance) and had your sins washed away in the waters of baptism? </a:t>
            </a:r>
            <a:r>
              <a:rPr lang="en" sz="2200" dirty="0">
                <a:solidFill>
                  <a:srgbClr val="FFFF00"/>
                </a:solidFill>
              </a:rPr>
              <a:t>(</a:t>
            </a:r>
            <a:r>
              <a:rPr lang="en" sz="2200" u="sng" dirty="0">
                <a:solidFill>
                  <a:srgbClr val="FFFF00"/>
                </a:solidFill>
              </a:rPr>
              <a:t>Acts 22:16</a:t>
            </a:r>
            <a:r>
              <a:rPr lang="en" sz="2200" dirty="0">
                <a:solidFill>
                  <a:srgbClr val="FFFF00"/>
                </a:solidFill>
              </a:rPr>
              <a:t>)</a:t>
            </a:r>
            <a:endParaRPr sz="2200" dirty="0">
              <a:solidFill>
                <a:srgbClr val="FFFF00"/>
              </a:solidFill>
            </a:endParaRPr>
          </a:p>
          <a:p>
            <a:pPr marL="457200" lvl="0" indent="-368300" algn="l" rtl="0">
              <a:lnSpc>
                <a:spcPct val="80000"/>
              </a:lnSpc>
              <a:spcBef>
                <a:spcPts val="0"/>
              </a:spcBef>
              <a:spcAft>
                <a:spcPts val="0"/>
              </a:spcAft>
              <a:buClr>
                <a:srgbClr val="FFFF00"/>
              </a:buClr>
              <a:buSzPts val="2200"/>
              <a:buChar char="●"/>
            </a:pPr>
            <a:r>
              <a:rPr lang="en" sz="2200" dirty="0">
                <a:solidFill>
                  <a:srgbClr val="FFFF00"/>
                </a:solidFill>
              </a:rPr>
              <a:t>Second question:  Is the church (assembly) where you are attending REALLY glorifying God, or are they actually glorifying the works of men?  Is your church offering to God only what He has specifically asked for and demonstrated in His word, or are they offering what THEY want, and just hoping that God is pleased with that?      </a:t>
            </a:r>
            <a:r>
              <a:rPr lang="en" sz="2200" u="sng" dirty="0">
                <a:solidFill>
                  <a:srgbClr val="FFFF00"/>
                </a:solidFill>
              </a:rPr>
              <a:t>Eph.3:21</a:t>
            </a:r>
            <a:r>
              <a:rPr lang="en" sz="2200" dirty="0">
                <a:solidFill>
                  <a:srgbClr val="FFFF00"/>
                </a:solidFill>
              </a:rPr>
              <a:t> </a:t>
            </a:r>
            <a:r>
              <a:rPr lang="en" sz="2200" i="1" dirty="0">
                <a:solidFill>
                  <a:schemeClr val="dk1"/>
                </a:solidFill>
              </a:rPr>
              <a:t>“to Him be the glory </a:t>
            </a:r>
            <a:r>
              <a:rPr lang="en" sz="2200" i="1" u="sng" dirty="0">
                <a:solidFill>
                  <a:schemeClr val="dk1"/>
                </a:solidFill>
              </a:rPr>
              <a:t>in the church</a:t>
            </a:r>
            <a:r>
              <a:rPr lang="en" sz="2200" i="1" dirty="0">
                <a:solidFill>
                  <a:schemeClr val="dk1"/>
                </a:solidFill>
              </a:rPr>
              <a:t> and in Christ Jesus to all generations forever and ever. Amen.”</a:t>
            </a:r>
            <a:r>
              <a:rPr lang="en" sz="2200" dirty="0">
                <a:solidFill>
                  <a:srgbClr val="FFFF00"/>
                </a:solidFill>
              </a:rPr>
              <a:t>  We are here to glorify God!</a:t>
            </a:r>
            <a:endParaRPr sz="2200" dirty="0">
              <a:solidFill>
                <a:srgbClr val="FFFF00"/>
              </a:solidFill>
            </a:endParaRPr>
          </a:p>
          <a:p>
            <a:pPr marL="457200" lvl="0" indent="-368300" algn="l" rtl="0">
              <a:lnSpc>
                <a:spcPct val="80000"/>
              </a:lnSpc>
              <a:spcBef>
                <a:spcPts val="0"/>
              </a:spcBef>
              <a:spcAft>
                <a:spcPts val="0"/>
              </a:spcAft>
              <a:buClr>
                <a:srgbClr val="00FFFF"/>
              </a:buClr>
              <a:buSzPts val="2200"/>
              <a:buChar char="●"/>
            </a:pPr>
            <a:r>
              <a:rPr lang="en" sz="2200" dirty="0">
                <a:solidFill>
                  <a:srgbClr val="00FFFF"/>
                </a:solidFill>
              </a:rPr>
              <a:t>When God says “That’s MINE!”, we must honor that, always. </a:t>
            </a:r>
            <a:r>
              <a:rPr lang="en" sz="2200" dirty="0">
                <a:solidFill>
                  <a:srgbClr val="FFFF00"/>
                </a:solidFill>
              </a:rPr>
              <a:t> </a:t>
            </a:r>
            <a:endParaRPr sz="22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0" y="0"/>
            <a:ext cx="9144000" cy="530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 Signs and Wonders</a:t>
            </a:r>
            <a:endParaRPr sz="5000" b="1">
              <a:solidFill>
                <a:srgbClr val="00FFFF"/>
              </a:solidFill>
            </a:endParaRPr>
          </a:p>
        </p:txBody>
      </p:sp>
      <p:sp>
        <p:nvSpPr>
          <p:cNvPr id="62" name="Google Shape;62;p14"/>
          <p:cNvSpPr txBox="1">
            <a:spLocks noGrp="1"/>
          </p:cNvSpPr>
          <p:nvPr>
            <p:ph type="subTitle" idx="1"/>
          </p:nvPr>
        </p:nvSpPr>
        <p:spPr>
          <a:xfrm>
            <a:off x="-169725" y="576125"/>
            <a:ext cx="9314100" cy="4567500"/>
          </a:xfrm>
          <a:prstGeom prst="rect">
            <a:avLst/>
          </a:prstGeom>
        </p:spPr>
        <p:txBody>
          <a:bodyPr spcFirstLastPara="1" wrap="square" lIns="91425" tIns="91425" rIns="91425" bIns="91425" anchor="t" anchorCtr="0">
            <a:noAutofit/>
          </a:bodyPr>
          <a:lstStyle/>
          <a:p>
            <a:pPr marL="457200" lvl="0" indent="-349308" algn="l" rtl="0">
              <a:lnSpc>
                <a:spcPct val="80000"/>
              </a:lnSpc>
              <a:spcBef>
                <a:spcPts val="0"/>
              </a:spcBef>
              <a:spcAft>
                <a:spcPts val="0"/>
              </a:spcAft>
              <a:buClr>
                <a:srgbClr val="00FFFF"/>
              </a:buClr>
              <a:buSzPts val="1901"/>
              <a:buChar char="●"/>
            </a:pPr>
            <a:r>
              <a:rPr lang="en" sz="1900">
                <a:solidFill>
                  <a:srgbClr val="00FFFF"/>
                </a:solidFill>
              </a:rPr>
              <a:t>A sign of God’s promise.</a:t>
            </a:r>
            <a:r>
              <a:rPr lang="en" sz="1900">
                <a:solidFill>
                  <a:srgbClr val="FFFF00"/>
                </a:solidFill>
              </a:rPr>
              <a:t>  </a:t>
            </a:r>
            <a:r>
              <a:rPr lang="en" sz="1900" u="sng">
                <a:solidFill>
                  <a:srgbClr val="FFFF00"/>
                </a:solidFill>
              </a:rPr>
              <a:t>Gen.9:13</a:t>
            </a:r>
            <a:r>
              <a:rPr lang="en" sz="1900"/>
              <a:t> </a:t>
            </a:r>
            <a:r>
              <a:rPr lang="en" sz="1900" i="1">
                <a:solidFill>
                  <a:schemeClr val="dk1"/>
                </a:solidFill>
              </a:rPr>
              <a:t>“I set </a:t>
            </a:r>
            <a:r>
              <a:rPr lang="en" sz="1900" i="1" u="sng">
                <a:solidFill>
                  <a:srgbClr val="FFFF00"/>
                </a:solidFill>
              </a:rPr>
              <a:t>My bow</a:t>
            </a:r>
            <a:r>
              <a:rPr lang="en" sz="1900" i="1">
                <a:solidFill>
                  <a:schemeClr val="dk1"/>
                </a:solidFill>
              </a:rPr>
              <a:t> in the cloud, and it shall be for a sign of a covenant between Me and the earth.”</a:t>
            </a:r>
            <a:endParaRPr sz="1900" i="1">
              <a:solidFill>
                <a:schemeClr val="dk1"/>
              </a:solidFill>
            </a:endParaRPr>
          </a:p>
          <a:p>
            <a:pPr marL="457200" lvl="0" indent="-349308" algn="l" rtl="0">
              <a:lnSpc>
                <a:spcPct val="80000"/>
              </a:lnSpc>
              <a:spcBef>
                <a:spcPts val="0"/>
              </a:spcBef>
              <a:spcAft>
                <a:spcPts val="0"/>
              </a:spcAft>
              <a:buClr>
                <a:srgbClr val="00FFFF"/>
              </a:buClr>
              <a:buSzPts val="1901"/>
              <a:buChar char="●"/>
            </a:pPr>
            <a:r>
              <a:rPr lang="en" sz="1900">
                <a:solidFill>
                  <a:srgbClr val="00FFFF"/>
                </a:solidFill>
              </a:rPr>
              <a:t>A sign of God’s glory.</a:t>
            </a:r>
            <a:r>
              <a:rPr lang="en" sz="1900">
                <a:solidFill>
                  <a:srgbClr val="FFFF00"/>
                </a:solidFill>
              </a:rPr>
              <a:t>  </a:t>
            </a:r>
            <a:r>
              <a:rPr lang="en" sz="1900" u="sng">
                <a:solidFill>
                  <a:srgbClr val="FFFF00"/>
                </a:solidFill>
              </a:rPr>
              <a:t>Ezek.1:28</a:t>
            </a:r>
            <a:r>
              <a:rPr lang="en" sz="1900">
                <a:solidFill>
                  <a:schemeClr val="dk1"/>
                </a:solidFill>
              </a:rPr>
              <a:t> </a:t>
            </a:r>
            <a:r>
              <a:rPr lang="en" sz="1900" i="1">
                <a:solidFill>
                  <a:schemeClr val="dk1"/>
                </a:solidFill>
              </a:rPr>
              <a:t>“As the appearance of the </a:t>
            </a:r>
            <a:r>
              <a:rPr lang="en" sz="1900" i="1">
                <a:solidFill>
                  <a:srgbClr val="FFFF00"/>
                </a:solidFill>
              </a:rPr>
              <a:t>rainbow</a:t>
            </a:r>
            <a:r>
              <a:rPr lang="en" sz="1900" i="1">
                <a:solidFill>
                  <a:schemeClr val="dk1"/>
                </a:solidFill>
              </a:rPr>
              <a:t> in the clouds on a rainy day, so was the appearance of the surrounding radiance. </a:t>
            </a:r>
            <a:r>
              <a:rPr lang="en" sz="1900" i="1" u="sng">
                <a:solidFill>
                  <a:schemeClr val="dk1"/>
                </a:solidFill>
              </a:rPr>
              <a:t>Such was the appearance of the likeness of the glory of the Lord</a:t>
            </a:r>
            <a:r>
              <a:rPr lang="en" sz="1900" i="1">
                <a:solidFill>
                  <a:schemeClr val="dk1"/>
                </a:solidFill>
              </a:rPr>
              <a:t>. And when I saw it, I fell on my face and heard a voice speaking.”</a:t>
            </a:r>
            <a:endParaRPr sz="1900" i="1">
              <a:solidFill>
                <a:schemeClr val="dk1"/>
              </a:solidFill>
            </a:endParaRPr>
          </a:p>
          <a:p>
            <a:pPr marL="457200" lvl="0" indent="-349308" algn="l" rtl="0">
              <a:lnSpc>
                <a:spcPct val="80000"/>
              </a:lnSpc>
              <a:spcBef>
                <a:spcPts val="0"/>
              </a:spcBef>
              <a:spcAft>
                <a:spcPts val="0"/>
              </a:spcAft>
              <a:buClr>
                <a:srgbClr val="00FFFF"/>
              </a:buClr>
              <a:buSzPts val="1901"/>
              <a:buChar char="●"/>
            </a:pPr>
            <a:r>
              <a:rPr lang="en" sz="1900">
                <a:solidFill>
                  <a:srgbClr val="00FFFF"/>
                </a:solidFill>
              </a:rPr>
              <a:t>A sign of God’s authority.</a:t>
            </a:r>
            <a:r>
              <a:rPr lang="en" sz="1900">
                <a:solidFill>
                  <a:srgbClr val="FFFF00"/>
                </a:solidFill>
              </a:rPr>
              <a:t>  </a:t>
            </a:r>
            <a:r>
              <a:rPr lang="en" sz="1900" u="sng">
                <a:solidFill>
                  <a:srgbClr val="FFFF00"/>
                </a:solidFill>
              </a:rPr>
              <a:t>Rev.4:3</a:t>
            </a:r>
            <a:r>
              <a:rPr lang="en" sz="1900">
                <a:solidFill>
                  <a:schemeClr val="dk1"/>
                </a:solidFill>
              </a:rPr>
              <a:t> </a:t>
            </a:r>
            <a:r>
              <a:rPr lang="en" sz="1900" i="1">
                <a:solidFill>
                  <a:schemeClr val="dk1"/>
                </a:solidFill>
              </a:rPr>
              <a:t>“And He who was sitting was like a jasper stone and a sardius in appearance; and </a:t>
            </a:r>
            <a:r>
              <a:rPr lang="en" sz="1900" i="1" u="sng">
                <a:solidFill>
                  <a:schemeClr val="dk1"/>
                </a:solidFill>
              </a:rPr>
              <a:t>there was a </a:t>
            </a:r>
            <a:r>
              <a:rPr lang="en" sz="1900" i="1" u="sng">
                <a:solidFill>
                  <a:srgbClr val="FFFF00"/>
                </a:solidFill>
              </a:rPr>
              <a:t>rainbow</a:t>
            </a:r>
            <a:r>
              <a:rPr lang="en" sz="1900" i="1" u="sng">
                <a:solidFill>
                  <a:schemeClr val="dk1"/>
                </a:solidFill>
              </a:rPr>
              <a:t> around the throne</a:t>
            </a:r>
            <a:r>
              <a:rPr lang="en" sz="1900" i="1">
                <a:solidFill>
                  <a:schemeClr val="dk1"/>
                </a:solidFill>
              </a:rPr>
              <a:t>, like an emerald in appearance.”</a:t>
            </a:r>
            <a:endParaRPr sz="1900" i="1">
              <a:solidFill>
                <a:schemeClr val="dk1"/>
              </a:solidFill>
            </a:endParaRPr>
          </a:p>
          <a:p>
            <a:pPr marL="457200" lvl="0" indent="-349308" algn="l" rtl="0">
              <a:lnSpc>
                <a:spcPct val="80000"/>
              </a:lnSpc>
              <a:spcBef>
                <a:spcPts val="0"/>
              </a:spcBef>
              <a:spcAft>
                <a:spcPts val="0"/>
              </a:spcAft>
              <a:buClr>
                <a:srgbClr val="00FFFF"/>
              </a:buClr>
              <a:buSzPts val="1901"/>
              <a:buChar char="●"/>
            </a:pPr>
            <a:r>
              <a:rPr lang="en" sz="1900">
                <a:solidFill>
                  <a:srgbClr val="00FFFF"/>
                </a:solidFill>
              </a:rPr>
              <a:t>God’s signs are to show HIS power and preeminence in all things.</a:t>
            </a:r>
            <a:r>
              <a:rPr lang="en" sz="1900">
                <a:solidFill>
                  <a:schemeClr val="dk1"/>
                </a:solidFill>
              </a:rPr>
              <a:t>  </a:t>
            </a:r>
            <a:r>
              <a:rPr lang="en" sz="1900" u="sng">
                <a:solidFill>
                  <a:srgbClr val="FFFF00"/>
                </a:solidFill>
              </a:rPr>
              <a:t>Ex.7:3</a:t>
            </a:r>
            <a:r>
              <a:rPr lang="en" sz="1900">
                <a:solidFill>
                  <a:schemeClr val="dk1"/>
                </a:solidFill>
              </a:rPr>
              <a:t> </a:t>
            </a:r>
            <a:r>
              <a:rPr lang="en" sz="1900" i="1">
                <a:solidFill>
                  <a:schemeClr val="dk1"/>
                </a:solidFill>
              </a:rPr>
              <a:t>“And I will harden Pharaoh’s heart, and multiply </a:t>
            </a:r>
            <a:r>
              <a:rPr lang="en" sz="1900" i="1" u="sng">
                <a:solidFill>
                  <a:schemeClr val="dk1"/>
                </a:solidFill>
              </a:rPr>
              <a:t>My signs and My wonders</a:t>
            </a:r>
            <a:r>
              <a:rPr lang="en" sz="1900" i="1">
                <a:solidFill>
                  <a:schemeClr val="dk1"/>
                </a:solidFill>
              </a:rPr>
              <a:t> in the land of Egypt.”</a:t>
            </a:r>
            <a:endParaRPr sz="1900" i="1">
              <a:solidFill>
                <a:schemeClr val="dk1"/>
              </a:solidFill>
            </a:endParaRPr>
          </a:p>
          <a:p>
            <a:pPr marL="457200" lvl="0" indent="-349308" algn="l" rtl="0">
              <a:lnSpc>
                <a:spcPct val="80000"/>
              </a:lnSpc>
              <a:spcBef>
                <a:spcPts val="0"/>
              </a:spcBef>
              <a:spcAft>
                <a:spcPts val="0"/>
              </a:spcAft>
              <a:buClr>
                <a:srgbClr val="00FFFF"/>
              </a:buClr>
              <a:buSzPts val="1901"/>
              <a:buChar char="●"/>
            </a:pPr>
            <a:r>
              <a:rPr lang="en" sz="1900">
                <a:solidFill>
                  <a:srgbClr val="00FFFF"/>
                </a:solidFill>
              </a:rPr>
              <a:t>Man should not be taking credit for GOD’S signs and wonders.</a:t>
            </a:r>
            <a:r>
              <a:rPr lang="en" sz="1900">
                <a:solidFill>
                  <a:schemeClr val="dk1"/>
                </a:solidFill>
              </a:rPr>
              <a:t> </a:t>
            </a:r>
            <a:r>
              <a:rPr lang="en" sz="1900" u="sng">
                <a:solidFill>
                  <a:srgbClr val="FFFF00"/>
                </a:solidFill>
              </a:rPr>
              <a:t>Acts 3:12</a:t>
            </a:r>
            <a:r>
              <a:rPr lang="en" sz="1900">
                <a:solidFill>
                  <a:schemeClr val="dk1"/>
                </a:solidFill>
              </a:rPr>
              <a:t> </a:t>
            </a:r>
            <a:r>
              <a:rPr lang="en" sz="1900" i="1">
                <a:solidFill>
                  <a:schemeClr val="dk1"/>
                </a:solidFill>
              </a:rPr>
              <a:t>“But when Peter saw this, he replied to the people, “Men of Israel, why are you amazed at this, or why do you gaze at us, </a:t>
            </a:r>
            <a:r>
              <a:rPr lang="en" sz="1900" i="1" u="sng">
                <a:solidFill>
                  <a:schemeClr val="dk1"/>
                </a:solidFill>
              </a:rPr>
              <a:t>as if by our own power or piety</a:t>
            </a:r>
            <a:r>
              <a:rPr lang="en" sz="1900" i="1">
                <a:solidFill>
                  <a:schemeClr val="dk1"/>
                </a:solidFill>
              </a:rPr>
              <a:t> we had made him walk?”</a:t>
            </a:r>
            <a:endParaRPr sz="1900" i="1">
              <a:solidFill>
                <a:schemeClr val="dk1"/>
              </a:solidFill>
            </a:endParaRPr>
          </a:p>
          <a:p>
            <a:pPr marL="457200" lvl="0" indent="-349308" algn="l" rtl="0">
              <a:lnSpc>
                <a:spcPct val="80000"/>
              </a:lnSpc>
              <a:spcBef>
                <a:spcPts val="0"/>
              </a:spcBef>
              <a:spcAft>
                <a:spcPts val="0"/>
              </a:spcAft>
              <a:buClr>
                <a:srgbClr val="00FFFF"/>
              </a:buClr>
              <a:buSzPts val="1901"/>
              <a:buChar char="●"/>
            </a:pPr>
            <a:r>
              <a:rPr lang="en" sz="1900">
                <a:solidFill>
                  <a:srgbClr val="00FFFF"/>
                </a:solidFill>
              </a:rPr>
              <a:t>When man DOES take the credit, God is rightfully angry.  </a:t>
            </a:r>
            <a:r>
              <a:rPr lang="en" sz="1900" u="sng">
                <a:solidFill>
                  <a:srgbClr val="FFFF00"/>
                </a:solidFill>
              </a:rPr>
              <a:t>Num.20:10</a:t>
            </a:r>
            <a:r>
              <a:rPr lang="en" sz="1900">
                <a:solidFill>
                  <a:srgbClr val="00FFFF"/>
                </a:solidFill>
              </a:rPr>
              <a:t> </a:t>
            </a:r>
            <a:r>
              <a:rPr lang="en" sz="1900" i="1">
                <a:solidFill>
                  <a:schemeClr val="dk1"/>
                </a:solidFill>
              </a:rPr>
              <a:t>“and Moses and Aaron gathered the assembly before the rock. And he said to them, “Listen now, you rebels; </a:t>
            </a:r>
            <a:r>
              <a:rPr lang="en" sz="1900" i="1" u="sng">
                <a:solidFill>
                  <a:schemeClr val="dk1"/>
                </a:solidFill>
              </a:rPr>
              <a:t>shall we</a:t>
            </a:r>
            <a:r>
              <a:rPr lang="en" sz="1900" i="1">
                <a:solidFill>
                  <a:schemeClr val="dk1"/>
                </a:solidFill>
              </a:rPr>
              <a:t> bring forth water for you out of this rock?”</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ctrTitle"/>
          </p:nvPr>
        </p:nvSpPr>
        <p:spPr>
          <a:xfrm>
            <a:off x="0" y="0"/>
            <a:ext cx="9144000" cy="454806"/>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dirty="0">
                <a:solidFill>
                  <a:srgbClr val="00FFFF"/>
                </a:solidFill>
              </a:rPr>
              <a:t>HIS Creation</a:t>
            </a:r>
            <a:endParaRPr sz="5000" b="1" dirty="0">
              <a:solidFill>
                <a:srgbClr val="00FFFF"/>
              </a:solidFill>
            </a:endParaRPr>
          </a:p>
        </p:txBody>
      </p:sp>
      <p:sp>
        <p:nvSpPr>
          <p:cNvPr id="68" name="Google Shape;68;p15"/>
          <p:cNvSpPr txBox="1">
            <a:spLocks noGrp="1"/>
          </p:cNvSpPr>
          <p:nvPr>
            <p:ph type="subTitle" idx="1"/>
          </p:nvPr>
        </p:nvSpPr>
        <p:spPr>
          <a:xfrm>
            <a:off x="-169725" y="411719"/>
            <a:ext cx="9314100" cy="4731781"/>
          </a:xfrm>
          <a:prstGeom prst="rect">
            <a:avLst/>
          </a:prstGeom>
        </p:spPr>
        <p:txBody>
          <a:bodyPr spcFirstLastPara="1" wrap="square" lIns="91425" tIns="91425" rIns="91425" bIns="91425" anchor="t" anchorCtr="0">
            <a:noAutofit/>
          </a:bodyPr>
          <a:lstStyle/>
          <a:p>
            <a:pPr marL="457200" lvl="0" indent="-355658" algn="l" rtl="0">
              <a:lnSpc>
                <a:spcPct val="80000"/>
              </a:lnSpc>
              <a:spcBef>
                <a:spcPts val="0"/>
              </a:spcBef>
              <a:spcAft>
                <a:spcPts val="0"/>
              </a:spcAft>
              <a:buClr>
                <a:srgbClr val="FFFF00"/>
              </a:buClr>
              <a:buSzPts val="2001"/>
              <a:buChar char="●"/>
            </a:pPr>
            <a:r>
              <a:rPr lang="en" sz="2000" u="sng" dirty="0">
                <a:solidFill>
                  <a:srgbClr val="FFFF00"/>
                </a:solidFill>
              </a:rPr>
              <a:t>Ex.19:5</a:t>
            </a:r>
            <a:r>
              <a:rPr lang="en" sz="2000" dirty="0">
                <a:solidFill>
                  <a:srgbClr val="00FFFF"/>
                </a:solidFill>
              </a:rPr>
              <a:t> </a:t>
            </a:r>
            <a:r>
              <a:rPr lang="en" sz="2000" i="1" dirty="0">
                <a:solidFill>
                  <a:schemeClr val="dk1"/>
                </a:solidFill>
              </a:rPr>
              <a:t>“Now therefore, if you will indeed obey My voice and keep My covenant, then you shall be a special treasure to Me above all people; for all the earth is </a:t>
            </a:r>
            <a:r>
              <a:rPr lang="en" sz="2000" i="1" u="sng" dirty="0">
                <a:solidFill>
                  <a:schemeClr val="dk1"/>
                </a:solidFill>
              </a:rPr>
              <a:t>Mine</a:t>
            </a:r>
            <a:r>
              <a:rPr lang="en" sz="2000" i="1" dirty="0">
                <a:solidFill>
                  <a:schemeClr val="dk1"/>
                </a:solidFill>
              </a:rPr>
              <a:t>.”</a:t>
            </a:r>
            <a:endParaRPr sz="2000" i="1" dirty="0">
              <a:solidFill>
                <a:schemeClr val="dk1"/>
              </a:solidFill>
            </a:endParaRPr>
          </a:p>
          <a:p>
            <a:pPr marL="457200" lvl="0" indent="-355658" algn="l" rtl="0">
              <a:lnSpc>
                <a:spcPct val="80000"/>
              </a:lnSpc>
              <a:spcBef>
                <a:spcPts val="0"/>
              </a:spcBef>
              <a:spcAft>
                <a:spcPts val="0"/>
              </a:spcAft>
              <a:buClr>
                <a:srgbClr val="FFFF00"/>
              </a:buClr>
              <a:buSzPts val="2001"/>
              <a:buChar char="●"/>
            </a:pPr>
            <a:r>
              <a:rPr lang="en" sz="2000" u="sng" dirty="0">
                <a:solidFill>
                  <a:srgbClr val="FFFF00"/>
                </a:solidFill>
              </a:rPr>
              <a:t>Job 41:11</a:t>
            </a:r>
            <a:r>
              <a:rPr lang="en" sz="2000" dirty="0">
                <a:solidFill>
                  <a:srgbClr val="00FFFF"/>
                </a:solidFill>
              </a:rPr>
              <a:t> </a:t>
            </a:r>
            <a:r>
              <a:rPr lang="en" sz="2000" i="1" dirty="0">
                <a:solidFill>
                  <a:schemeClr val="dk1"/>
                </a:solidFill>
              </a:rPr>
              <a:t>“Who has preceded Me, that I should pay him? Everything under heaven is </a:t>
            </a:r>
            <a:r>
              <a:rPr lang="en" sz="2000" i="1" u="sng" dirty="0">
                <a:solidFill>
                  <a:schemeClr val="dk1"/>
                </a:solidFill>
              </a:rPr>
              <a:t>Mine</a:t>
            </a:r>
            <a:r>
              <a:rPr lang="en" sz="2000" i="1" dirty="0">
                <a:solidFill>
                  <a:schemeClr val="dk1"/>
                </a:solidFill>
              </a:rPr>
              <a:t>.”</a:t>
            </a:r>
            <a:endParaRPr sz="2000" i="1" dirty="0">
              <a:solidFill>
                <a:schemeClr val="dk1"/>
              </a:solidFill>
            </a:endParaRPr>
          </a:p>
          <a:p>
            <a:pPr marL="457200" lvl="0" indent="-355658" algn="l" rtl="0">
              <a:lnSpc>
                <a:spcPct val="80000"/>
              </a:lnSpc>
              <a:spcBef>
                <a:spcPts val="0"/>
              </a:spcBef>
              <a:spcAft>
                <a:spcPts val="0"/>
              </a:spcAft>
              <a:buClr>
                <a:srgbClr val="FFFF00"/>
              </a:buClr>
              <a:buSzPts val="2001"/>
              <a:buChar char="●"/>
            </a:pPr>
            <a:r>
              <a:rPr lang="en" sz="2000" u="sng" dirty="0">
                <a:solidFill>
                  <a:srgbClr val="FFFF00"/>
                </a:solidFill>
              </a:rPr>
              <a:t>Ps.50:10-12</a:t>
            </a:r>
            <a:r>
              <a:rPr lang="en" sz="2000" dirty="0">
                <a:solidFill>
                  <a:srgbClr val="00FFFF"/>
                </a:solidFill>
              </a:rPr>
              <a:t> </a:t>
            </a:r>
            <a:r>
              <a:rPr lang="en" sz="2000" i="1" dirty="0">
                <a:solidFill>
                  <a:schemeClr val="dk1"/>
                </a:solidFill>
              </a:rPr>
              <a:t>“For every beast of the forest is </a:t>
            </a:r>
            <a:r>
              <a:rPr lang="en" sz="2000" i="1" u="sng" dirty="0">
                <a:solidFill>
                  <a:schemeClr val="dk1"/>
                </a:solidFill>
              </a:rPr>
              <a:t>Mine</a:t>
            </a:r>
            <a:r>
              <a:rPr lang="en" sz="2000" i="1" dirty="0">
                <a:solidFill>
                  <a:schemeClr val="dk1"/>
                </a:solidFill>
              </a:rPr>
              <a:t>, and the cattle on a thousand hills. 11 I know all the birds of the mountains, and the wild beasts of the field are </a:t>
            </a:r>
            <a:r>
              <a:rPr lang="en" sz="2000" i="1" u="sng" dirty="0">
                <a:solidFill>
                  <a:schemeClr val="dk1"/>
                </a:solidFill>
              </a:rPr>
              <a:t>Mine</a:t>
            </a:r>
            <a:r>
              <a:rPr lang="en" sz="2000" i="1" dirty="0">
                <a:solidFill>
                  <a:schemeClr val="dk1"/>
                </a:solidFill>
              </a:rPr>
              <a:t>. 12 If I were hungry, I would not tell you; For the world is </a:t>
            </a:r>
            <a:r>
              <a:rPr lang="en" sz="2000" i="1" u="sng" dirty="0">
                <a:solidFill>
                  <a:schemeClr val="dk1"/>
                </a:solidFill>
              </a:rPr>
              <a:t>Mine</a:t>
            </a:r>
            <a:r>
              <a:rPr lang="en" sz="2000" i="1" dirty="0">
                <a:solidFill>
                  <a:schemeClr val="dk1"/>
                </a:solidFill>
              </a:rPr>
              <a:t>, and all its fullness.”</a:t>
            </a:r>
            <a:endParaRPr sz="2000" i="1" dirty="0">
              <a:solidFill>
                <a:schemeClr val="dk1"/>
              </a:solidFill>
            </a:endParaRPr>
          </a:p>
          <a:p>
            <a:pPr marL="457200" lvl="0" indent="-355658" algn="l" rtl="0">
              <a:lnSpc>
                <a:spcPct val="80000"/>
              </a:lnSpc>
              <a:spcBef>
                <a:spcPts val="0"/>
              </a:spcBef>
              <a:spcAft>
                <a:spcPts val="0"/>
              </a:spcAft>
              <a:buClr>
                <a:srgbClr val="00FFFF"/>
              </a:buClr>
              <a:buSzPts val="2001"/>
              <a:buChar char="●"/>
            </a:pPr>
            <a:r>
              <a:rPr lang="en" sz="2000" dirty="0">
                <a:solidFill>
                  <a:srgbClr val="00FFFF"/>
                </a:solidFill>
              </a:rPr>
              <a:t>How do you suppose Michelangelo would feel if, right after he finished the ceiling of the Sistine Chapel, some upstart Italian kid took credit for it?</a:t>
            </a:r>
            <a:endParaRPr sz="2000" dirty="0">
              <a:solidFill>
                <a:srgbClr val="00FFFF"/>
              </a:solidFill>
            </a:endParaRPr>
          </a:p>
          <a:p>
            <a:pPr marL="457200" lvl="0" indent="-355658" algn="l" rtl="0">
              <a:lnSpc>
                <a:spcPct val="80000"/>
              </a:lnSpc>
              <a:spcBef>
                <a:spcPts val="0"/>
              </a:spcBef>
              <a:spcAft>
                <a:spcPts val="0"/>
              </a:spcAft>
              <a:buClr>
                <a:srgbClr val="FFFF00"/>
              </a:buClr>
              <a:buSzPts val="2001"/>
              <a:buChar char="●"/>
            </a:pPr>
            <a:r>
              <a:rPr lang="en" sz="2000" dirty="0">
                <a:solidFill>
                  <a:srgbClr val="FFFF00"/>
                </a:solidFill>
              </a:rPr>
              <a:t>How would you personally feel if someone broke into your home while you were on vacation, and when you returned, they asked you to get off of THEIR property?</a:t>
            </a:r>
            <a:endParaRPr sz="2000" dirty="0">
              <a:solidFill>
                <a:srgbClr val="FFFF00"/>
              </a:solidFill>
            </a:endParaRPr>
          </a:p>
          <a:p>
            <a:pPr marL="457200" lvl="0" indent="-355658" algn="l" rtl="0">
              <a:lnSpc>
                <a:spcPct val="80000"/>
              </a:lnSpc>
              <a:spcBef>
                <a:spcPts val="0"/>
              </a:spcBef>
              <a:spcAft>
                <a:spcPts val="0"/>
              </a:spcAft>
              <a:buClr>
                <a:schemeClr val="dk1"/>
              </a:buClr>
              <a:buSzPts val="2001"/>
              <a:buChar char="●"/>
            </a:pPr>
            <a:r>
              <a:rPr lang="en" sz="2000" dirty="0">
                <a:solidFill>
                  <a:schemeClr val="dk1"/>
                </a:solidFill>
              </a:rPr>
              <a:t>So how must the Creator of everything feel when our children are being taught in school that the universe created ITSELF, and that we human beings evolved OURSELVES into the intricately marvelous things we are today?</a:t>
            </a:r>
            <a:endParaRPr sz="2000" dirty="0">
              <a:solidFill>
                <a:schemeClr val="dk1"/>
              </a:solidFill>
            </a:endParaRPr>
          </a:p>
          <a:p>
            <a:pPr marL="457200" lvl="0" indent="-355658" algn="l" rtl="0">
              <a:lnSpc>
                <a:spcPct val="80000"/>
              </a:lnSpc>
              <a:spcBef>
                <a:spcPts val="0"/>
              </a:spcBef>
              <a:spcAft>
                <a:spcPts val="0"/>
              </a:spcAft>
              <a:buClr>
                <a:srgbClr val="00FFFF"/>
              </a:buClr>
              <a:buSzPts val="2001"/>
              <a:buChar char="●"/>
            </a:pPr>
            <a:r>
              <a:rPr lang="en" sz="2000" dirty="0">
                <a:solidFill>
                  <a:srgbClr val="00FFFF"/>
                </a:solidFill>
              </a:rPr>
              <a:t>God made it.  He owns it.  He maintains it.  And one day He will destroy it!</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ctrTitle"/>
          </p:nvPr>
        </p:nvSpPr>
        <p:spPr>
          <a:xfrm>
            <a:off x="0" y="0"/>
            <a:ext cx="9144000" cy="49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 Wealth</a:t>
            </a:r>
            <a:endParaRPr sz="5000" b="1">
              <a:solidFill>
                <a:srgbClr val="00FFFF"/>
              </a:solidFill>
            </a:endParaRPr>
          </a:p>
        </p:txBody>
      </p:sp>
      <p:sp>
        <p:nvSpPr>
          <p:cNvPr id="74" name="Google Shape;74;p16"/>
          <p:cNvSpPr txBox="1">
            <a:spLocks noGrp="1"/>
          </p:cNvSpPr>
          <p:nvPr>
            <p:ph type="subTitle" idx="1"/>
          </p:nvPr>
        </p:nvSpPr>
        <p:spPr>
          <a:xfrm>
            <a:off x="-169725" y="494400"/>
            <a:ext cx="9314100" cy="4649100"/>
          </a:xfrm>
          <a:prstGeom prst="rect">
            <a:avLst/>
          </a:prstGeom>
        </p:spPr>
        <p:txBody>
          <a:bodyPr spcFirstLastPara="1" wrap="square" lIns="91425" tIns="91425" rIns="91425" bIns="91425" anchor="t" anchorCtr="0">
            <a:noAutofit/>
          </a:bodyPr>
          <a:lstStyle/>
          <a:p>
            <a:pPr marL="457200" lvl="0" indent="-358775" algn="l" rtl="0">
              <a:lnSpc>
                <a:spcPct val="80000"/>
              </a:lnSpc>
              <a:spcBef>
                <a:spcPts val="0"/>
              </a:spcBef>
              <a:spcAft>
                <a:spcPts val="0"/>
              </a:spcAft>
              <a:buClr>
                <a:srgbClr val="FFFF00"/>
              </a:buClr>
              <a:buSzPts val="2050"/>
              <a:buChar char="●"/>
            </a:pPr>
            <a:r>
              <a:rPr lang="en" sz="2050">
                <a:solidFill>
                  <a:srgbClr val="FFFF00"/>
                </a:solidFill>
              </a:rPr>
              <a:t>As an extension of all Creation being God’s, we must remember that all of our material blessings are from GOD and belong to God, not ourselves.</a:t>
            </a:r>
            <a:endParaRPr sz="2050">
              <a:solidFill>
                <a:srgbClr val="FFFF00"/>
              </a:solidFill>
            </a:endParaRPr>
          </a:p>
          <a:p>
            <a:pPr marL="457200" lvl="0" indent="-358775" algn="l" rtl="0">
              <a:lnSpc>
                <a:spcPct val="80000"/>
              </a:lnSpc>
              <a:spcBef>
                <a:spcPts val="0"/>
              </a:spcBef>
              <a:spcAft>
                <a:spcPts val="0"/>
              </a:spcAft>
              <a:buClr>
                <a:srgbClr val="FFFF00"/>
              </a:buClr>
              <a:buSzPts val="2050"/>
              <a:buChar char="●"/>
            </a:pPr>
            <a:r>
              <a:rPr lang="en" sz="2050" u="sng">
                <a:solidFill>
                  <a:srgbClr val="FFFF00"/>
                </a:solidFill>
              </a:rPr>
              <a:t>Deut.8:17-18</a:t>
            </a:r>
            <a:r>
              <a:rPr lang="en" sz="2050">
                <a:solidFill>
                  <a:srgbClr val="FFFF00"/>
                </a:solidFill>
              </a:rPr>
              <a:t> </a:t>
            </a:r>
            <a:r>
              <a:rPr lang="en" sz="2050" i="1">
                <a:solidFill>
                  <a:schemeClr val="dk1"/>
                </a:solidFill>
              </a:rPr>
              <a:t>“Otherwise, you may say in your heart, ‘My power and the strength of my hand made me this wealth.’ 18 But </a:t>
            </a:r>
            <a:r>
              <a:rPr lang="en" sz="2050" i="1" u="sng">
                <a:solidFill>
                  <a:schemeClr val="dk1"/>
                </a:solidFill>
              </a:rPr>
              <a:t>you shall remember the Lord your God, for it is He who is giving you power to make wealth</a:t>
            </a:r>
            <a:r>
              <a:rPr lang="en" sz="2050" i="1">
                <a:solidFill>
                  <a:schemeClr val="dk1"/>
                </a:solidFill>
              </a:rPr>
              <a:t>, that He may confirm His covenant which He swore to your fathers, as it is this day.”</a:t>
            </a:r>
            <a:endParaRPr sz="2050" i="1">
              <a:solidFill>
                <a:schemeClr val="dk1"/>
              </a:solidFill>
            </a:endParaRPr>
          </a:p>
          <a:p>
            <a:pPr marL="457200" lvl="0" indent="-358775" algn="l" rtl="0">
              <a:lnSpc>
                <a:spcPct val="80000"/>
              </a:lnSpc>
              <a:spcBef>
                <a:spcPts val="0"/>
              </a:spcBef>
              <a:spcAft>
                <a:spcPts val="0"/>
              </a:spcAft>
              <a:buClr>
                <a:srgbClr val="FFFF00"/>
              </a:buClr>
              <a:buSzPts val="2050"/>
              <a:buChar char="●"/>
            </a:pPr>
            <a:r>
              <a:rPr lang="en" sz="2050" u="sng">
                <a:solidFill>
                  <a:srgbClr val="FFFF00"/>
                </a:solidFill>
              </a:rPr>
              <a:t>Hag.2:7-8</a:t>
            </a:r>
            <a:r>
              <a:rPr lang="en" sz="2050">
                <a:solidFill>
                  <a:srgbClr val="FFFF00"/>
                </a:solidFill>
              </a:rPr>
              <a:t> </a:t>
            </a:r>
            <a:r>
              <a:rPr lang="en" sz="2050" i="1">
                <a:solidFill>
                  <a:schemeClr val="dk1"/>
                </a:solidFill>
              </a:rPr>
              <a:t>“I will shake all the nations; and they will come with the wealth of all nations, and I will fill this house with glory,’ says the Lord of hosts. 8 ‘</a:t>
            </a:r>
            <a:r>
              <a:rPr lang="en" sz="2050" i="1" u="sng">
                <a:solidFill>
                  <a:schemeClr val="dk1"/>
                </a:solidFill>
              </a:rPr>
              <a:t>The silver is Mine and the gold is Mine</a:t>
            </a:r>
            <a:r>
              <a:rPr lang="en" sz="2050" i="1">
                <a:solidFill>
                  <a:schemeClr val="dk1"/>
                </a:solidFill>
              </a:rPr>
              <a:t>,’ declares the Lord of hosts.”</a:t>
            </a:r>
            <a:endParaRPr sz="2050" i="1">
              <a:solidFill>
                <a:schemeClr val="dk1"/>
              </a:solidFill>
            </a:endParaRPr>
          </a:p>
          <a:p>
            <a:pPr marL="457200" lvl="0" indent="-358775" algn="l" rtl="0">
              <a:lnSpc>
                <a:spcPct val="80000"/>
              </a:lnSpc>
              <a:spcBef>
                <a:spcPts val="0"/>
              </a:spcBef>
              <a:spcAft>
                <a:spcPts val="0"/>
              </a:spcAft>
              <a:buClr>
                <a:srgbClr val="FFFF00"/>
              </a:buClr>
              <a:buSzPts val="2050"/>
              <a:buChar char="●"/>
            </a:pPr>
            <a:r>
              <a:rPr lang="en" sz="2050" u="sng">
                <a:solidFill>
                  <a:srgbClr val="FFFF00"/>
                </a:solidFill>
              </a:rPr>
              <a:t>1 Chron.29:14</a:t>
            </a:r>
            <a:r>
              <a:rPr lang="en" sz="2050">
                <a:solidFill>
                  <a:srgbClr val="FFFF00"/>
                </a:solidFill>
              </a:rPr>
              <a:t> (King David) </a:t>
            </a:r>
            <a:r>
              <a:rPr lang="en" sz="2050" i="1">
                <a:solidFill>
                  <a:schemeClr val="dk1"/>
                </a:solidFill>
              </a:rPr>
              <a:t>“But who am I, and who are my people, that we should be able to offer so willingly as this? </a:t>
            </a:r>
            <a:r>
              <a:rPr lang="en" sz="2050" i="1" u="sng">
                <a:solidFill>
                  <a:schemeClr val="dk1"/>
                </a:solidFill>
              </a:rPr>
              <a:t>For all things come from You, and of Your own we have given You</a:t>
            </a:r>
            <a:r>
              <a:rPr lang="en" sz="2050" i="1">
                <a:solidFill>
                  <a:schemeClr val="dk1"/>
                </a:solidFill>
              </a:rPr>
              <a:t>.”</a:t>
            </a:r>
            <a:endParaRPr sz="2050" i="1">
              <a:solidFill>
                <a:schemeClr val="dk1"/>
              </a:solidFill>
            </a:endParaRPr>
          </a:p>
          <a:p>
            <a:pPr marL="457200" lvl="0" indent="-358775" algn="l" rtl="0">
              <a:lnSpc>
                <a:spcPct val="80000"/>
              </a:lnSpc>
              <a:spcBef>
                <a:spcPts val="0"/>
              </a:spcBef>
              <a:spcAft>
                <a:spcPts val="0"/>
              </a:spcAft>
              <a:buClr>
                <a:srgbClr val="00FFFF"/>
              </a:buClr>
              <a:buSzPts val="2050"/>
              <a:buChar char="●"/>
            </a:pPr>
            <a:r>
              <a:rPr lang="en" sz="2050">
                <a:solidFill>
                  <a:srgbClr val="00FFFF"/>
                </a:solidFill>
              </a:rPr>
              <a:t>ESPECIALLY in our wealthy nation today, it is SO easy for even a faithful Christian to act like what we “own” is because we “earned” it. </a:t>
            </a:r>
            <a:r>
              <a:rPr lang="en" sz="2050">
                <a:solidFill>
                  <a:schemeClr val="dk1"/>
                </a:solidFill>
              </a:rPr>
              <a:t> </a:t>
            </a:r>
            <a:endParaRPr sz="2050">
              <a:solidFill>
                <a:schemeClr val="dk1"/>
              </a:solidFill>
            </a:endParaRPr>
          </a:p>
          <a:p>
            <a:pPr marL="457200" lvl="0" indent="-358775" algn="l" rtl="0">
              <a:lnSpc>
                <a:spcPct val="80000"/>
              </a:lnSpc>
              <a:spcBef>
                <a:spcPts val="0"/>
              </a:spcBef>
              <a:spcAft>
                <a:spcPts val="0"/>
              </a:spcAft>
              <a:buClr>
                <a:srgbClr val="FFFF00"/>
              </a:buClr>
              <a:buSzPts val="2050"/>
              <a:buChar char="●"/>
            </a:pPr>
            <a:r>
              <a:rPr lang="en" sz="2050">
                <a:solidFill>
                  <a:srgbClr val="FFFF00"/>
                </a:solidFill>
              </a:rPr>
              <a:t>When we give a freewill offering on the first day of every week, do we somehow feel good about ourselves because we did so?  Or do we realize, as David did, that we are simply giving back to God just a portion of what He has already given us?</a:t>
            </a:r>
            <a:endParaRPr sz="205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7"/>
          <p:cNvSpPr txBox="1">
            <a:spLocks noGrp="1"/>
          </p:cNvSpPr>
          <p:nvPr>
            <p:ph type="ctrTitle"/>
          </p:nvPr>
        </p:nvSpPr>
        <p:spPr>
          <a:xfrm>
            <a:off x="0" y="0"/>
            <a:ext cx="9144000" cy="49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 Souls and Spirits</a:t>
            </a:r>
            <a:endParaRPr sz="5000" b="1">
              <a:solidFill>
                <a:srgbClr val="00FFFF"/>
              </a:solidFill>
            </a:endParaRPr>
          </a:p>
        </p:txBody>
      </p:sp>
      <p:sp>
        <p:nvSpPr>
          <p:cNvPr id="80" name="Google Shape;80;p17"/>
          <p:cNvSpPr txBox="1">
            <a:spLocks noGrp="1"/>
          </p:cNvSpPr>
          <p:nvPr>
            <p:ph type="subTitle" idx="1"/>
          </p:nvPr>
        </p:nvSpPr>
        <p:spPr>
          <a:xfrm>
            <a:off x="-177150" y="494400"/>
            <a:ext cx="9386400" cy="46491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Ezek.18:4</a:t>
            </a:r>
            <a:r>
              <a:rPr lang="en" sz="2100">
                <a:solidFill>
                  <a:srgbClr val="FFFF00"/>
                </a:solidFill>
              </a:rPr>
              <a:t> </a:t>
            </a:r>
            <a:r>
              <a:rPr lang="en" sz="2100" i="1">
                <a:solidFill>
                  <a:schemeClr val="dk1"/>
                </a:solidFill>
              </a:rPr>
              <a:t>“</a:t>
            </a:r>
            <a:r>
              <a:rPr lang="en" sz="2100" i="1" u="sng">
                <a:solidFill>
                  <a:schemeClr val="dk1"/>
                </a:solidFill>
              </a:rPr>
              <a:t>Behold, all souls are Mine</a:t>
            </a:r>
            <a:r>
              <a:rPr lang="en" sz="2100" i="1">
                <a:solidFill>
                  <a:schemeClr val="dk1"/>
                </a:solidFill>
              </a:rPr>
              <a:t>; The soul of the father as well as the soul of the son is Mine; The soul who sins shall die.”</a:t>
            </a:r>
            <a:endParaRPr sz="2100" i="1">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Eccl.12:7</a:t>
            </a:r>
            <a:r>
              <a:rPr lang="en" sz="2100">
                <a:solidFill>
                  <a:srgbClr val="FFFF00"/>
                </a:solidFill>
              </a:rPr>
              <a:t> </a:t>
            </a:r>
            <a:r>
              <a:rPr lang="en" sz="2100" i="1">
                <a:solidFill>
                  <a:schemeClr val="dk1"/>
                </a:solidFill>
              </a:rPr>
              <a:t>“then the dust will return to the earth as it was, and </a:t>
            </a:r>
            <a:r>
              <a:rPr lang="en" sz="2100" i="1" u="sng">
                <a:solidFill>
                  <a:schemeClr val="dk1"/>
                </a:solidFill>
              </a:rPr>
              <a:t>the spirit will return to God who gave it</a:t>
            </a:r>
            <a:r>
              <a:rPr lang="en" sz="2100" i="1">
                <a:solidFill>
                  <a:schemeClr val="dk1"/>
                </a:solidFill>
              </a:rPr>
              <a:t>.”</a:t>
            </a:r>
            <a:endParaRPr sz="2100" i="1">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Gen.2:7</a:t>
            </a:r>
            <a:r>
              <a:rPr lang="en" sz="2100">
                <a:solidFill>
                  <a:srgbClr val="FFFF00"/>
                </a:solidFill>
              </a:rPr>
              <a:t> </a:t>
            </a:r>
            <a:r>
              <a:rPr lang="en" sz="2100" i="1">
                <a:solidFill>
                  <a:schemeClr val="dk1"/>
                </a:solidFill>
              </a:rPr>
              <a:t>“Then the Lord God formed man of dust from the ground, </a:t>
            </a:r>
            <a:r>
              <a:rPr lang="en" sz="2100" i="1" u="sng">
                <a:solidFill>
                  <a:schemeClr val="dk1"/>
                </a:solidFill>
              </a:rPr>
              <a:t>and breathed into his nostrils the breath of life</a:t>
            </a:r>
            <a:r>
              <a:rPr lang="en" sz="2100" i="1">
                <a:solidFill>
                  <a:schemeClr val="dk1"/>
                </a:solidFill>
              </a:rPr>
              <a:t>; and man became a living being.”</a:t>
            </a:r>
            <a:r>
              <a:rPr lang="en" sz="2100">
                <a:solidFill>
                  <a:srgbClr val="FFFF00"/>
                </a:solidFill>
              </a:rPr>
              <a:t>  </a:t>
            </a:r>
            <a:r>
              <a:rPr lang="en" sz="2100">
                <a:solidFill>
                  <a:srgbClr val="00FFFF"/>
                </a:solidFill>
              </a:rPr>
              <a:t>Whose breath is it that we are carrying within us?</a:t>
            </a:r>
            <a:endParaRPr sz="210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Job 34:14-15</a:t>
            </a:r>
            <a:r>
              <a:rPr lang="en" sz="2100">
                <a:solidFill>
                  <a:srgbClr val="FFFF00"/>
                </a:solidFill>
              </a:rPr>
              <a:t> </a:t>
            </a:r>
            <a:r>
              <a:rPr lang="en" sz="2100" i="1">
                <a:solidFill>
                  <a:schemeClr val="dk1"/>
                </a:solidFill>
              </a:rPr>
              <a:t>“If He should determine to do so, if He should gather to Himself </a:t>
            </a:r>
            <a:r>
              <a:rPr lang="en" sz="2100" i="1" u="sng">
                <a:solidFill>
                  <a:schemeClr val="dk1"/>
                </a:solidFill>
              </a:rPr>
              <a:t>His spirit and His breath</a:t>
            </a:r>
            <a:r>
              <a:rPr lang="en" sz="2100" i="1">
                <a:solidFill>
                  <a:schemeClr val="dk1"/>
                </a:solidFill>
              </a:rPr>
              <a:t>, 15 all flesh would perish together, and man would return to dust.”</a:t>
            </a:r>
            <a:endParaRPr sz="2100" i="1">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Our souls are unique to every one of us, and in a real sense they are OUR soul as well.</a:t>
            </a:r>
            <a:r>
              <a:rPr lang="en" sz="2100">
                <a:solidFill>
                  <a:schemeClr val="dk1"/>
                </a:solidFill>
              </a:rPr>
              <a:t>  </a:t>
            </a:r>
            <a:r>
              <a:rPr lang="en" sz="2100" u="sng">
                <a:solidFill>
                  <a:srgbClr val="FFFF00"/>
                </a:solidFill>
              </a:rPr>
              <a:t>Mk.8:37</a:t>
            </a:r>
            <a:r>
              <a:rPr lang="en" sz="2100">
                <a:solidFill>
                  <a:schemeClr val="dk1"/>
                </a:solidFill>
              </a:rPr>
              <a:t> </a:t>
            </a:r>
            <a:r>
              <a:rPr lang="en" sz="2100" i="1">
                <a:solidFill>
                  <a:schemeClr val="dk1"/>
                </a:solidFill>
              </a:rPr>
              <a:t>“For what will a man give in exchange for </a:t>
            </a:r>
            <a:r>
              <a:rPr lang="en" sz="2100" i="1" u="sng">
                <a:solidFill>
                  <a:schemeClr val="dk1"/>
                </a:solidFill>
              </a:rPr>
              <a:t>his soul</a:t>
            </a:r>
            <a:r>
              <a:rPr lang="en" sz="2100" i="1">
                <a:solidFill>
                  <a:schemeClr val="dk1"/>
                </a:solidFill>
              </a:rPr>
              <a:t>?”  </a:t>
            </a:r>
            <a:endParaRPr sz="2100">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a:solidFill>
                  <a:srgbClr val="FFFF00"/>
                </a:solidFill>
              </a:rPr>
              <a:t>But, again, our lives are a gift of God, NOT a random act of nature.  And it is God, and no one else, who will decide the eternal place of our soul.</a:t>
            </a:r>
            <a:endParaRPr sz="2100">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Matt.10:28</a:t>
            </a:r>
            <a:r>
              <a:rPr lang="en" sz="2100">
                <a:solidFill>
                  <a:schemeClr val="dk1"/>
                </a:solidFill>
              </a:rPr>
              <a:t> </a:t>
            </a:r>
            <a:r>
              <a:rPr lang="en" sz="2100" i="1">
                <a:solidFill>
                  <a:schemeClr val="dk1"/>
                </a:solidFill>
              </a:rPr>
              <a:t>“Do not fear those who kill the body but are unable to kill the soul; but rather </a:t>
            </a:r>
            <a:r>
              <a:rPr lang="en" sz="2100" i="1" u="sng">
                <a:solidFill>
                  <a:schemeClr val="dk1"/>
                </a:solidFill>
              </a:rPr>
              <a:t>fear Him who is able to destroy both soul and body in hell</a:t>
            </a:r>
            <a:r>
              <a:rPr lang="en" sz="2100" i="1">
                <a:solidFill>
                  <a:schemeClr val="dk1"/>
                </a:solidFill>
              </a:rPr>
              <a:t>”</a:t>
            </a:r>
            <a:endParaRPr sz="21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8"/>
          <p:cNvSpPr txBox="1">
            <a:spLocks noGrp="1"/>
          </p:cNvSpPr>
          <p:nvPr>
            <p:ph type="ctrTitle"/>
          </p:nvPr>
        </p:nvSpPr>
        <p:spPr>
          <a:xfrm>
            <a:off x="0" y="0"/>
            <a:ext cx="9144000" cy="49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 Word</a:t>
            </a:r>
            <a:endParaRPr sz="5000" b="1">
              <a:solidFill>
                <a:srgbClr val="00FFFF"/>
              </a:solidFill>
            </a:endParaRPr>
          </a:p>
        </p:txBody>
      </p:sp>
      <p:sp>
        <p:nvSpPr>
          <p:cNvPr id="86" name="Google Shape;86;p18"/>
          <p:cNvSpPr txBox="1">
            <a:spLocks noGrp="1"/>
          </p:cNvSpPr>
          <p:nvPr>
            <p:ph type="subTitle" idx="1"/>
          </p:nvPr>
        </p:nvSpPr>
        <p:spPr>
          <a:xfrm>
            <a:off x="-177150" y="427250"/>
            <a:ext cx="9386400" cy="47163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00FFFF"/>
              </a:buClr>
              <a:buSzPts val="2100"/>
              <a:buChar char="●"/>
            </a:pPr>
            <a:r>
              <a:rPr lang="en" sz="2100">
                <a:solidFill>
                  <a:srgbClr val="00FFFF"/>
                </a:solidFill>
              </a:rPr>
              <a:t>The prophets spoke God’s word.</a:t>
            </a:r>
            <a:r>
              <a:rPr lang="en" sz="2100">
                <a:solidFill>
                  <a:srgbClr val="FFFF00"/>
                </a:solidFill>
              </a:rPr>
              <a:t>  </a:t>
            </a:r>
            <a:r>
              <a:rPr lang="en" sz="2100" u="sng">
                <a:solidFill>
                  <a:srgbClr val="FFFF00"/>
                </a:solidFill>
              </a:rPr>
              <a:t>Jer.1:9</a:t>
            </a:r>
            <a:r>
              <a:rPr lang="en" sz="2100">
                <a:solidFill>
                  <a:srgbClr val="FFFF00"/>
                </a:solidFill>
              </a:rPr>
              <a:t> </a:t>
            </a:r>
            <a:r>
              <a:rPr lang="en" sz="2100" i="1">
                <a:solidFill>
                  <a:schemeClr val="dk1"/>
                </a:solidFill>
              </a:rPr>
              <a:t>“Then the Lord stretched out His hand and touched my mouth, and the Lord said to me, “Behold, </a:t>
            </a:r>
            <a:r>
              <a:rPr lang="en" sz="2100" i="1" u="sng">
                <a:solidFill>
                  <a:schemeClr val="dk1"/>
                </a:solidFill>
              </a:rPr>
              <a:t>I have put My words in your mouth</a:t>
            </a:r>
            <a:r>
              <a:rPr lang="en" sz="2100" i="1">
                <a:solidFill>
                  <a:schemeClr val="dk1"/>
                </a:solidFill>
              </a:rPr>
              <a:t>.”</a:t>
            </a:r>
            <a:endParaRPr sz="2100" i="1">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Jesus’ words are what will judge us.</a:t>
            </a:r>
            <a:r>
              <a:rPr lang="en" sz="2100">
                <a:solidFill>
                  <a:srgbClr val="FFFF00"/>
                </a:solidFill>
              </a:rPr>
              <a:t>  </a:t>
            </a:r>
            <a:r>
              <a:rPr lang="en" sz="2100" u="sng">
                <a:solidFill>
                  <a:srgbClr val="FFFF00"/>
                </a:solidFill>
              </a:rPr>
              <a:t>Matt.7:24</a:t>
            </a:r>
            <a:r>
              <a:rPr lang="en" sz="2100">
                <a:solidFill>
                  <a:srgbClr val="FFFF00"/>
                </a:solidFill>
              </a:rPr>
              <a:t> </a:t>
            </a:r>
            <a:r>
              <a:rPr lang="en" sz="2100" i="1">
                <a:solidFill>
                  <a:schemeClr val="dk1"/>
                </a:solidFill>
              </a:rPr>
              <a:t>“Therefore </a:t>
            </a:r>
            <a:r>
              <a:rPr lang="en" sz="2100" i="1" u="sng">
                <a:solidFill>
                  <a:schemeClr val="dk1"/>
                </a:solidFill>
              </a:rPr>
              <a:t>whoever hears these sayings of Mine, and does them</a:t>
            </a:r>
            <a:r>
              <a:rPr lang="en" sz="2100" i="1">
                <a:solidFill>
                  <a:schemeClr val="dk1"/>
                </a:solidFill>
              </a:rPr>
              <a:t>, I will liken him to a wise man who built his house on the rock:”  </a:t>
            </a:r>
            <a:r>
              <a:rPr lang="en" sz="2100">
                <a:solidFill>
                  <a:srgbClr val="FFFF00"/>
                </a:solidFill>
              </a:rPr>
              <a:t>(See </a:t>
            </a:r>
            <a:r>
              <a:rPr lang="en" sz="2100" u="sng">
                <a:solidFill>
                  <a:srgbClr val="FFFF00"/>
                </a:solidFill>
              </a:rPr>
              <a:t>Jn.12:48</a:t>
            </a:r>
            <a:r>
              <a:rPr lang="en" sz="2100">
                <a:solidFill>
                  <a:srgbClr val="FFFF00"/>
                </a:solidFill>
              </a:rPr>
              <a:t> also)</a:t>
            </a:r>
            <a:endParaRPr sz="2100">
              <a:solidFill>
                <a:srgbClr val="FFFF00"/>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Jesus received His words from His Father.</a:t>
            </a:r>
            <a:r>
              <a:rPr lang="en" sz="2100">
                <a:solidFill>
                  <a:srgbClr val="FFFF00"/>
                </a:solidFill>
              </a:rPr>
              <a:t>  </a:t>
            </a:r>
            <a:r>
              <a:rPr lang="en" sz="2100" u="sng">
                <a:solidFill>
                  <a:srgbClr val="FFFF00"/>
                </a:solidFill>
              </a:rPr>
              <a:t>Jn.7:16</a:t>
            </a:r>
            <a:r>
              <a:rPr lang="en" sz="2100" i="1">
                <a:solidFill>
                  <a:schemeClr val="dk1"/>
                </a:solidFill>
              </a:rPr>
              <a:t> “Jesus answered them and said, “</a:t>
            </a:r>
            <a:r>
              <a:rPr lang="en" sz="2100" i="1" u="sng">
                <a:solidFill>
                  <a:schemeClr val="dk1"/>
                </a:solidFill>
              </a:rPr>
              <a:t>My doctrine is not Mine, but His who sent Me</a:t>
            </a:r>
            <a:r>
              <a:rPr lang="en" sz="2100" i="1">
                <a:solidFill>
                  <a:schemeClr val="dk1"/>
                </a:solidFill>
              </a:rPr>
              <a:t>.”</a:t>
            </a:r>
            <a:endParaRPr sz="2100" i="1">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The Holy Spirit would receive His words from Jesus, and the apostles would receive Jesus’s words through the Holy Spirit.</a:t>
            </a:r>
            <a:r>
              <a:rPr lang="en" sz="2100">
                <a:solidFill>
                  <a:srgbClr val="FFFF00"/>
                </a:solidFill>
              </a:rPr>
              <a:t>  </a:t>
            </a:r>
            <a:r>
              <a:rPr lang="en" sz="2100" u="sng">
                <a:solidFill>
                  <a:srgbClr val="FFFF00"/>
                </a:solidFill>
              </a:rPr>
              <a:t>Jn.16:14</a:t>
            </a:r>
            <a:r>
              <a:rPr lang="en" sz="2100" i="1">
                <a:solidFill>
                  <a:schemeClr val="dk1"/>
                </a:solidFill>
              </a:rPr>
              <a:t> “He will glorify Me, for </a:t>
            </a:r>
            <a:r>
              <a:rPr lang="en" sz="2100" i="1" u="sng">
                <a:solidFill>
                  <a:schemeClr val="dk1"/>
                </a:solidFill>
              </a:rPr>
              <a:t>He will take of what is Mine and declare it to you</a:t>
            </a:r>
            <a:r>
              <a:rPr lang="en" sz="2100" i="1">
                <a:solidFill>
                  <a:schemeClr val="dk1"/>
                </a:solidFill>
              </a:rPr>
              <a:t>.”</a:t>
            </a:r>
            <a:endParaRPr sz="2100" i="1">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I know that I use a LOT of scripture in my lessons, and it can seem tedious at times.  But that is a deliberate choice on my part.  </a:t>
            </a:r>
            <a:r>
              <a:rPr lang="en" sz="2100">
                <a:solidFill>
                  <a:srgbClr val="FFFF00"/>
                </a:solidFill>
              </a:rPr>
              <a:t>(</a:t>
            </a:r>
            <a:r>
              <a:rPr lang="en" sz="2100" u="sng">
                <a:solidFill>
                  <a:srgbClr val="FFFF00"/>
                </a:solidFill>
              </a:rPr>
              <a:t>2 Tim.4:2</a:t>
            </a:r>
            <a:r>
              <a:rPr lang="en" sz="2100">
                <a:solidFill>
                  <a:srgbClr val="FFFF00"/>
                </a:solidFill>
              </a:rPr>
              <a:t>)</a:t>
            </a:r>
            <a:endParaRPr sz="2100">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I Pet.4:11</a:t>
            </a:r>
            <a:r>
              <a:rPr lang="en" sz="2100">
                <a:solidFill>
                  <a:schemeClr val="dk1"/>
                </a:solidFill>
              </a:rPr>
              <a:t> </a:t>
            </a:r>
            <a:r>
              <a:rPr lang="en" sz="2100" i="1">
                <a:solidFill>
                  <a:schemeClr val="dk1"/>
                </a:solidFill>
              </a:rPr>
              <a:t>“</a:t>
            </a:r>
            <a:r>
              <a:rPr lang="en" sz="2100" i="1" u="sng">
                <a:solidFill>
                  <a:schemeClr val="dk1"/>
                </a:solidFill>
              </a:rPr>
              <a:t>Whoever speaks, is to do so as one who is speaking the utterances of God</a:t>
            </a:r>
            <a:r>
              <a:rPr lang="en" sz="2100" i="1">
                <a:solidFill>
                  <a:schemeClr val="dk1"/>
                </a:solidFill>
              </a:rPr>
              <a:t>; whoever serves is to do so as one who is serving by the strength which God supplies; </a:t>
            </a:r>
            <a:r>
              <a:rPr lang="en" sz="2100" i="1" u="sng">
                <a:solidFill>
                  <a:schemeClr val="dk1"/>
                </a:solidFill>
              </a:rPr>
              <a:t>so that in all things God may be glorified through Jesus Christ</a:t>
            </a:r>
            <a:r>
              <a:rPr lang="en" sz="2100" i="1">
                <a:solidFill>
                  <a:schemeClr val="dk1"/>
                </a:solidFill>
              </a:rPr>
              <a:t>, to whom belongs the glory and dominion forever and ever. Amen.”</a:t>
            </a:r>
            <a:r>
              <a:rPr lang="en" sz="2100">
                <a:solidFill>
                  <a:schemeClr val="dk1"/>
                </a:solidFill>
              </a:rPr>
              <a:t>  </a:t>
            </a:r>
            <a:r>
              <a:rPr lang="en" sz="2100">
                <a:solidFill>
                  <a:srgbClr val="00FFFF"/>
                </a:solidFill>
              </a:rPr>
              <a:t>Let this always be our goal here at Chatham Heights.</a:t>
            </a:r>
            <a:endParaRPr sz="21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ctrTitle"/>
          </p:nvPr>
        </p:nvSpPr>
        <p:spPr>
          <a:xfrm>
            <a:off x="0" y="0"/>
            <a:ext cx="9144000" cy="49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 Church</a:t>
            </a:r>
            <a:endParaRPr sz="5000" b="1">
              <a:solidFill>
                <a:srgbClr val="00FFFF"/>
              </a:solidFill>
            </a:endParaRPr>
          </a:p>
        </p:txBody>
      </p:sp>
      <p:sp>
        <p:nvSpPr>
          <p:cNvPr id="92" name="Google Shape;92;p19"/>
          <p:cNvSpPr txBox="1">
            <a:spLocks noGrp="1"/>
          </p:cNvSpPr>
          <p:nvPr>
            <p:ph type="subTitle" idx="1"/>
          </p:nvPr>
        </p:nvSpPr>
        <p:spPr>
          <a:xfrm>
            <a:off x="-177150" y="401950"/>
            <a:ext cx="9386400" cy="47415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Mal.3:17</a:t>
            </a:r>
            <a:r>
              <a:rPr lang="en" sz="2000" dirty="0">
                <a:solidFill>
                  <a:srgbClr val="00FFFF"/>
                </a:solidFill>
              </a:rPr>
              <a:t> </a:t>
            </a:r>
            <a:r>
              <a:rPr lang="en" sz="2000" i="1" dirty="0">
                <a:solidFill>
                  <a:schemeClr val="dk1"/>
                </a:solidFill>
              </a:rPr>
              <a:t>“</a:t>
            </a:r>
            <a:r>
              <a:rPr lang="en" sz="2000" i="1" u="sng" dirty="0">
                <a:solidFill>
                  <a:schemeClr val="dk1"/>
                </a:solidFill>
              </a:rPr>
              <a:t>They</a:t>
            </a:r>
            <a:r>
              <a:rPr lang="en" sz="2000" i="1" dirty="0">
                <a:solidFill>
                  <a:schemeClr val="dk1"/>
                </a:solidFill>
              </a:rPr>
              <a:t> shall be </a:t>
            </a:r>
            <a:r>
              <a:rPr lang="en" sz="2000" i="1" u="sng" dirty="0">
                <a:solidFill>
                  <a:schemeClr val="dk1"/>
                </a:solidFill>
              </a:rPr>
              <a:t>Mine</a:t>
            </a:r>
            <a:r>
              <a:rPr lang="en" sz="2000" i="1" dirty="0">
                <a:solidFill>
                  <a:schemeClr val="dk1"/>
                </a:solidFill>
              </a:rPr>
              <a:t>,” says the Lord of hosts, “On the day that I make them </a:t>
            </a:r>
            <a:r>
              <a:rPr lang="en" sz="2000" i="1" u="sng" dirty="0">
                <a:solidFill>
                  <a:schemeClr val="dk1"/>
                </a:solidFill>
              </a:rPr>
              <a:t>My jewels</a:t>
            </a:r>
            <a:r>
              <a:rPr lang="en" sz="2000" i="1" dirty="0">
                <a:solidFill>
                  <a:schemeClr val="dk1"/>
                </a:solidFill>
              </a:rPr>
              <a:t>. And I will spare them </a:t>
            </a:r>
            <a:r>
              <a:rPr lang="en" sz="2000" i="1" u="sng" dirty="0">
                <a:solidFill>
                  <a:schemeClr val="dk1"/>
                </a:solidFill>
              </a:rPr>
              <a:t>as a man spares his own son</a:t>
            </a:r>
            <a:r>
              <a:rPr lang="en" sz="2000" i="1" dirty="0">
                <a:solidFill>
                  <a:schemeClr val="dk1"/>
                </a:solidFill>
              </a:rPr>
              <a:t> who serves him.”</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Jn.17:10</a:t>
            </a:r>
            <a:r>
              <a:rPr lang="en" sz="2000" dirty="0">
                <a:solidFill>
                  <a:srgbClr val="FFFF00"/>
                </a:solidFill>
              </a:rPr>
              <a:t> (Jesus to His Father)</a:t>
            </a:r>
            <a:r>
              <a:rPr lang="en" sz="2000" dirty="0">
                <a:solidFill>
                  <a:srgbClr val="00FFFF"/>
                </a:solidFill>
              </a:rPr>
              <a:t> </a:t>
            </a:r>
            <a:r>
              <a:rPr lang="en" sz="2000" i="1" dirty="0">
                <a:solidFill>
                  <a:schemeClr val="dk1"/>
                </a:solidFill>
              </a:rPr>
              <a:t>“And </a:t>
            </a:r>
            <a:r>
              <a:rPr lang="en" sz="2000" i="1" u="sng" dirty="0">
                <a:solidFill>
                  <a:schemeClr val="dk1"/>
                </a:solidFill>
              </a:rPr>
              <a:t>all Mine are Yours</a:t>
            </a:r>
            <a:r>
              <a:rPr lang="en" sz="2000" i="1" dirty="0">
                <a:solidFill>
                  <a:schemeClr val="dk1"/>
                </a:solidFill>
              </a:rPr>
              <a:t>, and </a:t>
            </a:r>
            <a:r>
              <a:rPr lang="en" sz="2000" i="1" u="sng" dirty="0">
                <a:solidFill>
                  <a:schemeClr val="dk1"/>
                </a:solidFill>
              </a:rPr>
              <a:t>Yours are Mine</a:t>
            </a:r>
            <a:r>
              <a:rPr lang="en" sz="2000" i="1" dirty="0">
                <a:solidFill>
                  <a:schemeClr val="dk1"/>
                </a:solidFill>
              </a:rPr>
              <a:t>, and I am glorified in them.”</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dirty="0">
                <a:solidFill>
                  <a:srgbClr val="FFFF00"/>
                </a:solidFill>
              </a:rPr>
              <a:t>Matt.16:18</a:t>
            </a:r>
            <a:r>
              <a:rPr lang="en" sz="2000" dirty="0">
                <a:solidFill>
                  <a:srgbClr val="FFFF00"/>
                </a:solidFill>
              </a:rPr>
              <a:t> (Jesus)</a:t>
            </a:r>
            <a:r>
              <a:rPr lang="en" sz="2000" dirty="0">
                <a:solidFill>
                  <a:srgbClr val="00FFFF"/>
                </a:solidFill>
              </a:rPr>
              <a:t> </a:t>
            </a:r>
            <a:r>
              <a:rPr lang="en" sz="2000" i="1" dirty="0">
                <a:solidFill>
                  <a:schemeClr val="dk1"/>
                </a:solidFill>
              </a:rPr>
              <a:t>“... on this rock I will build </a:t>
            </a:r>
            <a:r>
              <a:rPr lang="en" sz="2000" i="1" u="sng" dirty="0">
                <a:solidFill>
                  <a:schemeClr val="dk1"/>
                </a:solidFill>
              </a:rPr>
              <a:t>My church</a:t>
            </a:r>
            <a:r>
              <a:rPr lang="en" sz="2000" i="1" dirty="0">
                <a:solidFill>
                  <a:schemeClr val="dk1"/>
                </a:solidFill>
              </a:rPr>
              <a:t>, and the gates of Hades shall not prevail against it.”</a:t>
            </a:r>
            <a:endParaRPr sz="2000" i="1" dirty="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Today we live in a world full of churches (denominations) that were begun by men, some of them even with the best of intentions.  But we don’t get to decide what is done in our assemblies here, because this is not OUR church - it’s HIS church.  Why practice and teach something NOT in the word of God?!</a:t>
            </a:r>
            <a:endParaRPr sz="2000" dirty="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dirty="0">
                <a:solidFill>
                  <a:srgbClr val="00FFFF"/>
                </a:solidFill>
              </a:rPr>
              <a:t>He is the one who purchased it with His own blood </a:t>
            </a:r>
            <a:r>
              <a:rPr lang="en" sz="2000" dirty="0">
                <a:solidFill>
                  <a:srgbClr val="FFFF00"/>
                </a:solidFill>
              </a:rPr>
              <a:t>(</a:t>
            </a:r>
            <a:r>
              <a:rPr lang="en" sz="2000" u="sng" dirty="0">
                <a:solidFill>
                  <a:srgbClr val="FFFF00"/>
                </a:solidFill>
              </a:rPr>
              <a:t>Acts 20:28</a:t>
            </a:r>
            <a:r>
              <a:rPr lang="en" sz="2000" dirty="0">
                <a:solidFill>
                  <a:srgbClr val="FFFF00"/>
                </a:solidFill>
              </a:rPr>
              <a:t>)</a:t>
            </a:r>
            <a:r>
              <a:rPr lang="en" sz="2000" dirty="0">
                <a:solidFill>
                  <a:srgbClr val="00FFFF"/>
                </a:solidFill>
              </a:rPr>
              <a:t>, it is His word that His church clings to, we are His disciples, it is His body, and even the name of His church declares who its owner is:  The church (assembly) of “CHRIST”, or of “God”.  Why is there so much confusion on this today?</a:t>
            </a:r>
            <a:endParaRPr sz="2000" dirty="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dirty="0">
                <a:solidFill>
                  <a:srgbClr val="FFFF00"/>
                </a:solidFill>
              </a:rPr>
              <a:t>Each individual Christian must realize who owns them. </a:t>
            </a:r>
            <a:r>
              <a:rPr lang="en" sz="2000" dirty="0">
                <a:solidFill>
                  <a:srgbClr val="00FFFF"/>
                </a:solidFill>
              </a:rPr>
              <a:t> </a:t>
            </a:r>
            <a:r>
              <a:rPr lang="en" sz="2000" u="sng" dirty="0">
                <a:solidFill>
                  <a:srgbClr val="FFFF00"/>
                </a:solidFill>
              </a:rPr>
              <a:t>1 Cor.6:19-20</a:t>
            </a:r>
            <a:r>
              <a:rPr lang="en" sz="2000" dirty="0">
                <a:solidFill>
                  <a:srgbClr val="00FFFF"/>
                </a:solidFill>
              </a:rPr>
              <a:t> </a:t>
            </a:r>
            <a:r>
              <a:rPr lang="en" sz="2000" i="1" dirty="0">
                <a:solidFill>
                  <a:schemeClr val="dk1"/>
                </a:solidFill>
              </a:rPr>
              <a:t>“Or do you not know that your body is a temple of the Holy Spirit who is in you, whom you have from God, </a:t>
            </a:r>
            <a:r>
              <a:rPr lang="en" sz="2000" i="1" u="sng" dirty="0">
                <a:solidFill>
                  <a:schemeClr val="dk1"/>
                </a:solidFill>
              </a:rPr>
              <a:t>and that you are not your own</a:t>
            </a:r>
            <a:r>
              <a:rPr lang="en" sz="2000" i="1" dirty="0">
                <a:solidFill>
                  <a:schemeClr val="dk1"/>
                </a:solidFill>
              </a:rPr>
              <a:t>? 20 For </a:t>
            </a:r>
            <a:r>
              <a:rPr lang="en" sz="2000" i="1" u="sng" dirty="0">
                <a:solidFill>
                  <a:schemeClr val="dk1"/>
                </a:solidFill>
              </a:rPr>
              <a:t>you have been bought with a price</a:t>
            </a:r>
            <a:r>
              <a:rPr lang="en" sz="2000" i="1" dirty="0">
                <a:solidFill>
                  <a:schemeClr val="dk1"/>
                </a:solidFill>
              </a:rPr>
              <a:t>: therefore glorify God in your body.”</a:t>
            </a:r>
            <a:endParaRPr sz="20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0"/>
          <p:cNvSpPr txBox="1">
            <a:spLocks noGrp="1"/>
          </p:cNvSpPr>
          <p:nvPr>
            <p:ph type="ctrTitle"/>
          </p:nvPr>
        </p:nvSpPr>
        <p:spPr>
          <a:xfrm>
            <a:off x="0" y="0"/>
            <a:ext cx="9144000" cy="49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 Righteousness</a:t>
            </a:r>
            <a:endParaRPr sz="5000" b="1">
              <a:solidFill>
                <a:srgbClr val="00FFFF"/>
              </a:solidFill>
            </a:endParaRPr>
          </a:p>
        </p:txBody>
      </p:sp>
      <p:sp>
        <p:nvSpPr>
          <p:cNvPr id="98" name="Google Shape;98;p20"/>
          <p:cNvSpPr txBox="1">
            <a:spLocks noGrp="1"/>
          </p:cNvSpPr>
          <p:nvPr>
            <p:ph type="subTitle" idx="1"/>
          </p:nvPr>
        </p:nvSpPr>
        <p:spPr>
          <a:xfrm>
            <a:off x="-177150" y="569704"/>
            <a:ext cx="9386400" cy="4573795"/>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Phil.3:9</a:t>
            </a:r>
            <a:r>
              <a:rPr lang="en" sz="2100" dirty="0">
                <a:solidFill>
                  <a:srgbClr val="00FFFF"/>
                </a:solidFill>
              </a:rPr>
              <a:t> </a:t>
            </a:r>
            <a:r>
              <a:rPr lang="en" sz="2100" dirty="0">
                <a:solidFill>
                  <a:srgbClr val="FFFF00"/>
                </a:solidFill>
              </a:rPr>
              <a:t>(Paul)</a:t>
            </a:r>
            <a:r>
              <a:rPr lang="en" sz="2100" dirty="0">
                <a:solidFill>
                  <a:srgbClr val="00FFFF"/>
                </a:solidFill>
              </a:rPr>
              <a:t> </a:t>
            </a:r>
            <a:r>
              <a:rPr lang="en" sz="2100" i="1" dirty="0">
                <a:solidFill>
                  <a:schemeClr val="dk1"/>
                </a:solidFill>
              </a:rPr>
              <a:t>“and may be found in Him, </a:t>
            </a:r>
            <a:r>
              <a:rPr lang="en" sz="2100" i="1" u="sng" dirty="0">
                <a:solidFill>
                  <a:schemeClr val="dk1"/>
                </a:solidFill>
              </a:rPr>
              <a:t>not having a righteousness of my own</a:t>
            </a:r>
            <a:r>
              <a:rPr lang="en" sz="2100" i="1" dirty="0">
                <a:solidFill>
                  <a:schemeClr val="dk1"/>
                </a:solidFill>
              </a:rPr>
              <a:t> derived from the Law, but that which is through faith in Christ, </a:t>
            </a:r>
            <a:r>
              <a:rPr lang="en" sz="2100" i="1" u="sng" dirty="0">
                <a:solidFill>
                  <a:schemeClr val="dk1"/>
                </a:solidFill>
              </a:rPr>
              <a:t>the righteousness which comes from God on the basis of faith</a:t>
            </a:r>
            <a:r>
              <a:rPr lang="en" sz="2100" i="1" dirty="0">
                <a:solidFill>
                  <a:schemeClr val="dk1"/>
                </a:solidFill>
              </a:rPr>
              <a:t>,”</a:t>
            </a:r>
            <a:endParaRPr sz="2100" i="1"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Since my soul is given to me by God, redeemed by God when I obey HIS word, after which I am added to HIS church, then whatever good I am doing for Him in my life is not declaring MY righteousness, but rather HIS!</a:t>
            </a:r>
            <a:endParaRPr sz="2100" dirty="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dirty="0">
                <a:solidFill>
                  <a:srgbClr val="FFFF00"/>
                </a:solidFill>
              </a:rPr>
              <a:t>I grow weary of hearing other religious people, even my fellow Christians, declaring to the whole world how righteous they are.  “Look what I am doing for Jesus!  I’m doing so much more for the Lord than other people out there!”  First, you don’t know that.  And second, what arrogance!</a:t>
            </a:r>
            <a:endParaRPr sz="2100" dirty="0">
              <a:solidFill>
                <a:srgbClr val="FFFF00"/>
              </a:solidFill>
            </a:endParaRPr>
          </a:p>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Is.51:5</a:t>
            </a:r>
            <a:r>
              <a:rPr lang="en" sz="2100" dirty="0">
                <a:solidFill>
                  <a:schemeClr val="dk1"/>
                </a:solidFill>
              </a:rPr>
              <a:t> </a:t>
            </a:r>
            <a:r>
              <a:rPr lang="en" sz="2100" i="1" dirty="0">
                <a:solidFill>
                  <a:schemeClr val="dk1"/>
                </a:solidFill>
              </a:rPr>
              <a:t>“</a:t>
            </a:r>
            <a:r>
              <a:rPr lang="en" sz="2100" i="1" u="sng" dirty="0">
                <a:solidFill>
                  <a:schemeClr val="dk1"/>
                </a:solidFill>
              </a:rPr>
              <a:t>My righteousness</a:t>
            </a:r>
            <a:r>
              <a:rPr lang="en" sz="2100" i="1" dirty="0">
                <a:solidFill>
                  <a:schemeClr val="dk1"/>
                </a:solidFill>
              </a:rPr>
              <a:t> is near, </a:t>
            </a:r>
            <a:r>
              <a:rPr lang="en" sz="2100" i="1" u="sng" dirty="0">
                <a:solidFill>
                  <a:schemeClr val="dk1"/>
                </a:solidFill>
              </a:rPr>
              <a:t>My salvation</a:t>
            </a:r>
            <a:r>
              <a:rPr lang="en" sz="2100" i="1" dirty="0">
                <a:solidFill>
                  <a:schemeClr val="dk1"/>
                </a:solidFill>
              </a:rPr>
              <a:t> has gone forth, and </a:t>
            </a:r>
            <a:r>
              <a:rPr lang="en" sz="2100" i="1" u="sng" dirty="0">
                <a:solidFill>
                  <a:schemeClr val="dk1"/>
                </a:solidFill>
              </a:rPr>
              <a:t>My arms</a:t>
            </a:r>
            <a:r>
              <a:rPr lang="en" sz="2100" i="1" dirty="0">
                <a:solidFill>
                  <a:schemeClr val="dk1"/>
                </a:solidFill>
              </a:rPr>
              <a:t> will judge the peoples; The coastlands will wait for </a:t>
            </a:r>
            <a:r>
              <a:rPr lang="en" sz="2100" i="1" u="sng" dirty="0">
                <a:solidFill>
                  <a:schemeClr val="dk1"/>
                </a:solidFill>
              </a:rPr>
              <a:t>Me</a:t>
            </a:r>
            <a:r>
              <a:rPr lang="en" sz="2100" i="1" dirty="0">
                <a:solidFill>
                  <a:schemeClr val="dk1"/>
                </a:solidFill>
              </a:rPr>
              <a:t>, and for </a:t>
            </a:r>
            <a:r>
              <a:rPr lang="en" sz="2100" i="1" u="sng" dirty="0">
                <a:solidFill>
                  <a:schemeClr val="dk1"/>
                </a:solidFill>
              </a:rPr>
              <a:t>My arm</a:t>
            </a:r>
            <a:r>
              <a:rPr lang="en" sz="2100" i="1" dirty="0">
                <a:solidFill>
                  <a:schemeClr val="dk1"/>
                </a:solidFill>
              </a:rPr>
              <a:t> they will wait expectantly.”</a:t>
            </a:r>
            <a:endParaRPr sz="2100" i="1" dirty="0">
              <a:solidFill>
                <a:schemeClr val="dk1"/>
              </a:solidFill>
            </a:endParaRPr>
          </a:p>
          <a:p>
            <a:pPr marL="457200" lvl="0" indent="-361950" algn="l" rtl="0">
              <a:lnSpc>
                <a:spcPct val="80000"/>
              </a:lnSpc>
              <a:spcBef>
                <a:spcPts val="0"/>
              </a:spcBef>
              <a:spcAft>
                <a:spcPts val="0"/>
              </a:spcAft>
              <a:buClr>
                <a:srgbClr val="FFFF00"/>
              </a:buClr>
              <a:buSzPts val="2100"/>
              <a:buChar char="●"/>
            </a:pPr>
            <a:r>
              <a:rPr lang="en" sz="2100" u="sng" dirty="0">
                <a:solidFill>
                  <a:srgbClr val="FFFF00"/>
                </a:solidFill>
              </a:rPr>
              <a:t>Phil.1:11</a:t>
            </a:r>
            <a:r>
              <a:rPr lang="en" sz="2100" dirty="0">
                <a:solidFill>
                  <a:schemeClr val="dk1"/>
                </a:solidFill>
              </a:rPr>
              <a:t> </a:t>
            </a:r>
            <a:r>
              <a:rPr lang="en" sz="2100" i="1" dirty="0">
                <a:solidFill>
                  <a:schemeClr val="dk1"/>
                </a:solidFill>
              </a:rPr>
              <a:t>“having been filled with </a:t>
            </a:r>
            <a:r>
              <a:rPr lang="en" sz="2100" i="1" u="sng" dirty="0">
                <a:solidFill>
                  <a:schemeClr val="dk1"/>
                </a:solidFill>
              </a:rPr>
              <a:t>the fruit of righteousness which comes through Jesus Christ, to the glory and praise of God</a:t>
            </a:r>
            <a:r>
              <a:rPr lang="en" sz="2100" i="1" dirty="0">
                <a:solidFill>
                  <a:schemeClr val="dk1"/>
                </a:solidFill>
              </a:rPr>
              <a:t>.”</a:t>
            </a:r>
            <a:endParaRPr sz="2100" i="1" dirty="0">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dirty="0">
                <a:solidFill>
                  <a:srgbClr val="00FFFF"/>
                </a:solidFill>
              </a:rPr>
              <a:t>When we are receiving compliments from others for our good works, I hope that we always give credit to Jesus Christ.  </a:t>
            </a:r>
            <a:r>
              <a:rPr lang="en" sz="2100" u="sng" dirty="0">
                <a:solidFill>
                  <a:srgbClr val="00FFFF"/>
                </a:solidFill>
              </a:rPr>
              <a:t>He</a:t>
            </a:r>
            <a:r>
              <a:rPr lang="en" sz="2100" dirty="0">
                <a:solidFill>
                  <a:srgbClr val="00FFFF"/>
                </a:solidFill>
              </a:rPr>
              <a:t> works through us.</a:t>
            </a:r>
            <a:endParaRPr sz="21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ctrTitle"/>
          </p:nvPr>
        </p:nvSpPr>
        <p:spPr>
          <a:xfrm>
            <a:off x="0" y="0"/>
            <a:ext cx="9144000" cy="494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HIS Reward</a:t>
            </a:r>
            <a:endParaRPr sz="5000" b="1">
              <a:solidFill>
                <a:srgbClr val="00FFFF"/>
              </a:solidFill>
            </a:endParaRPr>
          </a:p>
        </p:txBody>
      </p:sp>
      <p:sp>
        <p:nvSpPr>
          <p:cNvPr id="104" name="Google Shape;104;p21"/>
          <p:cNvSpPr txBox="1">
            <a:spLocks noGrp="1"/>
          </p:cNvSpPr>
          <p:nvPr>
            <p:ph type="subTitle" idx="1"/>
          </p:nvPr>
        </p:nvSpPr>
        <p:spPr>
          <a:xfrm>
            <a:off x="-177150" y="494400"/>
            <a:ext cx="9408600" cy="4649100"/>
          </a:xfrm>
          <a:prstGeom prst="rect">
            <a:avLst/>
          </a:prstGeom>
        </p:spPr>
        <p:txBody>
          <a:bodyPr spcFirstLastPara="1" wrap="square" lIns="91425" tIns="91425" rIns="91425" bIns="91425" anchor="t" anchorCtr="0">
            <a:noAutofit/>
          </a:bodyPr>
          <a:lstStyle/>
          <a:p>
            <a:pPr marL="457200" lvl="0" indent="-361950" algn="l" rtl="0">
              <a:lnSpc>
                <a:spcPct val="80000"/>
              </a:lnSpc>
              <a:spcBef>
                <a:spcPts val="0"/>
              </a:spcBef>
              <a:spcAft>
                <a:spcPts val="0"/>
              </a:spcAft>
              <a:buClr>
                <a:srgbClr val="FFFF00"/>
              </a:buClr>
              <a:buSzPts val="2100"/>
              <a:buChar char="●"/>
            </a:pPr>
            <a:r>
              <a:rPr lang="en" sz="2100" u="sng">
                <a:solidFill>
                  <a:srgbClr val="FFFF00"/>
                </a:solidFill>
              </a:rPr>
              <a:t>Rev.22:12</a:t>
            </a:r>
            <a:r>
              <a:rPr lang="en" sz="2100">
                <a:solidFill>
                  <a:srgbClr val="FFFF00"/>
                </a:solidFill>
              </a:rPr>
              <a:t>  (Jesus) </a:t>
            </a:r>
            <a:r>
              <a:rPr lang="en" sz="2100" i="1">
                <a:solidFill>
                  <a:schemeClr val="dk1"/>
                </a:solidFill>
              </a:rPr>
              <a:t>“And behold, I am coming quickly, and </a:t>
            </a:r>
            <a:r>
              <a:rPr lang="en" sz="2100" i="1" u="sng">
                <a:solidFill>
                  <a:schemeClr val="dk1"/>
                </a:solidFill>
              </a:rPr>
              <a:t>My reward is with Me</a:t>
            </a:r>
            <a:r>
              <a:rPr lang="en" sz="2100" i="1">
                <a:solidFill>
                  <a:schemeClr val="dk1"/>
                </a:solidFill>
              </a:rPr>
              <a:t>, to give to every one according to his work.”</a:t>
            </a:r>
            <a:endParaRPr sz="2100" i="1">
              <a:solidFill>
                <a:schemeClr val="dk1"/>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Sometimes people accuse Christians of believing that we can work our way into heaven, as if God owes us something for our labors.  After all, even this verse (and many others) say they are being rewarded according to their work.</a:t>
            </a:r>
            <a:endParaRPr sz="210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a:solidFill>
                  <a:srgbClr val="FFFF00"/>
                </a:solidFill>
              </a:rPr>
              <a:t>But dear friends, as important as our work for God is (remembering that our works are simply HIS righteousness), that is NOT why the faithful will be in heaven.  All of the redeemed, on the resurrection day, are given eternal life because they have been washed in the blood of the Lamb.</a:t>
            </a:r>
            <a:endParaRPr sz="2100">
              <a:solidFill>
                <a:srgbClr val="FFFF00"/>
              </a:solidFill>
            </a:endParaRPr>
          </a:p>
          <a:p>
            <a:pPr marL="457200" lvl="0" indent="-361950" algn="l" rtl="0">
              <a:lnSpc>
                <a:spcPct val="80000"/>
              </a:lnSpc>
              <a:spcBef>
                <a:spcPts val="0"/>
              </a:spcBef>
              <a:spcAft>
                <a:spcPts val="0"/>
              </a:spcAft>
              <a:buClr>
                <a:srgbClr val="00FFFF"/>
              </a:buClr>
              <a:buSzPts val="2100"/>
              <a:buChar char="●"/>
            </a:pPr>
            <a:r>
              <a:rPr lang="en" sz="2100">
                <a:solidFill>
                  <a:srgbClr val="00FFFF"/>
                </a:solidFill>
              </a:rPr>
              <a:t>We think of a reward as something that belongs to us.  And in the traditional sense this is true.  </a:t>
            </a:r>
            <a:r>
              <a:rPr lang="en" sz="2100" u="sng">
                <a:solidFill>
                  <a:srgbClr val="FFFF00"/>
                </a:solidFill>
              </a:rPr>
              <a:t>Matt.5:12</a:t>
            </a:r>
            <a:r>
              <a:rPr lang="en" sz="2100">
                <a:solidFill>
                  <a:schemeClr val="dk1"/>
                </a:solidFill>
              </a:rPr>
              <a:t> </a:t>
            </a:r>
            <a:r>
              <a:rPr lang="en" sz="2100" i="1">
                <a:solidFill>
                  <a:schemeClr val="dk1"/>
                </a:solidFill>
              </a:rPr>
              <a:t>“Rejoice and be glad, for </a:t>
            </a:r>
            <a:r>
              <a:rPr lang="en" sz="2100" i="1" u="sng">
                <a:solidFill>
                  <a:schemeClr val="dk1"/>
                </a:solidFill>
              </a:rPr>
              <a:t>your reward</a:t>
            </a:r>
            <a:r>
              <a:rPr lang="en" sz="2100" i="1">
                <a:solidFill>
                  <a:schemeClr val="dk1"/>
                </a:solidFill>
              </a:rPr>
              <a:t> in heaven is great; …”</a:t>
            </a:r>
            <a:r>
              <a:rPr lang="en" sz="2100">
                <a:solidFill>
                  <a:schemeClr val="dk1"/>
                </a:solidFill>
              </a:rPr>
              <a:t>  </a:t>
            </a:r>
            <a:r>
              <a:rPr lang="en" sz="2100">
                <a:solidFill>
                  <a:srgbClr val="00FFFF"/>
                </a:solidFill>
              </a:rPr>
              <a:t>But that is not what Jesus calls it in</a:t>
            </a:r>
            <a:r>
              <a:rPr lang="en" sz="2100">
                <a:solidFill>
                  <a:schemeClr val="dk1"/>
                </a:solidFill>
              </a:rPr>
              <a:t> </a:t>
            </a:r>
            <a:r>
              <a:rPr lang="en" sz="2100" u="sng">
                <a:solidFill>
                  <a:srgbClr val="FFFF00"/>
                </a:solidFill>
              </a:rPr>
              <a:t>Rev.22</a:t>
            </a:r>
            <a:r>
              <a:rPr lang="en" sz="2100">
                <a:solidFill>
                  <a:schemeClr val="dk1"/>
                </a:solidFill>
              </a:rPr>
              <a:t>.  </a:t>
            </a:r>
            <a:r>
              <a:rPr lang="en" sz="2100">
                <a:solidFill>
                  <a:srgbClr val="00FFFF"/>
                </a:solidFill>
              </a:rPr>
              <a:t>On that last day His people will receive HIS reward, because of who He is and what He did for us.</a:t>
            </a:r>
            <a:endParaRPr sz="2100">
              <a:solidFill>
                <a:srgbClr val="00FFFF"/>
              </a:solidFill>
            </a:endParaRPr>
          </a:p>
          <a:p>
            <a:pPr marL="457200" lvl="0" indent="-361950" algn="l" rtl="0">
              <a:lnSpc>
                <a:spcPct val="80000"/>
              </a:lnSpc>
              <a:spcBef>
                <a:spcPts val="0"/>
              </a:spcBef>
              <a:spcAft>
                <a:spcPts val="0"/>
              </a:spcAft>
              <a:buClr>
                <a:srgbClr val="FFFF00"/>
              </a:buClr>
              <a:buSzPts val="2100"/>
              <a:buChar char="●"/>
            </a:pPr>
            <a:r>
              <a:rPr lang="en" sz="2100">
                <a:solidFill>
                  <a:srgbClr val="FFFF00"/>
                </a:solidFill>
              </a:rPr>
              <a:t>In</a:t>
            </a:r>
            <a:r>
              <a:rPr lang="en" sz="2100">
                <a:solidFill>
                  <a:schemeClr val="dk1"/>
                </a:solidFill>
              </a:rPr>
              <a:t> </a:t>
            </a:r>
            <a:r>
              <a:rPr lang="en" sz="2100" u="sng">
                <a:solidFill>
                  <a:srgbClr val="FFFF00"/>
                </a:solidFill>
              </a:rPr>
              <a:t>Lk.2:30</a:t>
            </a:r>
            <a:r>
              <a:rPr lang="en" sz="2100">
                <a:solidFill>
                  <a:schemeClr val="dk1"/>
                </a:solidFill>
              </a:rPr>
              <a:t>, </a:t>
            </a:r>
            <a:r>
              <a:rPr lang="en" sz="2100">
                <a:solidFill>
                  <a:srgbClr val="FFFF00"/>
                </a:solidFill>
              </a:rPr>
              <a:t>a very elderly Simeon took baby Jesus (8 days old) into his arms and cried</a:t>
            </a:r>
            <a:r>
              <a:rPr lang="en" sz="2100">
                <a:solidFill>
                  <a:schemeClr val="dk1"/>
                </a:solidFill>
              </a:rPr>
              <a:t> </a:t>
            </a:r>
            <a:r>
              <a:rPr lang="en" sz="2100" i="1">
                <a:solidFill>
                  <a:schemeClr val="dk1"/>
                </a:solidFill>
              </a:rPr>
              <a:t>“...my eyes have seen </a:t>
            </a:r>
            <a:r>
              <a:rPr lang="en" sz="2100" i="1" u="sng">
                <a:solidFill>
                  <a:schemeClr val="dk1"/>
                </a:solidFill>
              </a:rPr>
              <a:t>Your salvation</a:t>
            </a:r>
            <a:r>
              <a:rPr lang="en" sz="2100" i="1">
                <a:solidFill>
                  <a:schemeClr val="dk1"/>
                </a:solidFill>
              </a:rPr>
              <a:t>,”</a:t>
            </a:r>
            <a:r>
              <a:rPr lang="en" sz="2100">
                <a:solidFill>
                  <a:schemeClr val="dk1"/>
                </a:solidFill>
              </a:rPr>
              <a:t> </a:t>
            </a:r>
            <a:r>
              <a:rPr lang="en" sz="2100">
                <a:solidFill>
                  <a:srgbClr val="FFFF00"/>
                </a:solidFill>
              </a:rPr>
              <a:t>(6 times in Isaiah!)</a:t>
            </a:r>
            <a:r>
              <a:rPr lang="en" sz="2100">
                <a:solidFill>
                  <a:schemeClr val="dk1"/>
                </a:solidFill>
              </a:rPr>
              <a:t> </a:t>
            </a:r>
            <a:endParaRPr sz="21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2917</Words>
  <Application>Microsoft Office PowerPoint</Application>
  <PresentationFormat>On-screen Show (16:9)</PresentationFormat>
  <Paragraphs>92</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Dark</vt:lpstr>
      <vt:lpstr>“That’s MINE!”</vt:lpstr>
      <vt:lpstr>HIS Signs and Wonders</vt:lpstr>
      <vt:lpstr>HIS Creation</vt:lpstr>
      <vt:lpstr>HIS Wealth</vt:lpstr>
      <vt:lpstr>HIS Souls and Spirits</vt:lpstr>
      <vt:lpstr>HIS Word</vt:lpstr>
      <vt:lpstr>HIS Church</vt:lpstr>
      <vt:lpstr>HIS Righteousness</vt:lpstr>
      <vt:lpstr>HIS Reward</vt:lpstr>
      <vt:lpstr>HIS Vengeance</vt:lpstr>
      <vt:lpstr>REVIEW</vt:lpstr>
      <vt:lpstr>HIS GLORY!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2</cp:revision>
  <dcterms:modified xsi:type="dcterms:W3CDTF">2025-06-22T04:12:42Z</dcterms:modified>
</cp:coreProperties>
</file>