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3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36aceffd7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36aceffd7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36aceffd7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36aceffd7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36aceffd7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36aceffd7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36aceffd7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36aceffd7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6ab42e7bb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36ab42e7bb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36ab42e7bb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36ab42e7bb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36ab42e7bb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36ab42e7b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36ab42e7bb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36ab42e7b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36ab42e7bb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36ab42e7bb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36ab42e7bb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36ab42e7bb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36ab42e7bb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36ab42e7bb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36ab42e7bb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36ab42e7bb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00800" y="0"/>
            <a:ext cx="9345600" cy="56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400" b="1" dirty="0">
                <a:solidFill>
                  <a:srgbClr val="00FFFF"/>
                </a:solidFill>
              </a:rPr>
              <a:t>PREPARING FOR GROWTH</a:t>
            </a:r>
            <a:endParaRPr sz="5400" b="1" dirty="0">
              <a:solidFill>
                <a:srgbClr val="00FFFF"/>
              </a:solidFill>
            </a:endParaRPr>
          </a:p>
        </p:txBody>
      </p:sp>
      <p:sp>
        <p:nvSpPr>
          <p:cNvPr id="55" name="Google Shape;55;p13"/>
          <p:cNvSpPr txBox="1">
            <a:spLocks noGrp="1"/>
          </p:cNvSpPr>
          <p:nvPr>
            <p:ph type="subTitle" idx="1"/>
          </p:nvPr>
        </p:nvSpPr>
        <p:spPr>
          <a:xfrm>
            <a:off x="-154300" y="456150"/>
            <a:ext cx="9399000" cy="46875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dirty="0">
                <a:solidFill>
                  <a:srgbClr val="FFFF00"/>
                </a:solidFill>
              </a:rPr>
              <a:t>How many Christians today act like there is no way for the church to grow as it once did?  “No apostles. No miracles. No one’s interested.”</a:t>
            </a:r>
            <a:endParaRPr sz="2200" dirty="0">
              <a:solidFill>
                <a:srgbClr val="FFFF00"/>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Acts 5:14</a:t>
            </a:r>
            <a:r>
              <a:rPr lang="en" sz="2200" dirty="0">
                <a:solidFill>
                  <a:srgbClr val="00FFFF"/>
                </a:solidFill>
              </a:rPr>
              <a:t> (NKJV)</a:t>
            </a:r>
            <a:r>
              <a:rPr lang="en" sz="2200" dirty="0"/>
              <a:t> </a:t>
            </a:r>
            <a:r>
              <a:rPr lang="en" sz="2200" i="1" dirty="0">
                <a:solidFill>
                  <a:schemeClr val="dk1"/>
                </a:solidFill>
              </a:rPr>
              <a:t>“And believers were </a:t>
            </a:r>
            <a:r>
              <a:rPr lang="en" sz="2200" i="1" u="sng" dirty="0">
                <a:solidFill>
                  <a:schemeClr val="dk1"/>
                </a:solidFill>
              </a:rPr>
              <a:t>increasingly added</a:t>
            </a:r>
            <a:r>
              <a:rPr lang="en" sz="2200" i="1" dirty="0">
                <a:solidFill>
                  <a:schemeClr val="dk1"/>
                </a:solidFill>
              </a:rPr>
              <a:t> to the Lord, </a:t>
            </a:r>
            <a:r>
              <a:rPr lang="en" sz="2200" i="1" u="sng" dirty="0">
                <a:solidFill>
                  <a:schemeClr val="dk1"/>
                </a:solidFill>
              </a:rPr>
              <a:t>multitudes</a:t>
            </a:r>
            <a:r>
              <a:rPr lang="en" sz="2200" i="1" dirty="0">
                <a:solidFill>
                  <a:schemeClr val="dk1"/>
                </a:solidFill>
              </a:rPr>
              <a:t> of both men and women,”</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Acts 6:7</a:t>
            </a:r>
            <a:r>
              <a:rPr lang="en" sz="2200" dirty="0"/>
              <a:t> </a:t>
            </a:r>
            <a:r>
              <a:rPr lang="en" sz="2200" i="1" dirty="0">
                <a:solidFill>
                  <a:schemeClr val="dk1"/>
                </a:solidFill>
              </a:rPr>
              <a:t>“Then </a:t>
            </a:r>
            <a:r>
              <a:rPr lang="en" sz="2200" i="1" u="sng" dirty="0">
                <a:solidFill>
                  <a:schemeClr val="dk1"/>
                </a:solidFill>
              </a:rPr>
              <a:t>the word of God spread</a:t>
            </a:r>
            <a:r>
              <a:rPr lang="en" sz="2200" i="1" dirty="0">
                <a:solidFill>
                  <a:schemeClr val="dk1"/>
                </a:solidFill>
              </a:rPr>
              <a:t>, and </a:t>
            </a:r>
            <a:r>
              <a:rPr lang="en" sz="2200" i="1" u="sng" dirty="0">
                <a:solidFill>
                  <a:schemeClr val="dk1"/>
                </a:solidFill>
              </a:rPr>
              <a:t>the number of the disciples multiplied</a:t>
            </a:r>
            <a:r>
              <a:rPr lang="en" sz="2200" i="1" dirty="0">
                <a:solidFill>
                  <a:schemeClr val="dk1"/>
                </a:solidFill>
              </a:rPr>
              <a:t> greatly in Jerusalem, and a great many of the priests were obedient to the faith.”</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Acts 13:49</a:t>
            </a:r>
            <a:r>
              <a:rPr lang="en" sz="2200"/>
              <a:t> </a:t>
            </a:r>
            <a:r>
              <a:rPr lang="en" sz="2200" i="1" dirty="0">
                <a:solidFill>
                  <a:schemeClr val="dk1"/>
                </a:solidFill>
              </a:rPr>
              <a:t>“And the word of the Lord was being spread </a:t>
            </a:r>
            <a:r>
              <a:rPr lang="en" sz="2200" i="1" u="sng" dirty="0">
                <a:solidFill>
                  <a:schemeClr val="dk1"/>
                </a:solidFill>
              </a:rPr>
              <a:t>throughout all the region</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FFFF00"/>
              </a:buClr>
              <a:buSzPts val="2200"/>
              <a:buChar char="●"/>
            </a:pPr>
            <a:r>
              <a:rPr lang="en" sz="2200" u="sng" dirty="0">
                <a:solidFill>
                  <a:srgbClr val="FFFF00"/>
                </a:solidFill>
              </a:rPr>
              <a:t>Acts 16:5</a:t>
            </a:r>
            <a:r>
              <a:rPr lang="en" sz="2200" dirty="0"/>
              <a:t> </a:t>
            </a:r>
            <a:r>
              <a:rPr lang="en" sz="2200" i="1" dirty="0">
                <a:solidFill>
                  <a:schemeClr val="dk1"/>
                </a:solidFill>
              </a:rPr>
              <a:t>“So the churches were strengthened in the faith, </a:t>
            </a:r>
            <a:r>
              <a:rPr lang="en" sz="2200" i="1" u="sng" dirty="0">
                <a:solidFill>
                  <a:schemeClr val="dk1"/>
                </a:solidFill>
              </a:rPr>
              <a:t>and increased in number daily</a:t>
            </a:r>
            <a:r>
              <a:rPr lang="en" sz="2200" i="1" dirty="0">
                <a:solidFill>
                  <a:schemeClr val="dk1"/>
                </a:solidFill>
              </a:rPr>
              <a:t>.”</a:t>
            </a:r>
            <a:endParaRPr sz="2200" i="1" dirty="0">
              <a:solidFill>
                <a:schemeClr val="dk1"/>
              </a:solidFill>
            </a:endParaRPr>
          </a:p>
          <a:p>
            <a:pPr marL="457200" lvl="0" indent="-368300" algn="l" rtl="0">
              <a:spcBef>
                <a:spcPts val="0"/>
              </a:spcBef>
              <a:spcAft>
                <a:spcPts val="0"/>
              </a:spcAft>
              <a:buClr>
                <a:srgbClr val="00FFFF"/>
              </a:buClr>
              <a:buSzPts val="2200"/>
              <a:buChar char="●"/>
            </a:pPr>
            <a:r>
              <a:rPr lang="en" sz="2200" dirty="0">
                <a:solidFill>
                  <a:srgbClr val="00FFFF"/>
                </a:solidFill>
              </a:rPr>
              <a:t>Do you REALLY want this congregation to grow?  </a:t>
            </a:r>
            <a:r>
              <a:rPr lang="en" sz="2200" u="sng" dirty="0">
                <a:solidFill>
                  <a:srgbClr val="FFFF00"/>
                </a:solidFill>
              </a:rPr>
              <a:t>REALLY</a:t>
            </a:r>
            <a:r>
              <a:rPr lang="en" sz="2200" dirty="0">
                <a:solidFill>
                  <a:srgbClr val="FFFF00"/>
                </a:solidFill>
              </a:rPr>
              <a:t>?</a:t>
            </a:r>
            <a:endParaRPr sz="2200" dirty="0">
              <a:solidFill>
                <a:srgbClr val="00FFFF"/>
              </a:solidFill>
            </a:endParaRPr>
          </a:p>
          <a:p>
            <a:pPr marL="457200" lvl="0" indent="-368300" algn="l" rtl="0">
              <a:spcBef>
                <a:spcPts val="0"/>
              </a:spcBef>
              <a:spcAft>
                <a:spcPts val="0"/>
              </a:spcAft>
              <a:buClr>
                <a:srgbClr val="FFFF00"/>
              </a:buClr>
              <a:buSzPts val="2200"/>
              <a:buChar char="●"/>
            </a:pPr>
            <a:r>
              <a:rPr lang="en" sz="2200" dirty="0">
                <a:solidFill>
                  <a:srgbClr val="FFFF00"/>
                </a:solidFill>
              </a:rPr>
              <a:t>Then PREPARE for it!  In fact we should ALREADY be prepared for it!</a:t>
            </a:r>
            <a:endParaRPr sz="2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00800" y="0"/>
            <a:ext cx="93456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PREPARE TO PROVIDE</a:t>
            </a:r>
            <a:endParaRPr sz="5000" b="1">
              <a:solidFill>
                <a:srgbClr val="00FFFF"/>
              </a:solidFill>
            </a:endParaRPr>
          </a:p>
        </p:txBody>
      </p:sp>
      <p:sp>
        <p:nvSpPr>
          <p:cNvPr id="109" name="Google Shape;109;p22"/>
          <p:cNvSpPr txBox="1">
            <a:spLocks noGrp="1"/>
          </p:cNvSpPr>
          <p:nvPr>
            <p:ph type="subTitle" idx="1"/>
          </p:nvPr>
        </p:nvSpPr>
        <p:spPr>
          <a:xfrm>
            <a:off x="-188150" y="346200"/>
            <a:ext cx="9345600" cy="47973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dirty="0">
                <a:solidFill>
                  <a:srgbClr val="FFFF00"/>
                </a:solidFill>
              </a:rPr>
              <a:t>1 Tim.6:18</a:t>
            </a:r>
            <a:r>
              <a:rPr lang="en" sz="1900" dirty="0">
                <a:solidFill>
                  <a:srgbClr val="00FFFF"/>
                </a:solidFill>
              </a:rPr>
              <a:t> </a:t>
            </a:r>
            <a:r>
              <a:rPr lang="en" sz="1900" i="1" dirty="0">
                <a:solidFill>
                  <a:schemeClr val="dk1"/>
                </a:solidFill>
              </a:rPr>
              <a:t>“Let them do good, that they be rich in good works, </a:t>
            </a:r>
            <a:r>
              <a:rPr lang="en" sz="1900" i="1" u="sng" dirty="0">
                <a:solidFill>
                  <a:schemeClr val="dk1"/>
                </a:solidFill>
              </a:rPr>
              <a:t>ready to give, willing to share</a:t>
            </a:r>
            <a:r>
              <a:rPr lang="en" sz="1900" i="1" dirty="0">
                <a:solidFill>
                  <a:schemeClr val="dk1"/>
                </a:solidFill>
              </a:rPr>
              <a:t>,”</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u="sng" dirty="0">
                <a:solidFill>
                  <a:srgbClr val="FFFF00"/>
                </a:solidFill>
              </a:rPr>
              <a:t>Heb.13:16</a:t>
            </a:r>
            <a:r>
              <a:rPr lang="en" sz="1900" dirty="0">
                <a:solidFill>
                  <a:srgbClr val="00FFFF"/>
                </a:solidFill>
              </a:rPr>
              <a:t> </a:t>
            </a:r>
            <a:r>
              <a:rPr lang="en" sz="1900" i="1" dirty="0">
                <a:solidFill>
                  <a:schemeClr val="dk1"/>
                </a:solidFill>
              </a:rPr>
              <a:t>“But </a:t>
            </a:r>
            <a:r>
              <a:rPr lang="en" sz="1900" i="1" u="sng" dirty="0">
                <a:solidFill>
                  <a:schemeClr val="dk1"/>
                </a:solidFill>
              </a:rPr>
              <a:t>do not forget to do good and to share</a:t>
            </a:r>
            <a:r>
              <a:rPr lang="en" sz="1900" i="1" dirty="0">
                <a:solidFill>
                  <a:schemeClr val="dk1"/>
                </a:solidFill>
              </a:rPr>
              <a:t>, for with such sacrifices God is well pleased.”</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Can you give of your time and your strength and your knowledge to new Christians here?  Moving furniture around, making repairs around the house and/or automobile, babysitting, traveling to appointments, picking up groceries and prescriptions, yard work, taking care of their pet(s), talking them through a crisis over the phone, filling out confusing paperwork, helping with their taxes, studying for a test of some kind, with addictions they are struggling to overcome?</a:t>
            </a:r>
            <a:endParaRPr sz="1900" dirty="0">
              <a:solidFill>
                <a:srgbClr val="FFFF00"/>
              </a:solidFill>
            </a:endParaRPr>
          </a:p>
          <a:p>
            <a:pPr marL="457200" lvl="0" indent="-349250" algn="l" rtl="0">
              <a:spcBef>
                <a:spcPts val="0"/>
              </a:spcBef>
              <a:spcAft>
                <a:spcPts val="0"/>
              </a:spcAft>
              <a:buClr>
                <a:srgbClr val="00FFFF"/>
              </a:buClr>
              <a:buSzPts val="1900"/>
              <a:buChar char="●"/>
            </a:pPr>
            <a:r>
              <a:rPr lang="en" sz="1900" dirty="0">
                <a:solidFill>
                  <a:srgbClr val="00FFFF"/>
                </a:solidFill>
              </a:rPr>
              <a:t>Can you give of your finances to new Christians here?  Helping them with the ever increasing cost of groceries, or maybe getting them a gift card for a restaurant or grocery store, or helping to pay a high utility bill, or putting gas in their car, or financial help with an unexpected car repair, or to get some new (or used) clothes for themselves or their family members, or toys for their children, or a good bible and/or bible cover, etc?  You can set money aside for this NOW.</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00800" y="0"/>
            <a:ext cx="93456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PREPARE FOR BLESSINGS</a:t>
            </a:r>
            <a:endParaRPr sz="5000" b="1">
              <a:solidFill>
                <a:srgbClr val="00FFFF"/>
              </a:solidFill>
            </a:endParaRPr>
          </a:p>
        </p:txBody>
      </p:sp>
      <p:sp>
        <p:nvSpPr>
          <p:cNvPr id="115" name="Google Shape;115;p23"/>
          <p:cNvSpPr txBox="1">
            <a:spLocks noGrp="1"/>
          </p:cNvSpPr>
          <p:nvPr>
            <p:ph type="subTitle" idx="1"/>
          </p:nvPr>
        </p:nvSpPr>
        <p:spPr>
          <a:xfrm>
            <a:off x="-188150" y="346200"/>
            <a:ext cx="9387000" cy="4797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IF we have sincerely prayed for more laborers to reap this great harvest …</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IF we have invited others to come and are telling them about Jesus Christ …</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IF we are demonstrating patience with these visitors and new Christians …</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IF we are warmly greeting our visitors with a smile and with love …</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IF we have prepared this location for the growth we are working toward …</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IF we are reading God’s word and have decided that we, too, CAN teach …</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IF we are maintaining contact with both our visitors and new members …</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IF we are personally showing hospitality to visitors and our new Christians …</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IF we are ready to provide for WHATEVER our new brethren need …</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Then dear brothers and sisters, God WILL answer those prayers, and this congregation WILL keep growing in number, </a:t>
            </a:r>
            <a:r>
              <a:rPr lang="en" sz="2000" u="sng" dirty="0">
                <a:solidFill>
                  <a:srgbClr val="FFFF00"/>
                </a:solidFill>
              </a:rPr>
              <a:t>as new members tell others</a:t>
            </a:r>
            <a:r>
              <a:rPr lang="en" sz="2000" dirty="0">
                <a:solidFill>
                  <a:srgbClr val="FFFF00"/>
                </a:solidFill>
              </a:rPr>
              <a:t>!</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Jn.3:22</a:t>
            </a:r>
            <a:r>
              <a:rPr lang="en" sz="2000" dirty="0">
                <a:solidFill>
                  <a:srgbClr val="FFFF00"/>
                </a:solidFill>
              </a:rPr>
              <a:t> </a:t>
            </a:r>
            <a:r>
              <a:rPr lang="en" sz="2000" i="1" dirty="0">
                <a:solidFill>
                  <a:schemeClr val="dk1"/>
                </a:solidFill>
              </a:rPr>
              <a:t>“And whatever we ask we receive from Him, </a:t>
            </a:r>
            <a:r>
              <a:rPr lang="en" sz="2000" i="1" u="sng" dirty="0">
                <a:solidFill>
                  <a:schemeClr val="dk1"/>
                </a:solidFill>
              </a:rPr>
              <a:t>because we keep His commandments and do those things that are pleasing in His sight</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And we ALL will grow into more faithful servants of Jesus Christ, and become even better equipped to keep growing, and this congregation will thrive.</a:t>
            </a:r>
            <a:endParaRPr sz="2000" dirty="0">
              <a:solidFill>
                <a:srgbClr val="00FFFF"/>
              </a:solidFill>
            </a:endParaRPr>
          </a:p>
          <a:p>
            <a:pPr marL="457200" lvl="0" indent="0" algn="l" rtl="0">
              <a:spcBef>
                <a:spcPts val="0"/>
              </a:spcBef>
              <a:spcAft>
                <a:spcPts val="0"/>
              </a:spcAft>
              <a:buNone/>
            </a:pP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00800" y="0"/>
            <a:ext cx="93456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PREPARE TO BE HUMBLE</a:t>
            </a:r>
            <a:endParaRPr sz="5000" b="1">
              <a:solidFill>
                <a:srgbClr val="00FFFF"/>
              </a:solidFill>
            </a:endParaRPr>
          </a:p>
        </p:txBody>
      </p:sp>
      <p:sp>
        <p:nvSpPr>
          <p:cNvPr id="121" name="Google Shape;121;p24"/>
          <p:cNvSpPr txBox="1">
            <a:spLocks noGrp="1"/>
          </p:cNvSpPr>
          <p:nvPr>
            <p:ph type="subTitle" idx="1"/>
          </p:nvPr>
        </p:nvSpPr>
        <p:spPr>
          <a:xfrm>
            <a:off x="-188150" y="346200"/>
            <a:ext cx="9387000" cy="4797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 need to end with a warning, though.  Along with growing and flourishing congregations often comes one BAD thing - </a:t>
            </a:r>
            <a:r>
              <a:rPr lang="en" sz="2000" u="sng" dirty="0">
                <a:solidFill>
                  <a:srgbClr val="FFFF00"/>
                </a:solidFill>
              </a:rPr>
              <a:t>Pride</a:t>
            </a:r>
            <a:r>
              <a:rPr lang="en" sz="2000" dirty="0">
                <a:solidFill>
                  <a:srgbClr val="FFFF00"/>
                </a:solidFill>
              </a:rPr>
              <a:t>.</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WHEN we see increases like this, WHO will get the glory?  The “inviter”?  The congregation?  The evangelist?  This leads to envy, strife and heresy.</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Cor.3:5-7</a:t>
            </a:r>
            <a:r>
              <a:rPr lang="en" sz="2000" dirty="0">
                <a:solidFill>
                  <a:srgbClr val="FFFF00"/>
                </a:solidFill>
              </a:rPr>
              <a:t> </a:t>
            </a:r>
            <a:r>
              <a:rPr lang="en" sz="2000" i="1" dirty="0">
                <a:solidFill>
                  <a:schemeClr val="dk1"/>
                </a:solidFill>
              </a:rPr>
              <a:t>“Who then is Paul, and who is Apollos, but ministers through whom you believed, as the Lord gave to each one? 6 I planted, Apollos watered, but </a:t>
            </a:r>
            <a:r>
              <a:rPr lang="en" sz="2000" i="1" u="sng" dirty="0">
                <a:solidFill>
                  <a:schemeClr val="dk1"/>
                </a:solidFill>
              </a:rPr>
              <a:t>God gave the increase</a:t>
            </a:r>
            <a:r>
              <a:rPr lang="en" sz="2000" i="1" dirty="0">
                <a:solidFill>
                  <a:schemeClr val="dk1"/>
                </a:solidFill>
              </a:rPr>
              <a:t>. 7 </a:t>
            </a:r>
            <a:r>
              <a:rPr lang="en" sz="2000" i="1" u="sng" dirty="0">
                <a:solidFill>
                  <a:schemeClr val="dk1"/>
                </a:solidFill>
              </a:rPr>
              <a:t>So then neither he who plants is anything</a:t>
            </a:r>
            <a:r>
              <a:rPr lang="en" sz="2000" i="1" dirty="0">
                <a:solidFill>
                  <a:schemeClr val="dk1"/>
                </a:solidFill>
              </a:rPr>
              <a:t>, nor he who waters, but God who gives the increase.”</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Col.2:19</a:t>
            </a:r>
            <a:r>
              <a:rPr lang="en" sz="2000" dirty="0">
                <a:solidFill>
                  <a:srgbClr val="FFFF00"/>
                </a:solidFill>
              </a:rPr>
              <a:t> </a:t>
            </a:r>
            <a:r>
              <a:rPr lang="en" sz="2000" i="1" dirty="0">
                <a:solidFill>
                  <a:schemeClr val="dk1"/>
                </a:solidFill>
              </a:rPr>
              <a:t>“...holding fast to the Head, from whom all the body, nourished and knit together by joints and ligaments, </a:t>
            </a:r>
            <a:r>
              <a:rPr lang="en" sz="2000" i="1" u="sng" dirty="0">
                <a:solidFill>
                  <a:schemeClr val="dk1"/>
                </a:solidFill>
              </a:rPr>
              <a:t>grows with the increase that is from God</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dirty="0">
                <a:solidFill>
                  <a:srgbClr val="FFFF00"/>
                </a:solidFill>
              </a:rPr>
              <a:t>When pride infiltrates, one of two things happen.  1) We begin losing members because some brethren see that prideful attitude, or 2) It is not long before the evangelist and elders are adding </a:t>
            </a:r>
            <a:r>
              <a:rPr lang="en" sz="2000" u="sng" dirty="0">
                <a:solidFill>
                  <a:srgbClr val="FFFF00"/>
                </a:solidFill>
              </a:rPr>
              <a:t>ERROR</a:t>
            </a:r>
            <a:r>
              <a:rPr lang="en" sz="2000" dirty="0">
                <a:solidFill>
                  <a:srgbClr val="FFFF00"/>
                </a:solidFill>
              </a:rPr>
              <a:t> in order to keep growing, because so many new members want to have their ears “tickled” (</a:t>
            </a:r>
            <a:r>
              <a:rPr lang="en" sz="2000" u="sng" dirty="0">
                <a:solidFill>
                  <a:srgbClr val="FFFF00"/>
                </a:solidFill>
              </a:rPr>
              <a:t>2 Tim.4:3</a:t>
            </a:r>
            <a:r>
              <a:rPr lang="en" sz="2000" dirty="0">
                <a:solidFill>
                  <a:srgbClr val="FFFF00"/>
                </a:solidFill>
              </a:rPr>
              <a:t>).</a:t>
            </a:r>
            <a:endParaRPr sz="2000" dirty="0">
              <a:solidFill>
                <a:srgbClr val="FFFF00"/>
              </a:solidFill>
            </a:endParaRPr>
          </a:p>
          <a:p>
            <a:pPr marL="457200" lvl="0" indent="0" algn="l" rtl="0">
              <a:spcBef>
                <a:spcPts val="0"/>
              </a:spcBef>
              <a:spcAft>
                <a:spcPts val="0"/>
              </a:spcAft>
              <a:buNone/>
            </a:pP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00800" y="0"/>
            <a:ext cx="93456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GOD IS PREPARED FOR YOU</a:t>
            </a:r>
            <a:endParaRPr sz="5000" b="1">
              <a:solidFill>
                <a:srgbClr val="00FFFF"/>
              </a:solidFill>
            </a:endParaRPr>
          </a:p>
        </p:txBody>
      </p:sp>
      <p:sp>
        <p:nvSpPr>
          <p:cNvPr id="127" name="Google Shape;127;p25"/>
          <p:cNvSpPr txBox="1">
            <a:spLocks noGrp="1"/>
          </p:cNvSpPr>
          <p:nvPr>
            <p:ph type="subTitle" idx="1"/>
          </p:nvPr>
        </p:nvSpPr>
        <p:spPr>
          <a:xfrm>
            <a:off x="-188150" y="346200"/>
            <a:ext cx="9387000" cy="4797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Jn.14:1-2</a:t>
            </a:r>
            <a:r>
              <a:rPr lang="en" sz="2000" dirty="0">
                <a:solidFill>
                  <a:srgbClr val="FFFF00"/>
                </a:solidFill>
              </a:rPr>
              <a:t> </a:t>
            </a:r>
            <a:r>
              <a:rPr lang="en" sz="2000" i="1" dirty="0">
                <a:solidFill>
                  <a:schemeClr val="dk1"/>
                </a:solidFill>
              </a:rPr>
              <a:t>“Let not your heart be troubled; you believe in God, believe also in Me. 2 In My Father’s house are many mansions; if it were not so, I would have told you. </a:t>
            </a:r>
            <a:r>
              <a:rPr lang="en" sz="2000" i="1" u="sng" dirty="0">
                <a:solidFill>
                  <a:schemeClr val="dk1"/>
                </a:solidFill>
              </a:rPr>
              <a:t>I go to prepare a place for you</a:t>
            </a:r>
            <a:r>
              <a:rPr lang="en" sz="2000" i="1" dirty="0">
                <a:solidFill>
                  <a:schemeClr val="dk1"/>
                </a:solidFill>
              </a:rPr>
              <a:t>.”</a:t>
            </a:r>
            <a:r>
              <a:rPr lang="en" sz="2000" dirty="0">
                <a:solidFill>
                  <a:srgbClr val="FFFF00"/>
                </a:solidFill>
              </a:rPr>
              <a:t> (see also </a:t>
            </a:r>
            <a:r>
              <a:rPr lang="en" sz="2000" u="sng" dirty="0">
                <a:solidFill>
                  <a:srgbClr val="FFFF00"/>
                </a:solidFill>
              </a:rPr>
              <a:t>1 Cor.2:9</a:t>
            </a:r>
            <a:r>
              <a:rPr lang="en" sz="2000" dirty="0">
                <a:solidFill>
                  <a:srgbClr val="FFFF00"/>
                </a:solidFill>
              </a:rPr>
              <a:t>, </a:t>
            </a:r>
            <a:r>
              <a:rPr lang="en" sz="2000" u="sng" dirty="0">
                <a:solidFill>
                  <a:srgbClr val="FFFF00"/>
                </a:solidFill>
              </a:rPr>
              <a:t>Heb.11:16</a:t>
            </a:r>
            <a:r>
              <a:rPr lang="en" sz="2000" dirty="0">
                <a:solidFill>
                  <a:srgbClr val="FFFF00"/>
                </a:solidFill>
              </a:rPr>
              <a:t>, </a:t>
            </a:r>
            <a:r>
              <a:rPr lang="en" sz="2000" u="sng" dirty="0">
                <a:solidFill>
                  <a:srgbClr val="FFFF00"/>
                </a:solidFill>
              </a:rPr>
              <a:t>Rev.21:2</a:t>
            </a:r>
            <a:r>
              <a:rPr lang="en" sz="2000" dirty="0">
                <a:solidFill>
                  <a:srgbClr val="FFFF00"/>
                </a:solidFill>
              </a:rPr>
              <a:t>) </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Matt.25:34</a:t>
            </a:r>
            <a:r>
              <a:rPr lang="en" sz="2000" dirty="0">
                <a:solidFill>
                  <a:srgbClr val="FFFF00"/>
                </a:solidFill>
              </a:rPr>
              <a:t> </a:t>
            </a:r>
            <a:r>
              <a:rPr lang="en" sz="2000" i="1" dirty="0">
                <a:solidFill>
                  <a:schemeClr val="dk1"/>
                </a:solidFill>
              </a:rPr>
              <a:t>“Then the King will say to those on His right hand, ‘Come, you blessed of My Father, inherit the kingdom </a:t>
            </a:r>
            <a:r>
              <a:rPr lang="en" sz="2000" i="1" u="sng" dirty="0">
                <a:solidFill>
                  <a:schemeClr val="dk1"/>
                </a:solidFill>
              </a:rPr>
              <a:t>prepared for you from the foundation of the world</a:t>
            </a:r>
            <a:r>
              <a:rPr lang="en" sz="2000" i="1" dirty="0">
                <a:solidFill>
                  <a:schemeClr val="dk1"/>
                </a:solidFill>
              </a:rPr>
              <a:t>:”</a:t>
            </a:r>
            <a:r>
              <a:rPr lang="en" sz="2000" dirty="0">
                <a:solidFill>
                  <a:srgbClr val="FFFF00"/>
                </a:solidFill>
              </a:rPr>
              <a:t>  </a:t>
            </a:r>
            <a:r>
              <a:rPr lang="en" sz="2000" dirty="0">
                <a:solidFill>
                  <a:srgbClr val="00FFFF"/>
                </a:solidFill>
              </a:rPr>
              <a:t>Don’t you want to go a place like this for eternity?</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But God is also prepared for those who reject what His Son teaches in the scriptures, those whose sins have not been washed away.  </a:t>
            </a:r>
            <a:r>
              <a:rPr lang="en" sz="2000" u="sng" dirty="0">
                <a:solidFill>
                  <a:srgbClr val="FFFF00"/>
                </a:solidFill>
              </a:rPr>
              <a:t>Matt.25:41</a:t>
            </a:r>
            <a:r>
              <a:rPr lang="en" sz="2000" dirty="0">
                <a:solidFill>
                  <a:srgbClr val="FFFF00"/>
                </a:solidFill>
              </a:rPr>
              <a:t> </a:t>
            </a:r>
            <a:r>
              <a:rPr lang="en" sz="2000" i="1" dirty="0">
                <a:solidFill>
                  <a:schemeClr val="dk1"/>
                </a:solidFill>
              </a:rPr>
              <a:t>“Then He will also say to those on the left hand, ‘Depart from Me, you cursed, into the everlasting fire </a:t>
            </a:r>
            <a:r>
              <a:rPr lang="en" sz="2000" i="1" u="sng" dirty="0">
                <a:solidFill>
                  <a:schemeClr val="dk1"/>
                </a:solidFill>
              </a:rPr>
              <a:t>prepared</a:t>
            </a:r>
            <a:r>
              <a:rPr lang="en" sz="2000" i="1" dirty="0">
                <a:solidFill>
                  <a:schemeClr val="dk1"/>
                </a:solidFill>
              </a:rPr>
              <a:t> for the devil and his angels:”</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The good news is that you can choose to cover yourself with the blood of Jesus Christ, even this very day!</a:t>
            </a:r>
            <a:r>
              <a:rPr lang="en" sz="2000" dirty="0">
                <a:solidFill>
                  <a:srgbClr val="FFFF00"/>
                </a:solidFill>
              </a:rPr>
              <a:t>  </a:t>
            </a:r>
            <a:r>
              <a:rPr lang="en" sz="2000" u="sng" dirty="0">
                <a:solidFill>
                  <a:srgbClr val="FFFF00"/>
                </a:solidFill>
              </a:rPr>
              <a:t>Rom.6:3</a:t>
            </a:r>
            <a:r>
              <a:rPr lang="en" sz="2000" dirty="0">
                <a:solidFill>
                  <a:srgbClr val="FFFF00"/>
                </a:solidFill>
              </a:rPr>
              <a:t> </a:t>
            </a:r>
            <a:r>
              <a:rPr lang="en" sz="2000" i="1" dirty="0">
                <a:solidFill>
                  <a:schemeClr val="dk1"/>
                </a:solidFill>
              </a:rPr>
              <a:t>“Or do you not know that </a:t>
            </a:r>
            <a:r>
              <a:rPr lang="en" sz="2000" i="1" u="sng" dirty="0">
                <a:solidFill>
                  <a:schemeClr val="dk1"/>
                </a:solidFill>
              </a:rPr>
              <a:t>as many of us as were baptized</a:t>
            </a:r>
            <a:r>
              <a:rPr lang="en" sz="2000" i="1" dirty="0">
                <a:solidFill>
                  <a:schemeClr val="dk1"/>
                </a:solidFill>
              </a:rPr>
              <a:t> into Christ Jesus were baptized into His death?”</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Amos 4:12</a:t>
            </a:r>
            <a:r>
              <a:rPr lang="en" sz="2000" dirty="0">
                <a:solidFill>
                  <a:srgbClr val="FFFF00"/>
                </a:solidFill>
              </a:rPr>
              <a:t> </a:t>
            </a:r>
            <a:r>
              <a:rPr lang="en" sz="2000" i="1" dirty="0">
                <a:solidFill>
                  <a:schemeClr val="dk1"/>
                </a:solidFill>
              </a:rPr>
              <a:t>“...</a:t>
            </a:r>
            <a:r>
              <a:rPr lang="en" sz="2000" i="1" u="sng" dirty="0">
                <a:solidFill>
                  <a:schemeClr val="dk1"/>
                </a:solidFill>
              </a:rPr>
              <a:t>Prepare</a:t>
            </a:r>
            <a:r>
              <a:rPr lang="en" sz="2000" i="1" dirty="0">
                <a:solidFill>
                  <a:schemeClr val="dk1"/>
                </a:solidFill>
              </a:rPr>
              <a:t> to meet your God…”</a:t>
            </a:r>
            <a:r>
              <a:rPr lang="en" sz="2000" dirty="0">
                <a:solidFill>
                  <a:srgbClr val="FFFF00"/>
                </a:solidFill>
              </a:rPr>
              <a:t>  Let us know how we can help!</a:t>
            </a:r>
            <a:endParaRPr sz="2000" dirty="0">
              <a:solidFill>
                <a:srgbClr val="FFFF00"/>
              </a:solidFill>
            </a:endParaRPr>
          </a:p>
          <a:p>
            <a:pPr marL="457200" lvl="0" indent="0" algn="l" rtl="0">
              <a:spcBef>
                <a:spcPts val="0"/>
              </a:spcBef>
              <a:spcAft>
                <a:spcPts val="0"/>
              </a:spcAft>
              <a:buNone/>
            </a:pP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00800" y="0"/>
            <a:ext cx="9345600" cy="56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PREPARE IN PRAYER</a:t>
            </a:r>
            <a:endParaRPr sz="5000" b="1">
              <a:solidFill>
                <a:srgbClr val="00FFFF"/>
              </a:solidFill>
            </a:endParaRPr>
          </a:p>
        </p:txBody>
      </p:sp>
      <p:sp>
        <p:nvSpPr>
          <p:cNvPr id="61" name="Google Shape;61;p14"/>
          <p:cNvSpPr txBox="1">
            <a:spLocks noGrp="1"/>
          </p:cNvSpPr>
          <p:nvPr>
            <p:ph type="subTitle" idx="1"/>
          </p:nvPr>
        </p:nvSpPr>
        <p:spPr>
          <a:xfrm>
            <a:off x="-154300" y="456150"/>
            <a:ext cx="9345600" cy="4687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Lk.10:2</a:t>
            </a:r>
            <a:r>
              <a:rPr lang="en" sz="2000">
                <a:solidFill>
                  <a:srgbClr val="00FFFF"/>
                </a:solidFill>
              </a:rPr>
              <a:t> </a:t>
            </a:r>
            <a:r>
              <a:rPr lang="en" sz="2000" i="1">
                <a:solidFill>
                  <a:schemeClr val="dk1"/>
                </a:solidFill>
              </a:rPr>
              <a:t>“Then He</a:t>
            </a:r>
            <a:r>
              <a:rPr lang="en" sz="2000">
                <a:solidFill>
                  <a:srgbClr val="00FFFF"/>
                </a:solidFill>
              </a:rPr>
              <a:t> </a:t>
            </a:r>
            <a:r>
              <a:rPr lang="en" sz="2000">
                <a:solidFill>
                  <a:srgbClr val="FFFF00"/>
                </a:solidFill>
              </a:rPr>
              <a:t>(Jesus)</a:t>
            </a:r>
            <a:r>
              <a:rPr lang="en" sz="2000">
                <a:solidFill>
                  <a:srgbClr val="00FFFF"/>
                </a:solidFill>
              </a:rPr>
              <a:t> </a:t>
            </a:r>
            <a:r>
              <a:rPr lang="en" sz="2000" i="1">
                <a:solidFill>
                  <a:schemeClr val="dk1"/>
                </a:solidFill>
              </a:rPr>
              <a:t>said to them, “</a:t>
            </a:r>
            <a:r>
              <a:rPr lang="en" sz="2000" i="1" u="sng">
                <a:solidFill>
                  <a:schemeClr val="dk1"/>
                </a:solidFill>
              </a:rPr>
              <a:t>The harvest truly is great</a:t>
            </a:r>
            <a:r>
              <a:rPr lang="en" sz="2000" i="1">
                <a:solidFill>
                  <a:schemeClr val="dk1"/>
                </a:solidFill>
              </a:rPr>
              <a:t>, but </a:t>
            </a:r>
            <a:r>
              <a:rPr lang="en" sz="2000" i="1" u="sng">
                <a:solidFill>
                  <a:schemeClr val="dk1"/>
                </a:solidFill>
              </a:rPr>
              <a:t>the laborers are few</a:t>
            </a:r>
            <a:r>
              <a:rPr lang="en" sz="2000" i="1">
                <a:solidFill>
                  <a:schemeClr val="dk1"/>
                </a:solidFill>
              </a:rPr>
              <a:t>; therefore </a:t>
            </a:r>
            <a:r>
              <a:rPr lang="en" sz="2000" i="1" u="sng">
                <a:solidFill>
                  <a:schemeClr val="dk1"/>
                </a:solidFill>
              </a:rPr>
              <a:t>pray</a:t>
            </a:r>
            <a:r>
              <a:rPr lang="en" sz="2000" i="1">
                <a:solidFill>
                  <a:schemeClr val="dk1"/>
                </a:solidFill>
              </a:rPr>
              <a:t> the Lord of the harvest to send out laborers into His harvest.”  </a:t>
            </a:r>
            <a:r>
              <a:rPr lang="en" sz="2000">
                <a:solidFill>
                  <a:srgbClr val="00FFFF"/>
                </a:solidFill>
              </a:rPr>
              <a:t>(Is this any LESS true today?)</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4:29</a:t>
            </a:r>
            <a:r>
              <a:rPr lang="en" sz="2000">
                <a:solidFill>
                  <a:srgbClr val="00FFFF"/>
                </a:solidFill>
              </a:rPr>
              <a:t> </a:t>
            </a:r>
            <a:r>
              <a:rPr lang="en" sz="2000" i="1">
                <a:solidFill>
                  <a:schemeClr val="dk1"/>
                </a:solidFill>
              </a:rPr>
              <a:t>“Now, Lord, look on their threats, and </a:t>
            </a:r>
            <a:r>
              <a:rPr lang="en" sz="2000" i="1" u="sng">
                <a:solidFill>
                  <a:schemeClr val="dk1"/>
                </a:solidFill>
              </a:rPr>
              <a:t>grant to Your servants that with all boldness they may speak Your word</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Col.4:3</a:t>
            </a:r>
            <a:r>
              <a:rPr lang="en" sz="2000">
                <a:solidFill>
                  <a:srgbClr val="00FFFF"/>
                </a:solidFill>
              </a:rPr>
              <a:t> </a:t>
            </a:r>
            <a:r>
              <a:rPr lang="en" sz="2000" i="1">
                <a:solidFill>
                  <a:schemeClr val="dk1"/>
                </a:solidFill>
              </a:rPr>
              <a:t>“meanwhile praying also for us, </a:t>
            </a:r>
            <a:r>
              <a:rPr lang="en" sz="2000" i="1" u="sng">
                <a:solidFill>
                  <a:schemeClr val="dk1"/>
                </a:solidFill>
              </a:rPr>
              <a:t>that God would open to us a door for the word</a:t>
            </a:r>
            <a:r>
              <a:rPr lang="en" sz="2000" i="1">
                <a:solidFill>
                  <a:schemeClr val="dk1"/>
                </a:solidFill>
              </a:rPr>
              <a:t>, to speak the mystery of Christ, for which I am also in chains,”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2 Thess.3:1</a:t>
            </a:r>
            <a:r>
              <a:rPr lang="en" sz="2000">
                <a:solidFill>
                  <a:srgbClr val="00FFFF"/>
                </a:solidFill>
              </a:rPr>
              <a:t> </a:t>
            </a:r>
            <a:r>
              <a:rPr lang="en" sz="2000" i="1">
                <a:solidFill>
                  <a:schemeClr val="dk1"/>
                </a:solidFill>
              </a:rPr>
              <a:t>“Finally, brethren, </a:t>
            </a:r>
            <a:r>
              <a:rPr lang="en" sz="2000" i="1" u="sng">
                <a:solidFill>
                  <a:schemeClr val="dk1"/>
                </a:solidFill>
              </a:rPr>
              <a:t>pray for us, that the word of the Lord may run swiftly and be glorified, just as it is with you</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Do you realize how HUGE the harvest is, just in this area?</a:t>
            </a:r>
            <a:endParaRPr sz="2000">
              <a:solidFill>
                <a:srgbClr val="00FFFF"/>
              </a:solidFill>
            </a:endParaRPr>
          </a:p>
          <a:p>
            <a:pPr marL="457200" lvl="0" indent="-355600" algn="l" rtl="0">
              <a:spcBef>
                <a:spcPts val="0"/>
              </a:spcBef>
              <a:spcAft>
                <a:spcPts val="0"/>
              </a:spcAft>
              <a:buClr>
                <a:schemeClr val="dk1"/>
              </a:buClr>
              <a:buSzPts val="2000"/>
              <a:buChar char="●"/>
            </a:pPr>
            <a:r>
              <a:rPr lang="en" sz="2000">
                <a:solidFill>
                  <a:schemeClr val="dk1"/>
                </a:solidFill>
              </a:rPr>
              <a:t>Do you pray for additional laborers in that vineyard?  Do you know how many congregations are out there today looking for evangelists?</a:t>
            </a:r>
            <a:endParaRPr sz="2000">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Do you pray for the evangelist and the teachers in this congregation?</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Do you pray that God will use YOU to reach some lost soul, every day?  Do you ask God to give YOU the boldness to talk with others about Jesus?</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00800" y="0"/>
            <a:ext cx="9345600" cy="50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PREPARE TO INVITE</a:t>
            </a:r>
            <a:endParaRPr sz="5000" b="1">
              <a:solidFill>
                <a:srgbClr val="00FFFF"/>
              </a:solidFill>
            </a:endParaRPr>
          </a:p>
        </p:txBody>
      </p:sp>
      <p:sp>
        <p:nvSpPr>
          <p:cNvPr id="67" name="Google Shape;67;p15"/>
          <p:cNvSpPr txBox="1">
            <a:spLocks noGrp="1"/>
          </p:cNvSpPr>
          <p:nvPr>
            <p:ph type="subTitle" idx="1"/>
          </p:nvPr>
        </p:nvSpPr>
        <p:spPr>
          <a:xfrm>
            <a:off x="-154300" y="445325"/>
            <a:ext cx="9345600" cy="46986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Matt.22:2-4</a:t>
            </a:r>
            <a:r>
              <a:rPr lang="en" sz="2000">
                <a:solidFill>
                  <a:srgbClr val="00FFFF"/>
                </a:solidFill>
              </a:rPr>
              <a:t> </a:t>
            </a:r>
            <a:r>
              <a:rPr lang="en" sz="2000" i="1">
                <a:solidFill>
                  <a:schemeClr val="dk1"/>
                </a:solidFill>
              </a:rPr>
              <a:t>“The kingdom of heaven is like a certain king who arranged a marriage for his son, 3 and sent out his servants to </a:t>
            </a:r>
            <a:r>
              <a:rPr lang="en" sz="2000" i="1" u="sng">
                <a:solidFill>
                  <a:schemeClr val="dk1"/>
                </a:solidFill>
              </a:rPr>
              <a:t>call those who were invited to the wedding</a:t>
            </a:r>
            <a:r>
              <a:rPr lang="en" sz="2000" i="1">
                <a:solidFill>
                  <a:schemeClr val="dk1"/>
                </a:solidFill>
              </a:rPr>
              <a:t>; and they were not willing to come. 4 Again, he sent out other servants, saying, ‘Tell those who are </a:t>
            </a:r>
            <a:r>
              <a:rPr lang="en" sz="2000" i="1" u="sng">
                <a:solidFill>
                  <a:schemeClr val="dk1"/>
                </a:solidFill>
              </a:rPr>
              <a:t>invited</a:t>
            </a:r>
            <a:r>
              <a:rPr lang="en" sz="2000" i="1">
                <a:solidFill>
                  <a:schemeClr val="dk1"/>
                </a:solidFill>
              </a:rPr>
              <a:t>, “See, </a:t>
            </a:r>
            <a:r>
              <a:rPr lang="en" sz="2000" i="1">
                <a:solidFill>
                  <a:srgbClr val="00FFFF"/>
                </a:solidFill>
              </a:rPr>
              <a:t>I have prepared </a:t>
            </a:r>
            <a:r>
              <a:rPr lang="en" sz="2000" i="1">
                <a:solidFill>
                  <a:schemeClr val="dk1"/>
                </a:solidFill>
              </a:rPr>
              <a:t>my dinner; my oxen and fatted cattle are killed, and </a:t>
            </a:r>
            <a:r>
              <a:rPr lang="en" sz="2000" i="1">
                <a:solidFill>
                  <a:srgbClr val="00FFFF"/>
                </a:solidFill>
              </a:rPr>
              <a:t>all things are ready.</a:t>
            </a:r>
            <a:r>
              <a:rPr lang="en" sz="2000" i="1">
                <a:solidFill>
                  <a:schemeClr val="dk1"/>
                </a:solidFill>
              </a:rPr>
              <a:t> </a:t>
            </a:r>
            <a:r>
              <a:rPr lang="en" sz="2000" i="1" u="sng">
                <a:solidFill>
                  <a:schemeClr val="dk1"/>
                </a:solidFill>
              </a:rPr>
              <a:t>Come to the wedding</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Rev.22:17</a:t>
            </a:r>
            <a:r>
              <a:rPr lang="en" sz="2000">
                <a:solidFill>
                  <a:schemeClr val="dk1"/>
                </a:solidFill>
              </a:rPr>
              <a:t> </a:t>
            </a:r>
            <a:r>
              <a:rPr lang="en" sz="2000" i="1">
                <a:solidFill>
                  <a:schemeClr val="dk1"/>
                </a:solidFill>
              </a:rPr>
              <a:t>“And the Spirit and </a:t>
            </a:r>
            <a:r>
              <a:rPr lang="en" sz="2000" i="1" u="sng">
                <a:solidFill>
                  <a:schemeClr val="dk1"/>
                </a:solidFill>
              </a:rPr>
              <a:t>the bride</a:t>
            </a:r>
            <a:r>
              <a:rPr lang="en" sz="2000" i="1">
                <a:solidFill>
                  <a:schemeClr val="dk1"/>
                </a:solidFill>
              </a:rPr>
              <a:t> </a:t>
            </a:r>
            <a:r>
              <a:rPr lang="en" sz="2000">
                <a:solidFill>
                  <a:srgbClr val="FFFF00"/>
                </a:solidFill>
              </a:rPr>
              <a:t>(Christ’s church)</a:t>
            </a:r>
            <a:r>
              <a:rPr lang="en" sz="2000" i="1">
                <a:solidFill>
                  <a:schemeClr val="dk1"/>
                </a:solidFill>
              </a:rPr>
              <a:t> say, “Come!...”</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We have printed THOUSANDS of invitation flyers for the Chatham Heights congregation, for many years now.  It talks about God’s word, what we do in our assemblies, what one must do to be saved, and the Lord’s church.</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Some here have given away hundreds of these.  Others, I suspect, have never given away even one, nor said a word to anyone about Jesus our King.</a:t>
            </a:r>
            <a:endParaRPr sz="2000">
              <a:solidFill>
                <a:srgbClr val="00FFFF"/>
              </a:solidFill>
            </a:endParaRPr>
          </a:p>
          <a:p>
            <a:pPr marL="457200" lvl="0" indent="-355600" algn="l" rtl="0">
              <a:spcBef>
                <a:spcPts val="0"/>
              </a:spcBef>
              <a:spcAft>
                <a:spcPts val="0"/>
              </a:spcAft>
              <a:buClr>
                <a:schemeClr val="dk1"/>
              </a:buClr>
              <a:buSzPts val="2000"/>
              <a:buChar char="●"/>
            </a:pPr>
            <a:r>
              <a:rPr lang="en" sz="2000">
                <a:solidFill>
                  <a:schemeClr val="dk1"/>
                </a:solidFill>
              </a:rPr>
              <a:t>Of course it doesn’t need to be done with a flyer.  A good conversation is even better.  But do your friends, neighbors and co-workers even know that you are a Christian?  Have you invited them here?  If not, why not?</a:t>
            </a:r>
            <a:endParaRPr sz="20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00800" y="0"/>
            <a:ext cx="93456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PREPARE TO BE PATIENT</a:t>
            </a:r>
            <a:endParaRPr sz="5000" b="1">
              <a:solidFill>
                <a:srgbClr val="00FFFF"/>
              </a:solidFill>
            </a:endParaRPr>
          </a:p>
        </p:txBody>
      </p:sp>
      <p:sp>
        <p:nvSpPr>
          <p:cNvPr id="73" name="Google Shape;73;p16"/>
          <p:cNvSpPr txBox="1">
            <a:spLocks noGrp="1"/>
          </p:cNvSpPr>
          <p:nvPr>
            <p:ph type="subTitle" idx="1"/>
          </p:nvPr>
        </p:nvSpPr>
        <p:spPr>
          <a:xfrm>
            <a:off x="-154300" y="346500"/>
            <a:ext cx="9345600" cy="47973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FFFF00"/>
              </a:buClr>
              <a:buSzPts val="1800"/>
              <a:buChar char="●"/>
            </a:pPr>
            <a:r>
              <a:rPr lang="en" sz="1800" dirty="0">
                <a:solidFill>
                  <a:srgbClr val="FFFF00"/>
                </a:solidFill>
              </a:rPr>
              <a:t>If you only remember ONE point from this lesson today, let it be this one.</a:t>
            </a:r>
            <a:endParaRPr sz="1800" dirty="0">
              <a:solidFill>
                <a:srgbClr val="FFFF00"/>
              </a:solidFill>
            </a:endParaRPr>
          </a:p>
          <a:p>
            <a:pPr marL="457200" lvl="0" indent="-342900" algn="l" rtl="0">
              <a:spcBef>
                <a:spcPts val="0"/>
              </a:spcBef>
              <a:spcAft>
                <a:spcPts val="0"/>
              </a:spcAft>
              <a:buClr>
                <a:srgbClr val="FFFF00"/>
              </a:buClr>
              <a:buSzPts val="1800"/>
              <a:buChar char="●"/>
            </a:pPr>
            <a:r>
              <a:rPr lang="en" sz="1800" u="sng" dirty="0">
                <a:solidFill>
                  <a:srgbClr val="FFFF00"/>
                </a:solidFill>
              </a:rPr>
              <a:t>Eph.4:2</a:t>
            </a:r>
            <a:r>
              <a:rPr lang="en" sz="1800" dirty="0">
                <a:solidFill>
                  <a:srgbClr val="FFFF00"/>
                </a:solidFill>
              </a:rPr>
              <a:t> </a:t>
            </a:r>
            <a:r>
              <a:rPr lang="en" sz="1800" i="1" dirty="0">
                <a:solidFill>
                  <a:schemeClr val="dk1"/>
                </a:solidFill>
              </a:rPr>
              <a:t>“with all lowliness and gentleness, </a:t>
            </a:r>
            <a:r>
              <a:rPr lang="en" sz="1800" i="1" u="sng" dirty="0">
                <a:solidFill>
                  <a:schemeClr val="dk1"/>
                </a:solidFill>
              </a:rPr>
              <a:t>with longsuffering</a:t>
            </a:r>
            <a:r>
              <a:rPr lang="en" sz="1800" i="1" dirty="0">
                <a:solidFill>
                  <a:schemeClr val="dk1"/>
                </a:solidFill>
              </a:rPr>
              <a:t>, </a:t>
            </a:r>
            <a:r>
              <a:rPr lang="en" sz="1800" i="1" u="sng" dirty="0">
                <a:solidFill>
                  <a:schemeClr val="dk1"/>
                </a:solidFill>
              </a:rPr>
              <a:t>bearing with one another</a:t>
            </a:r>
            <a:r>
              <a:rPr lang="en" sz="1800" i="1" dirty="0">
                <a:solidFill>
                  <a:schemeClr val="dk1"/>
                </a:solidFill>
              </a:rPr>
              <a:t> in love,”</a:t>
            </a:r>
            <a:endParaRPr sz="1800" i="1" dirty="0">
              <a:solidFill>
                <a:schemeClr val="dk1"/>
              </a:solidFill>
            </a:endParaRPr>
          </a:p>
          <a:p>
            <a:pPr marL="457200" lvl="0" indent="-342900" algn="l" rtl="0">
              <a:spcBef>
                <a:spcPts val="0"/>
              </a:spcBef>
              <a:spcAft>
                <a:spcPts val="0"/>
              </a:spcAft>
              <a:buClr>
                <a:srgbClr val="FFFF00"/>
              </a:buClr>
              <a:buSzPts val="1800"/>
              <a:buChar char="●"/>
            </a:pPr>
            <a:r>
              <a:rPr lang="en" sz="1800" u="sng" dirty="0">
                <a:solidFill>
                  <a:srgbClr val="FFFF00"/>
                </a:solidFill>
              </a:rPr>
              <a:t>2 Tim.2:24-26</a:t>
            </a:r>
            <a:r>
              <a:rPr lang="en" sz="1800" dirty="0">
                <a:solidFill>
                  <a:srgbClr val="FFFF00"/>
                </a:solidFill>
              </a:rPr>
              <a:t> </a:t>
            </a:r>
            <a:r>
              <a:rPr lang="en" sz="1800" i="1" dirty="0">
                <a:solidFill>
                  <a:schemeClr val="dk1"/>
                </a:solidFill>
              </a:rPr>
              <a:t>“And a servant of the Lord </a:t>
            </a:r>
            <a:r>
              <a:rPr lang="en" sz="1800" i="1" u="sng" dirty="0">
                <a:solidFill>
                  <a:schemeClr val="dk1"/>
                </a:solidFill>
              </a:rPr>
              <a:t>must not quarrel but be gentle to all</a:t>
            </a:r>
            <a:r>
              <a:rPr lang="en" sz="1800" i="1" dirty="0">
                <a:solidFill>
                  <a:schemeClr val="dk1"/>
                </a:solidFill>
              </a:rPr>
              <a:t>, able to teach, </a:t>
            </a:r>
            <a:r>
              <a:rPr lang="en" sz="1800" i="1" u="sng" dirty="0">
                <a:solidFill>
                  <a:schemeClr val="dk1"/>
                </a:solidFill>
              </a:rPr>
              <a:t>patient</a:t>
            </a:r>
            <a:r>
              <a:rPr lang="en" sz="1800" i="1" dirty="0">
                <a:solidFill>
                  <a:schemeClr val="dk1"/>
                </a:solidFill>
              </a:rPr>
              <a:t>, 25 </a:t>
            </a:r>
            <a:r>
              <a:rPr lang="en" sz="1800" i="1" u="sng" dirty="0">
                <a:solidFill>
                  <a:schemeClr val="dk1"/>
                </a:solidFill>
              </a:rPr>
              <a:t>in humility correcting those who are in opposition</a:t>
            </a:r>
            <a:r>
              <a:rPr lang="en" sz="1800" i="1" dirty="0">
                <a:solidFill>
                  <a:schemeClr val="dk1"/>
                </a:solidFill>
              </a:rPr>
              <a:t>, if God perhaps will grant them repentance, so that they may know the truth, 26 and that they may come to their senses and escape the snare of the devil, </a:t>
            </a:r>
            <a:r>
              <a:rPr lang="en" sz="1800" i="1" u="sng" dirty="0">
                <a:solidFill>
                  <a:schemeClr val="dk1"/>
                </a:solidFill>
              </a:rPr>
              <a:t>having been taken captive by him to do his will</a:t>
            </a:r>
            <a:r>
              <a:rPr lang="en" sz="1800" i="1" dirty="0">
                <a:solidFill>
                  <a:schemeClr val="dk1"/>
                </a:solidFill>
              </a:rPr>
              <a:t>.”</a:t>
            </a:r>
            <a:endParaRPr sz="1800" i="1" dirty="0">
              <a:solidFill>
                <a:schemeClr val="dk1"/>
              </a:solidFill>
            </a:endParaRPr>
          </a:p>
          <a:p>
            <a:pPr marL="457200" lvl="0" indent="-342900" algn="l" rtl="0">
              <a:spcBef>
                <a:spcPts val="0"/>
              </a:spcBef>
              <a:spcAft>
                <a:spcPts val="0"/>
              </a:spcAft>
              <a:buClr>
                <a:srgbClr val="00FFFF"/>
              </a:buClr>
              <a:buSzPts val="1800"/>
              <a:buChar char="●"/>
            </a:pPr>
            <a:r>
              <a:rPr lang="en" sz="1800" dirty="0">
                <a:solidFill>
                  <a:srgbClr val="00FFFF"/>
                </a:solidFill>
              </a:rPr>
              <a:t>When you say you want more new Christians here, do you really just mean “more Christians who look, talk and act just like me”?  </a:t>
            </a:r>
            <a:r>
              <a:rPr lang="en" sz="1800" dirty="0">
                <a:solidFill>
                  <a:srgbClr val="FFFF00"/>
                </a:solidFill>
              </a:rPr>
              <a:t>(See also </a:t>
            </a:r>
            <a:r>
              <a:rPr lang="en" sz="1800" u="sng" dirty="0">
                <a:solidFill>
                  <a:srgbClr val="FFFF00"/>
                </a:solidFill>
              </a:rPr>
              <a:t>Js.2:1-4</a:t>
            </a:r>
            <a:r>
              <a:rPr lang="en" sz="1800" dirty="0">
                <a:solidFill>
                  <a:srgbClr val="FFFF00"/>
                </a:solidFill>
              </a:rPr>
              <a:t>)</a:t>
            </a:r>
            <a:endParaRPr sz="1800" dirty="0">
              <a:solidFill>
                <a:srgbClr val="FFFF00"/>
              </a:solidFill>
            </a:endParaRPr>
          </a:p>
          <a:p>
            <a:pPr marL="457200" lvl="0" indent="-342900" algn="l" rtl="0">
              <a:spcBef>
                <a:spcPts val="0"/>
              </a:spcBef>
              <a:spcAft>
                <a:spcPts val="0"/>
              </a:spcAft>
              <a:buClr>
                <a:srgbClr val="FFFF00"/>
              </a:buClr>
              <a:buSzPts val="1800"/>
              <a:buChar char="●"/>
            </a:pPr>
            <a:r>
              <a:rPr lang="en" sz="1800" dirty="0">
                <a:solidFill>
                  <a:srgbClr val="FFFF00"/>
                </a:solidFill>
              </a:rPr>
              <a:t>If we have a racist, sexist, homophobic, foul-mouthed, drug-addicted, tattoo and piercing-covered man enter our assembly, do we say “You can’t come in here?”</a:t>
            </a:r>
            <a:endParaRPr sz="1800" dirty="0">
              <a:solidFill>
                <a:srgbClr val="FFFF00"/>
              </a:solidFill>
            </a:endParaRPr>
          </a:p>
          <a:p>
            <a:pPr marL="457200" lvl="0" indent="-342900" algn="l" rtl="0">
              <a:spcBef>
                <a:spcPts val="0"/>
              </a:spcBef>
              <a:spcAft>
                <a:spcPts val="0"/>
              </a:spcAft>
              <a:buClr>
                <a:schemeClr val="dk1"/>
              </a:buClr>
              <a:buSzPts val="1800"/>
              <a:buChar char="●"/>
            </a:pPr>
            <a:r>
              <a:rPr lang="en" sz="1800" dirty="0">
                <a:solidFill>
                  <a:schemeClr val="dk1"/>
                </a:solidFill>
              </a:rPr>
              <a:t>If a scantily-clad prostitute, who has had 3 abortions, brings her 5 children from 5 different men into our assembly, do we tell them “You’re not welcome here?”</a:t>
            </a:r>
            <a:endParaRPr sz="1800" dirty="0">
              <a:solidFill>
                <a:schemeClr val="dk1"/>
              </a:solidFill>
            </a:endParaRPr>
          </a:p>
          <a:p>
            <a:pPr marL="457200" lvl="0" indent="-342900" algn="l" rtl="0">
              <a:spcBef>
                <a:spcPts val="0"/>
              </a:spcBef>
              <a:spcAft>
                <a:spcPts val="0"/>
              </a:spcAft>
              <a:buClr>
                <a:srgbClr val="00FFFF"/>
              </a:buClr>
              <a:buSzPts val="1800"/>
              <a:buChar char="●"/>
            </a:pPr>
            <a:r>
              <a:rPr lang="en" sz="1800" dirty="0">
                <a:solidFill>
                  <a:srgbClr val="00FFFF"/>
                </a:solidFill>
              </a:rPr>
              <a:t>If an impoverished and gay man draped in a Pride flag comes in, do we say “Get out!”</a:t>
            </a:r>
            <a:endParaRPr sz="1800" dirty="0">
              <a:solidFill>
                <a:srgbClr val="00FFFF"/>
              </a:solidFill>
            </a:endParaRPr>
          </a:p>
          <a:p>
            <a:pPr marL="457200" lvl="0" indent="-342900" algn="l" rtl="0">
              <a:spcBef>
                <a:spcPts val="0"/>
              </a:spcBef>
              <a:spcAft>
                <a:spcPts val="0"/>
              </a:spcAft>
              <a:buClr>
                <a:srgbClr val="FFFF00"/>
              </a:buClr>
              <a:buSzPts val="1800"/>
              <a:buChar char="●"/>
            </a:pPr>
            <a:r>
              <a:rPr lang="en" sz="1800" dirty="0">
                <a:solidFill>
                  <a:srgbClr val="FFFF00"/>
                </a:solidFill>
              </a:rPr>
              <a:t>Do we think that WE need Jesus Christ LESS than these people do?</a:t>
            </a:r>
            <a:endParaRPr sz="1800" dirty="0">
              <a:solidFill>
                <a:srgbClr val="FFFF00"/>
              </a:solidFill>
            </a:endParaRPr>
          </a:p>
          <a:p>
            <a:pPr marL="457200" lvl="0" indent="-342900" algn="l" rtl="0">
              <a:spcBef>
                <a:spcPts val="0"/>
              </a:spcBef>
              <a:spcAft>
                <a:spcPts val="0"/>
              </a:spcAft>
              <a:buClr>
                <a:schemeClr val="dk1"/>
              </a:buClr>
              <a:buSzPts val="1800"/>
              <a:buChar char="●"/>
            </a:pPr>
            <a:r>
              <a:rPr lang="en" sz="1800" dirty="0">
                <a:solidFill>
                  <a:schemeClr val="dk1"/>
                </a:solidFill>
              </a:rPr>
              <a:t>And do we honestly expect someone like this to give up all their bad habits instantly?!</a:t>
            </a:r>
            <a:endParaRPr sz="18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00800" y="0"/>
            <a:ext cx="93456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700" b="1">
                <a:solidFill>
                  <a:srgbClr val="00FFFF"/>
                </a:solidFill>
              </a:rPr>
              <a:t>PREPARE TO GREET VISITORS</a:t>
            </a:r>
            <a:endParaRPr sz="4700" b="1">
              <a:solidFill>
                <a:srgbClr val="00FFFF"/>
              </a:solidFill>
            </a:endParaRPr>
          </a:p>
        </p:txBody>
      </p:sp>
      <p:sp>
        <p:nvSpPr>
          <p:cNvPr id="79" name="Google Shape;79;p17"/>
          <p:cNvSpPr txBox="1">
            <a:spLocks noGrp="1"/>
          </p:cNvSpPr>
          <p:nvPr>
            <p:ph type="subTitle" idx="1"/>
          </p:nvPr>
        </p:nvSpPr>
        <p:spPr>
          <a:xfrm>
            <a:off x="-154300" y="346500"/>
            <a:ext cx="9345600" cy="4797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It is important that our visitors feel welcome and UNDERSTAND what is taking place here:  </a:t>
            </a:r>
            <a:r>
              <a:rPr lang="en" sz="2000" u="sng">
                <a:solidFill>
                  <a:srgbClr val="FFFF00"/>
                </a:solidFill>
              </a:rPr>
              <a:t>1 Cor.14:23-25</a:t>
            </a:r>
            <a:r>
              <a:rPr lang="en" sz="2000">
                <a:solidFill>
                  <a:schemeClr val="dk1"/>
                </a:solidFill>
              </a:rPr>
              <a:t> </a:t>
            </a:r>
            <a:r>
              <a:rPr lang="en" sz="2000" i="1">
                <a:solidFill>
                  <a:schemeClr val="dk1"/>
                </a:solidFill>
              </a:rPr>
              <a:t>“Therefore if the whole church comes together in one place, and all speak with tongues, and there come in those who are uninformed or unbelievers, </a:t>
            </a:r>
            <a:r>
              <a:rPr lang="en" sz="2000" i="1" u="sng">
                <a:solidFill>
                  <a:schemeClr val="dk1"/>
                </a:solidFill>
              </a:rPr>
              <a:t>will they not say that you are out of your mind</a:t>
            </a:r>
            <a:r>
              <a:rPr lang="en" sz="2000" i="1">
                <a:solidFill>
                  <a:schemeClr val="dk1"/>
                </a:solidFill>
              </a:rPr>
              <a:t>? 24 But if all prophesy, and an unbeliever or an uninformed person comes in, he is convinced by all, he is convicted by all. 25 And thus the secrets of his heart are revealed; and so, falling down on his face, </a:t>
            </a:r>
            <a:r>
              <a:rPr lang="en" sz="2000" i="1" u="sng">
                <a:solidFill>
                  <a:schemeClr val="dk1"/>
                </a:solidFill>
              </a:rPr>
              <a:t>he will worship God and report that God is truly among you</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There are thousands of people out there who have not entered ANY worship assembly EVER!  They are so nervous and have no idea what to expect.</a:t>
            </a:r>
            <a:endParaRPr sz="2000">
              <a:solidFill>
                <a:srgbClr val="00FFFF"/>
              </a:solidFill>
            </a:endParaRPr>
          </a:p>
          <a:p>
            <a:pPr marL="457200" lvl="0" indent="-355600" algn="l" rtl="0">
              <a:spcBef>
                <a:spcPts val="0"/>
              </a:spcBef>
              <a:spcAft>
                <a:spcPts val="0"/>
              </a:spcAft>
              <a:buClr>
                <a:schemeClr val="dk1"/>
              </a:buClr>
              <a:buSzPts val="2000"/>
              <a:buChar char="●"/>
            </a:pPr>
            <a:r>
              <a:rPr lang="en" sz="2000">
                <a:solidFill>
                  <a:schemeClr val="dk1"/>
                </a:solidFill>
              </a:rPr>
              <a:t>I do try to greet all of our visitors.  So does Stephanie.  So does (should) the one who is making announcements.  But that’s not always possible.</a:t>
            </a:r>
            <a:endParaRPr sz="2000">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Can YOU greet them?  Can you welcome them with a smile?  Can you give them a visitor’s card and a flyer?  Can you sit with them and help them?</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“It’s not my job.” will not work with God.  It’s NOT a job - it’s a PRIVILEGE!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00800" y="0"/>
            <a:ext cx="93456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PREPARE OUR LOCATION</a:t>
            </a:r>
            <a:endParaRPr sz="5000" b="1">
              <a:solidFill>
                <a:srgbClr val="00FFFF"/>
              </a:solidFill>
            </a:endParaRPr>
          </a:p>
        </p:txBody>
      </p:sp>
      <p:sp>
        <p:nvSpPr>
          <p:cNvPr id="85" name="Google Shape;85;p18"/>
          <p:cNvSpPr txBox="1">
            <a:spLocks noGrp="1"/>
          </p:cNvSpPr>
          <p:nvPr>
            <p:ph type="subTitle" idx="1"/>
          </p:nvPr>
        </p:nvSpPr>
        <p:spPr>
          <a:xfrm>
            <a:off x="-154300" y="346500"/>
            <a:ext cx="9345600" cy="47973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u="sng" dirty="0">
                <a:solidFill>
                  <a:srgbClr val="FFFF00"/>
                </a:solidFill>
              </a:rPr>
              <a:t>Mk.3:9-10</a:t>
            </a:r>
            <a:r>
              <a:rPr lang="en" sz="1900" dirty="0">
                <a:solidFill>
                  <a:srgbClr val="00FFFF"/>
                </a:solidFill>
              </a:rPr>
              <a:t> </a:t>
            </a:r>
            <a:r>
              <a:rPr lang="en" sz="1900" i="1" dirty="0">
                <a:solidFill>
                  <a:schemeClr val="dk1"/>
                </a:solidFill>
              </a:rPr>
              <a:t>“So He told His disciples that </a:t>
            </a:r>
            <a:r>
              <a:rPr lang="en" sz="1900" i="1" u="sng" dirty="0">
                <a:solidFill>
                  <a:schemeClr val="dk1"/>
                </a:solidFill>
              </a:rPr>
              <a:t>a small boat should be kept ready for Him because of the multitude</a:t>
            </a:r>
            <a:r>
              <a:rPr lang="en" sz="1900" i="1" dirty="0">
                <a:solidFill>
                  <a:schemeClr val="dk1"/>
                </a:solidFill>
              </a:rPr>
              <a:t>, lest they should crush Him. 10 For He healed many, so that as many as had afflictions pressed about Him to touch Him.”</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Jesus Himself had a “contingency plan”, IF it was needed at just a moment’s notice.  In a similar fashion we can and should do the same here.</a:t>
            </a:r>
            <a:endParaRPr sz="1900" dirty="0">
              <a:solidFill>
                <a:srgbClr val="FFFF00"/>
              </a:solidFill>
            </a:endParaRPr>
          </a:p>
          <a:p>
            <a:pPr marL="457200" lvl="0" indent="-349250" algn="l" rtl="0">
              <a:spcBef>
                <a:spcPts val="0"/>
              </a:spcBef>
              <a:spcAft>
                <a:spcPts val="0"/>
              </a:spcAft>
              <a:buClr>
                <a:srgbClr val="00FFFF"/>
              </a:buClr>
              <a:buSzPts val="1900"/>
              <a:buChar char="●"/>
            </a:pPr>
            <a:r>
              <a:rPr lang="en" sz="1900" dirty="0">
                <a:solidFill>
                  <a:srgbClr val="00FFFF"/>
                </a:solidFill>
              </a:rPr>
              <a:t>Our flyers and our website say that we offer “classes for all ages”.  When someone arrives here and wants to take advantage of that, we need to make sure we are not found to be liars.  Are we ready to have more children in our classrooms than we do now?  Are any of our members ready to, in any given assembly, teach a high school class?  (Just open to Acts chapters 1 and 2!)</a:t>
            </a:r>
            <a:endParaRPr sz="1900" dirty="0">
              <a:solidFill>
                <a:srgbClr val="00FFFF"/>
              </a:solidFill>
            </a:endParaRPr>
          </a:p>
          <a:p>
            <a:pPr marL="457200" lvl="0" indent="-349250" algn="l" rtl="0">
              <a:spcBef>
                <a:spcPts val="0"/>
              </a:spcBef>
              <a:spcAft>
                <a:spcPts val="0"/>
              </a:spcAft>
              <a:buClr>
                <a:schemeClr val="dk1"/>
              </a:buClr>
              <a:buSzPts val="1900"/>
              <a:buChar char="●"/>
            </a:pPr>
            <a:r>
              <a:rPr lang="en" sz="1900" dirty="0">
                <a:solidFill>
                  <a:schemeClr val="dk1"/>
                </a:solidFill>
              </a:rPr>
              <a:t>Are our website and Facebook pages being kept up to date?</a:t>
            </a:r>
            <a:endParaRPr sz="1900"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Is our location large enough to accommodate a lot of visitors/new members?</a:t>
            </a:r>
            <a:endParaRPr sz="1900" dirty="0">
              <a:solidFill>
                <a:srgbClr val="FFFF00"/>
              </a:solidFill>
            </a:endParaRPr>
          </a:p>
          <a:p>
            <a:pPr marL="457200" lvl="0" indent="-349250" algn="l" rtl="0">
              <a:spcBef>
                <a:spcPts val="0"/>
              </a:spcBef>
              <a:spcAft>
                <a:spcPts val="0"/>
              </a:spcAft>
              <a:buClr>
                <a:srgbClr val="00FFFF"/>
              </a:buClr>
              <a:buSzPts val="1900"/>
              <a:buChar char="●"/>
            </a:pPr>
            <a:r>
              <a:rPr lang="en" sz="1900" dirty="0">
                <a:solidFill>
                  <a:srgbClr val="00FFFF"/>
                </a:solidFill>
              </a:rPr>
              <a:t>Do we have enough Lord’s Supper supplies, bibles, song books on hand?</a:t>
            </a:r>
            <a:endParaRPr sz="1900" dirty="0">
              <a:solidFill>
                <a:srgbClr val="00FFFF"/>
              </a:solidFill>
            </a:endParaRPr>
          </a:p>
          <a:p>
            <a:pPr marL="457200" lvl="0" indent="-349250" algn="l" rtl="0">
              <a:spcBef>
                <a:spcPts val="0"/>
              </a:spcBef>
              <a:spcAft>
                <a:spcPts val="0"/>
              </a:spcAft>
              <a:buClr>
                <a:schemeClr val="dk1"/>
              </a:buClr>
              <a:buSzPts val="1900"/>
              <a:buChar char="●"/>
            </a:pPr>
            <a:r>
              <a:rPr lang="en" sz="1900" dirty="0">
                <a:solidFill>
                  <a:schemeClr val="dk1"/>
                </a:solidFill>
              </a:rPr>
              <a:t>Are we ready to baptize someone at any time?  If for some reason we could not do it here, do we know where else we could go?</a:t>
            </a:r>
            <a:endParaRPr sz="1900"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Do we have any additional audio or visual needs?  Anything need copying?</a:t>
            </a:r>
            <a:endParaRPr sz="19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00800" y="0"/>
            <a:ext cx="93456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PREPARE TO TEACH</a:t>
            </a:r>
            <a:endParaRPr sz="5000" b="1">
              <a:solidFill>
                <a:srgbClr val="00FFFF"/>
              </a:solidFill>
            </a:endParaRPr>
          </a:p>
        </p:txBody>
      </p:sp>
      <p:sp>
        <p:nvSpPr>
          <p:cNvPr id="91" name="Google Shape;91;p19"/>
          <p:cNvSpPr txBox="1">
            <a:spLocks noGrp="1"/>
          </p:cNvSpPr>
          <p:nvPr>
            <p:ph type="subTitle" idx="1"/>
          </p:nvPr>
        </p:nvSpPr>
        <p:spPr>
          <a:xfrm>
            <a:off x="-188150" y="346200"/>
            <a:ext cx="9432900" cy="4797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Heb.5:12</a:t>
            </a:r>
            <a:r>
              <a:rPr lang="en" sz="2000" dirty="0">
                <a:solidFill>
                  <a:schemeClr val="dk1"/>
                </a:solidFill>
              </a:rPr>
              <a:t> </a:t>
            </a:r>
            <a:r>
              <a:rPr lang="en" sz="2000" i="1" dirty="0">
                <a:solidFill>
                  <a:schemeClr val="dk1"/>
                </a:solidFill>
              </a:rPr>
              <a:t>“For though </a:t>
            </a:r>
            <a:r>
              <a:rPr lang="en" sz="2000" i="1" u="sng" dirty="0">
                <a:solidFill>
                  <a:schemeClr val="dk1"/>
                </a:solidFill>
              </a:rPr>
              <a:t>by this time you ought to be teachers</a:t>
            </a:r>
            <a:r>
              <a:rPr lang="en" sz="2000" i="1" dirty="0">
                <a:solidFill>
                  <a:schemeClr val="dk1"/>
                </a:solidFill>
              </a:rPr>
              <a:t>, you need someone to teach you again the first principles of the oracles of God; and you have come to need milk and not solid food.”</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Tt.2:3</a:t>
            </a:r>
            <a:r>
              <a:rPr lang="en" sz="2000" dirty="0">
                <a:solidFill>
                  <a:schemeClr val="dk1"/>
                </a:solidFill>
              </a:rPr>
              <a:t> </a:t>
            </a:r>
            <a:r>
              <a:rPr lang="en" sz="2000" i="1" dirty="0">
                <a:solidFill>
                  <a:schemeClr val="dk1"/>
                </a:solidFill>
              </a:rPr>
              <a:t>“</a:t>
            </a:r>
            <a:r>
              <a:rPr lang="en" sz="2000" i="1" u="sng" dirty="0">
                <a:solidFill>
                  <a:schemeClr val="dk1"/>
                </a:solidFill>
              </a:rPr>
              <a:t>the older women</a:t>
            </a:r>
            <a:r>
              <a:rPr lang="en" sz="2000" i="1" dirty="0">
                <a:solidFill>
                  <a:schemeClr val="dk1"/>
                </a:solidFill>
              </a:rPr>
              <a:t> likewise, that they be reverent in behavior, not slanderers, not given to much wine, </a:t>
            </a:r>
            <a:r>
              <a:rPr lang="en" sz="2000" i="1" u="sng" dirty="0">
                <a:solidFill>
                  <a:schemeClr val="dk1"/>
                </a:solidFill>
              </a:rPr>
              <a:t>teachers of good things</a:t>
            </a:r>
            <a:r>
              <a:rPr lang="en" sz="2000" i="1" dirty="0">
                <a:solidFill>
                  <a:schemeClr val="dk1"/>
                </a:solidFill>
              </a:rPr>
              <a:t> -”</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Acts 8:4</a:t>
            </a:r>
            <a:r>
              <a:rPr lang="en" sz="2000" dirty="0">
                <a:solidFill>
                  <a:schemeClr val="dk1"/>
                </a:solidFill>
              </a:rPr>
              <a:t> </a:t>
            </a:r>
            <a:r>
              <a:rPr lang="en" sz="2000" i="1" dirty="0">
                <a:solidFill>
                  <a:schemeClr val="dk1"/>
                </a:solidFill>
              </a:rPr>
              <a:t>“Therefore those who were scattered went everywhere </a:t>
            </a:r>
            <a:r>
              <a:rPr lang="en" sz="2000" i="1" u="sng" dirty="0">
                <a:solidFill>
                  <a:schemeClr val="dk1"/>
                </a:solidFill>
              </a:rPr>
              <a:t>preaching the word</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Acts 8:30-31</a:t>
            </a:r>
            <a:r>
              <a:rPr lang="en" sz="2000" i="1" dirty="0">
                <a:solidFill>
                  <a:schemeClr val="dk1"/>
                </a:solidFill>
              </a:rPr>
              <a:t> </a:t>
            </a:r>
            <a:r>
              <a:rPr lang="en" sz="2000" dirty="0">
                <a:solidFill>
                  <a:srgbClr val="FFFF00"/>
                </a:solidFill>
              </a:rPr>
              <a:t>(Philip)</a:t>
            </a:r>
            <a:r>
              <a:rPr lang="en" sz="2000" i="1" dirty="0">
                <a:solidFill>
                  <a:schemeClr val="dk1"/>
                </a:solidFill>
              </a:rPr>
              <a:t> “Do you understand what you are reading?” 31 And he </a:t>
            </a:r>
            <a:r>
              <a:rPr lang="en" sz="2000" dirty="0">
                <a:solidFill>
                  <a:srgbClr val="FFFF00"/>
                </a:solidFill>
              </a:rPr>
              <a:t>(the eunuch)</a:t>
            </a:r>
            <a:r>
              <a:rPr lang="en" sz="2000" i="1" dirty="0">
                <a:solidFill>
                  <a:schemeClr val="dk1"/>
                </a:solidFill>
              </a:rPr>
              <a:t> said, “</a:t>
            </a:r>
            <a:r>
              <a:rPr lang="en" sz="2000" i="1" u="sng" dirty="0">
                <a:solidFill>
                  <a:schemeClr val="dk1"/>
                </a:solidFill>
              </a:rPr>
              <a:t>How can I, unless someone guides me</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2 Tim.2:2</a:t>
            </a:r>
            <a:r>
              <a:rPr lang="en" sz="2000" i="1" dirty="0">
                <a:solidFill>
                  <a:schemeClr val="dk1"/>
                </a:solidFill>
              </a:rPr>
              <a:t> “And the things that you have heard from me among many witnesses, </a:t>
            </a:r>
            <a:r>
              <a:rPr lang="en" sz="2000" i="1" u="sng" dirty="0">
                <a:solidFill>
                  <a:schemeClr val="dk1"/>
                </a:solidFill>
              </a:rPr>
              <a:t>commit these to faithful men who will be able to teach others</a:t>
            </a:r>
            <a:r>
              <a:rPr lang="en" sz="2000" i="1" dirty="0">
                <a:solidFill>
                  <a:schemeClr val="dk1"/>
                </a:solidFill>
              </a:rPr>
              <a:t> also.”</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dirty="0">
                <a:solidFill>
                  <a:srgbClr val="FFFF00"/>
                </a:solidFill>
              </a:rPr>
              <a:t>If we say, “Yeah, we need classes for all ages”, WHO is going to teach them?</a:t>
            </a:r>
            <a:endParaRPr sz="2000" dirty="0">
              <a:solidFill>
                <a:srgbClr val="FFFF00"/>
              </a:solidFill>
            </a:endParaRPr>
          </a:p>
          <a:p>
            <a:pPr marL="457200" lvl="0" indent="-355600" algn="l" rtl="0">
              <a:spcBef>
                <a:spcPts val="0"/>
              </a:spcBef>
              <a:spcAft>
                <a:spcPts val="0"/>
              </a:spcAft>
              <a:buClr>
                <a:srgbClr val="00FFFF"/>
              </a:buClr>
              <a:buSzPts val="2000"/>
              <a:buChar char="●"/>
            </a:pPr>
            <a:r>
              <a:rPr lang="en" sz="2000" dirty="0">
                <a:solidFill>
                  <a:srgbClr val="00FFFF"/>
                </a:solidFill>
              </a:rPr>
              <a:t>The evangelist can’t be two places at once.  YOU should be preparing right now to teach others.  The absolute BEST way to do that is to READ THE WORD.  If you don’t know how to teach, sit in with a current teacher.</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34000" y="0"/>
            <a:ext cx="93789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b="1" dirty="0">
                <a:solidFill>
                  <a:srgbClr val="00FFFF"/>
                </a:solidFill>
              </a:rPr>
              <a:t>PREPARE TO MAKE CONTACT</a:t>
            </a:r>
            <a:endParaRPr sz="4800" b="1" dirty="0">
              <a:solidFill>
                <a:srgbClr val="00FFFF"/>
              </a:solidFill>
            </a:endParaRPr>
          </a:p>
        </p:txBody>
      </p:sp>
      <p:sp>
        <p:nvSpPr>
          <p:cNvPr id="97" name="Google Shape;97;p20"/>
          <p:cNvSpPr txBox="1">
            <a:spLocks noGrp="1"/>
          </p:cNvSpPr>
          <p:nvPr>
            <p:ph type="subTitle" idx="1"/>
          </p:nvPr>
        </p:nvSpPr>
        <p:spPr>
          <a:xfrm>
            <a:off x="-188150" y="346200"/>
            <a:ext cx="9432900" cy="4797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It is so ironic to me that today in this country, with automobiles, telephones, the US Postal Service, UPS, Federal Express, DSL, email, texting, Facebook Messenger, Instagram, Facetime, Zoom, etc - we still manage to be some of the most DIS-connected Christians that have ever lived!</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When we get those visitor cards, and want to send them welcoming texts, emails or cards, are you doing that?  (Stephanie keeps those in a box at our house right now - just ask her.)  Or is this another thing that we have said is “the evangelist’s job”?</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When someone becomes a Christian, probably the SECOND thing we should make sure that they have (after a bible) is a contact list of every member in this congregation.  Are we making sure that our contact info is available and up to date?  And WE should then be reaching out to that new brother or sister, offering them encouragement.</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When we haven’t seen our newest Christians in a while, do we contact them?  Or do we just go ask the evangelist where they are, since “That’s their job.”?</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00800" y="0"/>
            <a:ext cx="93456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PREPARE FOR HOSPITALITY</a:t>
            </a:r>
            <a:endParaRPr sz="5000" b="1">
              <a:solidFill>
                <a:srgbClr val="00FFFF"/>
              </a:solidFill>
            </a:endParaRPr>
          </a:p>
        </p:txBody>
      </p:sp>
      <p:sp>
        <p:nvSpPr>
          <p:cNvPr id="103" name="Google Shape;103;p21"/>
          <p:cNvSpPr txBox="1">
            <a:spLocks noGrp="1"/>
          </p:cNvSpPr>
          <p:nvPr>
            <p:ph type="subTitle" idx="1"/>
          </p:nvPr>
        </p:nvSpPr>
        <p:spPr>
          <a:xfrm>
            <a:off x="-188150" y="346200"/>
            <a:ext cx="9432900" cy="47973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dirty="0">
                <a:solidFill>
                  <a:srgbClr val="FFFF00"/>
                </a:solidFill>
              </a:rPr>
              <a:t>Heb.13:2</a:t>
            </a:r>
            <a:r>
              <a:rPr lang="en" sz="2000" dirty="0">
                <a:solidFill>
                  <a:srgbClr val="FFFF00"/>
                </a:solidFill>
              </a:rPr>
              <a:t> </a:t>
            </a:r>
            <a:r>
              <a:rPr lang="en" sz="2000" i="1" dirty="0">
                <a:solidFill>
                  <a:schemeClr val="dk1"/>
                </a:solidFill>
              </a:rPr>
              <a:t>“</a:t>
            </a:r>
            <a:r>
              <a:rPr lang="en" sz="2000" i="1" u="sng" dirty="0">
                <a:solidFill>
                  <a:schemeClr val="dk1"/>
                </a:solidFill>
              </a:rPr>
              <a:t>Do not forget to entertain strangers</a:t>
            </a:r>
            <a:r>
              <a:rPr lang="en" sz="2000" i="1" dirty="0">
                <a:solidFill>
                  <a:schemeClr val="dk1"/>
                </a:solidFill>
              </a:rPr>
              <a:t>, for by so doing some have unwittingly entertained angels.”</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Tim.5:10</a:t>
            </a:r>
            <a:r>
              <a:rPr lang="en" sz="2000" dirty="0">
                <a:solidFill>
                  <a:srgbClr val="FFFF00"/>
                </a:solidFill>
              </a:rPr>
              <a:t> </a:t>
            </a:r>
            <a:r>
              <a:rPr lang="en" sz="2000" i="1" dirty="0">
                <a:solidFill>
                  <a:schemeClr val="dk1"/>
                </a:solidFill>
              </a:rPr>
              <a:t>“well reported for good works: if she has brought up children, </a:t>
            </a:r>
            <a:r>
              <a:rPr lang="en" sz="2000" i="1" u="sng" dirty="0">
                <a:solidFill>
                  <a:schemeClr val="dk1"/>
                </a:solidFill>
              </a:rPr>
              <a:t>if she has lodged strangers</a:t>
            </a:r>
            <a:r>
              <a:rPr lang="en" sz="2000" i="1" dirty="0">
                <a:solidFill>
                  <a:schemeClr val="dk1"/>
                </a:solidFill>
              </a:rPr>
              <a:t>, if she has washed the saints’ feet, if she has relieved the afflicted, if she has diligently followed every good work.”</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Rom.12:13</a:t>
            </a:r>
            <a:r>
              <a:rPr lang="en" sz="2000" dirty="0">
                <a:solidFill>
                  <a:srgbClr val="FFFF00"/>
                </a:solidFill>
              </a:rPr>
              <a:t> </a:t>
            </a:r>
            <a:r>
              <a:rPr lang="en" sz="2000" i="1" dirty="0">
                <a:solidFill>
                  <a:schemeClr val="dk1"/>
                </a:solidFill>
              </a:rPr>
              <a:t>“distributing to the needs of the saints, </a:t>
            </a:r>
            <a:r>
              <a:rPr lang="en" sz="2000" i="1" u="sng" dirty="0">
                <a:solidFill>
                  <a:schemeClr val="dk1"/>
                </a:solidFill>
              </a:rPr>
              <a:t>given to hospitality</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1 Pet.4:9</a:t>
            </a:r>
            <a:r>
              <a:rPr lang="en" sz="2000" dirty="0">
                <a:solidFill>
                  <a:srgbClr val="FFFF00"/>
                </a:solidFill>
              </a:rPr>
              <a:t> </a:t>
            </a:r>
            <a:r>
              <a:rPr lang="en" sz="2000" i="1" dirty="0">
                <a:solidFill>
                  <a:schemeClr val="dk1"/>
                </a:solidFill>
              </a:rPr>
              <a:t>“</a:t>
            </a:r>
            <a:r>
              <a:rPr lang="en" sz="2000" i="1" u="sng" dirty="0">
                <a:solidFill>
                  <a:schemeClr val="dk1"/>
                </a:solidFill>
              </a:rPr>
              <a:t>Be hospitable to one another without grumbling</a:t>
            </a:r>
            <a:r>
              <a:rPr lang="en" sz="2000" i="1" dirty="0">
                <a:solidFill>
                  <a:schemeClr val="dk1"/>
                </a:solidFill>
              </a:rPr>
              <a: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Quite frankly, we have a lot of room for improvement in this area.  We have become, somehow, terrified of the prospect of inviting someone into our home for a meal or a game or a movie or a bible study.  I don’t understand it.</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Even if its not in our own home, can we provide for visitors’ and new Christians’ meals at a restaurant somewhere?  If not, why not? </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The fact is that you CANNOT truly get to know someone through worship assemblies alone.  That is not the reason we come together HERE.</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If we seem “cold” and uncaring, why would our visitors want to come back?</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2989</Words>
  <Application>Microsoft Office PowerPoint</Application>
  <PresentationFormat>On-screen Show (16:9)</PresentationFormat>
  <Paragraphs>100</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PREPARING FOR GROWTH</vt:lpstr>
      <vt:lpstr>PREPARE IN PRAYER</vt:lpstr>
      <vt:lpstr>PREPARE TO INVITE</vt:lpstr>
      <vt:lpstr>PREPARE TO BE PATIENT</vt:lpstr>
      <vt:lpstr>PREPARE TO GREET VISITORS</vt:lpstr>
      <vt:lpstr>PREPARE OUR LOCATION</vt:lpstr>
      <vt:lpstr>PREPARE TO TEACH</vt:lpstr>
      <vt:lpstr>PREPARE TO MAKE CONTACT</vt:lpstr>
      <vt:lpstr>PREPARE FOR HOSPITALITY</vt:lpstr>
      <vt:lpstr>PREPARE TO PROVIDE</vt:lpstr>
      <vt:lpstr>PREPARE FOR BLESSINGS</vt:lpstr>
      <vt:lpstr>PREPARE TO BE HUMBLE</vt:lpstr>
      <vt:lpstr>GOD IS PREPARED FOR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3</cp:revision>
  <dcterms:modified xsi:type="dcterms:W3CDTF">2025-06-11T21:25:13Z</dcterms:modified>
</cp:coreProperties>
</file>