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367903f59e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367903f59e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367903f59e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367903f59e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367903f59e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367903f59e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367903f59e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367903f59e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67903f59e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67903f59e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67903f59e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67903f59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367903f59e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367903f59e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67903f59e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67903f59e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367903f59e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367903f59e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67903f59e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67903f59e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367903f59e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367903f59e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367903f59e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367903f59e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87975" y="0"/>
            <a:ext cx="9231900" cy="618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BIBLE “NUMEROLOGY”</a:t>
            </a:r>
            <a:endParaRPr sz="6000" b="1">
              <a:solidFill>
                <a:srgbClr val="00FFFF"/>
              </a:solidFill>
            </a:endParaRPr>
          </a:p>
        </p:txBody>
      </p:sp>
      <p:sp>
        <p:nvSpPr>
          <p:cNvPr id="55" name="Google Shape;55;p13"/>
          <p:cNvSpPr txBox="1">
            <a:spLocks noGrp="1"/>
          </p:cNvSpPr>
          <p:nvPr>
            <p:ph type="subTitle" idx="1"/>
          </p:nvPr>
        </p:nvSpPr>
        <p:spPr>
          <a:xfrm>
            <a:off x="0" y="618600"/>
            <a:ext cx="9144000" cy="4524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4500" b="1">
                <a:solidFill>
                  <a:srgbClr val="FFFF00"/>
                </a:solidFill>
              </a:rPr>
              <a:t>When is a number more than just a number?</a:t>
            </a:r>
            <a:endParaRPr sz="4500" b="1">
              <a:solidFill>
                <a:srgbClr val="FFFF00"/>
              </a:solidFill>
            </a:endParaRPr>
          </a:p>
          <a:p>
            <a:pPr marL="457200" lvl="0" indent="-419100" algn="l" rtl="0">
              <a:spcBef>
                <a:spcPts val="0"/>
              </a:spcBef>
              <a:spcAft>
                <a:spcPts val="0"/>
              </a:spcAft>
              <a:buClr>
                <a:srgbClr val="FFFF00"/>
              </a:buClr>
              <a:buSzPts val="3000"/>
              <a:buChar char="●"/>
            </a:pPr>
            <a:r>
              <a:rPr lang="en" sz="3000" u="sng">
                <a:solidFill>
                  <a:srgbClr val="FFFF00"/>
                </a:solidFill>
              </a:rPr>
              <a:t>Eph.4:3-6</a:t>
            </a:r>
            <a:r>
              <a:rPr lang="en" sz="3000">
                <a:solidFill>
                  <a:srgbClr val="FFFF00"/>
                </a:solidFill>
              </a:rPr>
              <a:t> </a:t>
            </a:r>
            <a:r>
              <a:rPr lang="en" sz="3000">
                <a:solidFill>
                  <a:srgbClr val="00FFFF"/>
                </a:solidFill>
              </a:rPr>
              <a:t>(NKJV)</a:t>
            </a:r>
            <a:r>
              <a:rPr lang="en" sz="3000">
                <a:solidFill>
                  <a:srgbClr val="FFFF00"/>
                </a:solidFill>
              </a:rPr>
              <a:t> </a:t>
            </a:r>
            <a:r>
              <a:rPr lang="en" sz="3000" i="1">
                <a:solidFill>
                  <a:schemeClr val="dk1"/>
                </a:solidFill>
              </a:rPr>
              <a:t>“endeavoring to keep the </a:t>
            </a:r>
            <a:r>
              <a:rPr lang="en" sz="3000" i="1" u="sng">
                <a:solidFill>
                  <a:srgbClr val="00FFFF"/>
                </a:solidFill>
              </a:rPr>
              <a:t>unity</a:t>
            </a:r>
            <a:r>
              <a:rPr lang="en" sz="3000" i="1">
                <a:solidFill>
                  <a:schemeClr val="dk1"/>
                </a:solidFill>
              </a:rPr>
              <a:t> of the Spirit in the bond of peace. 4 There is </a:t>
            </a:r>
            <a:r>
              <a:rPr lang="en" sz="3000" i="1" u="sng">
                <a:solidFill>
                  <a:srgbClr val="FFFF00"/>
                </a:solidFill>
              </a:rPr>
              <a:t>one</a:t>
            </a:r>
            <a:r>
              <a:rPr lang="en" sz="3000" i="1">
                <a:solidFill>
                  <a:schemeClr val="dk1"/>
                </a:solidFill>
              </a:rPr>
              <a:t> body and </a:t>
            </a:r>
            <a:r>
              <a:rPr lang="en" sz="3000" i="1" u="sng">
                <a:solidFill>
                  <a:srgbClr val="FFFF00"/>
                </a:solidFill>
              </a:rPr>
              <a:t>one</a:t>
            </a:r>
            <a:r>
              <a:rPr lang="en" sz="3000" i="1">
                <a:solidFill>
                  <a:schemeClr val="dk1"/>
                </a:solidFill>
              </a:rPr>
              <a:t> Spirit, just as you were called in </a:t>
            </a:r>
            <a:r>
              <a:rPr lang="en" sz="3000" i="1" u="sng">
                <a:solidFill>
                  <a:srgbClr val="FFFF00"/>
                </a:solidFill>
              </a:rPr>
              <a:t>one</a:t>
            </a:r>
            <a:r>
              <a:rPr lang="en" sz="3000" i="1">
                <a:solidFill>
                  <a:schemeClr val="dk1"/>
                </a:solidFill>
              </a:rPr>
              <a:t> hope of your calling; 5 </a:t>
            </a:r>
            <a:r>
              <a:rPr lang="en" sz="3000" i="1" u="sng">
                <a:solidFill>
                  <a:srgbClr val="FFFF00"/>
                </a:solidFill>
              </a:rPr>
              <a:t>one</a:t>
            </a:r>
            <a:r>
              <a:rPr lang="en" sz="3000" i="1">
                <a:solidFill>
                  <a:schemeClr val="dk1"/>
                </a:solidFill>
              </a:rPr>
              <a:t> Lord, </a:t>
            </a:r>
            <a:r>
              <a:rPr lang="en" sz="3000" i="1" u="sng">
                <a:solidFill>
                  <a:srgbClr val="FFFF00"/>
                </a:solidFill>
              </a:rPr>
              <a:t>one</a:t>
            </a:r>
            <a:r>
              <a:rPr lang="en" sz="3000" i="1">
                <a:solidFill>
                  <a:schemeClr val="dk1"/>
                </a:solidFill>
              </a:rPr>
              <a:t> faith, </a:t>
            </a:r>
            <a:r>
              <a:rPr lang="en" sz="3000" i="1" u="sng">
                <a:solidFill>
                  <a:srgbClr val="FFFF00"/>
                </a:solidFill>
              </a:rPr>
              <a:t>one</a:t>
            </a:r>
            <a:r>
              <a:rPr lang="en" sz="3000" i="1">
                <a:solidFill>
                  <a:schemeClr val="dk1"/>
                </a:solidFill>
              </a:rPr>
              <a:t> baptism; 6 </a:t>
            </a:r>
            <a:r>
              <a:rPr lang="en" sz="3000" i="1" u="sng">
                <a:solidFill>
                  <a:srgbClr val="FFFF00"/>
                </a:solidFill>
              </a:rPr>
              <a:t>one</a:t>
            </a:r>
            <a:r>
              <a:rPr lang="en" sz="3000" i="1">
                <a:solidFill>
                  <a:schemeClr val="dk1"/>
                </a:solidFill>
              </a:rPr>
              <a:t> God and Father of all, who is above all, and through all, and in you all.”</a:t>
            </a:r>
            <a:endParaRPr sz="3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61075" y="0"/>
            <a:ext cx="94326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BIBLE NUMBERS - 3.5 and 10</a:t>
            </a:r>
            <a:endParaRPr sz="4900" b="1">
              <a:solidFill>
                <a:srgbClr val="00FFFF"/>
              </a:solidFill>
            </a:endParaRPr>
          </a:p>
        </p:txBody>
      </p:sp>
      <p:sp>
        <p:nvSpPr>
          <p:cNvPr id="109" name="Google Shape;109;p22"/>
          <p:cNvSpPr txBox="1">
            <a:spLocks noGrp="1"/>
          </p:cNvSpPr>
          <p:nvPr>
            <p:ph type="subTitle" idx="1"/>
          </p:nvPr>
        </p:nvSpPr>
        <p:spPr>
          <a:xfrm>
            <a:off x="-188150" y="363844"/>
            <a:ext cx="9387000" cy="4779655"/>
          </a:xfrm>
          <a:prstGeom prst="rect">
            <a:avLst/>
          </a:prstGeom>
        </p:spPr>
        <p:txBody>
          <a:bodyPr spcFirstLastPara="1" wrap="square" lIns="91425" tIns="91425" rIns="91425" bIns="91425" anchor="t" anchorCtr="0">
            <a:noAutofit/>
          </a:bodyPr>
          <a:lstStyle/>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THREE AND A HALF</a:t>
            </a:r>
            <a:r>
              <a:rPr lang="en" sz="1800" dirty="0">
                <a:solidFill>
                  <a:srgbClr val="FFFF00"/>
                </a:solidFill>
              </a:rPr>
              <a:t>.  Again, because we can perceive what Seven represents, we can then determine what 3.5 represents.  Whereas seven represents completeness and permanence, 3.5, as half of 7, represents “temporary”.</a:t>
            </a:r>
            <a:endParaRPr sz="1800" dirty="0">
              <a:solidFill>
                <a:srgbClr val="FFFF00"/>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Rev.11:11</a:t>
            </a:r>
            <a:r>
              <a:rPr lang="en" sz="1800" dirty="0">
                <a:solidFill>
                  <a:srgbClr val="FFFF00"/>
                </a:solidFill>
              </a:rPr>
              <a:t> </a:t>
            </a:r>
            <a:r>
              <a:rPr lang="en" sz="1800" i="1" dirty="0">
                <a:solidFill>
                  <a:schemeClr val="dk1"/>
                </a:solidFill>
              </a:rPr>
              <a:t>“Now after the </a:t>
            </a:r>
            <a:r>
              <a:rPr lang="en" sz="1800" i="1" u="sng" dirty="0">
                <a:solidFill>
                  <a:schemeClr val="dk1"/>
                </a:solidFill>
              </a:rPr>
              <a:t>three-and-a-half days</a:t>
            </a:r>
            <a:r>
              <a:rPr lang="en" sz="1800" i="1" dirty="0">
                <a:solidFill>
                  <a:schemeClr val="dk1"/>
                </a:solidFill>
              </a:rPr>
              <a:t> the breath of life from God entered them, and they stood on their feet, and great fear fell on those who saw them.”</a:t>
            </a:r>
            <a:r>
              <a:rPr lang="en" sz="1800" dirty="0">
                <a:solidFill>
                  <a:srgbClr val="FFFF00"/>
                </a:solidFill>
              </a:rPr>
              <a:t>  </a:t>
            </a:r>
            <a:r>
              <a:rPr lang="en" sz="1800" u="sng" dirty="0">
                <a:solidFill>
                  <a:srgbClr val="FFFF00"/>
                </a:solidFill>
              </a:rPr>
              <a:t>Rev.12:6</a:t>
            </a:r>
            <a:r>
              <a:rPr lang="en" sz="1800" dirty="0">
                <a:solidFill>
                  <a:srgbClr val="FFFF00"/>
                </a:solidFill>
              </a:rPr>
              <a:t> </a:t>
            </a:r>
            <a:r>
              <a:rPr lang="en" sz="1800" i="1" dirty="0">
                <a:solidFill>
                  <a:schemeClr val="dk1"/>
                </a:solidFill>
              </a:rPr>
              <a:t>“Then the woman fled into the wilderness, where she has a place prepared by God, that they should feed her there </a:t>
            </a:r>
            <a:r>
              <a:rPr lang="en" sz="1800" i="1" u="sng" dirty="0">
                <a:solidFill>
                  <a:schemeClr val="dk1"/>
                </a:solidFill>
              </a:rPr>
              <a:t>one thousand two hundred and sixty days</a:t>
            </a:r>
            <a:r>
              <a:rPr lang="en" sz="1800" i="1" dirty="0">
                <a:solidFill>
                  <a:schemeClr val="dk1"/>
                </a:solidFill>
              </a:rPr>
              <a:t>.”</a:t>
            </a:r>
            <a:r>
              <a:rPr lang="en" sz="1800" dirty="0">
                <a:solidFill>
                  <a:srgbClr val="FFFF00"/>
                </a:solidFill>
              </a:rPr>
              <a:t> (360 days in a Jewish year x 3.5 = 3.5 years).  </a:t>
            </a:r>
            <a:r>
              <a:rPr lang="en" sz="1800" u="sng" dirty="0">
                <a:solidFill>
                  <a:srgbClr val="FFFF00"/>
                </a:solidFill>
              </a:rPr>
              <a:t>Dan.7:25</a:t>
            </a:r>
            <a:r>
              <a:rPr lang="en" sz="1800" dirty="0">
                <a:solidFill>
                  <a:srgbClr val="FFFF00"/>
                </a:solidFill>
              </a:rPr>
              <a:t> </a:t>
            </a:r>
            <a:r>
              <a:rPr lang="en" sz="1800" i="1" dirty="0">
                <a:solidFill>
                  <a:schemeClr val="dk1"/>
                </a:solidFill>
              </a:rPr>
              <a:t>“He shall speak pompous words against the Most High, shall persecute the saints of the Most High, and shall intend to change times and law. Then the saints shall be given into his hand for </a:t>
            </a:r>
            <a:r>
              <a:rPr lang="en" sz="1800" i="1" u="sng" dirty="0">
                <a:solidFill>
                  <a:schemeClr val="dk1"/>
                </a:solidFill>
              </a:rPr>
              <a:t>a time</a:t>
            </a:r>
            <a:r>
              <a:rPr lang="en" sz="1800" i="1" dirty="0">
                <a:solidFill>
                  <a:schemeClr val="dk1"/>
                </a:solidFill>
              </a:rPr>
              <a:t> </a:t>
            </a:r>
            <a:r>
              <a:rPr lang="en" sz="1800" dirty="0">
                <a:solidFill>
                  <a:srgbClr val="FFFF00"/>
                </a:solidFill>
              </a:rPr>
              <a:t>(1)</a:t>
            </a:r>
            <a:r>
              <a:rPr lang="en" sz="1800" i="1" dirty="0">
                <a:solidFill>
                  <a:schemeClr val="dk1"/>
                </a:solidFill>
              </a:rPr>
              <a:t> </a:t>
            </a:r>
            <a:r>
              <a:rPr lang="en" sz="1800" i="1" u="sng" dirty="0">
                <a:solidFill>
                  <a:schemeClr val="dk1"/>
                </a:solidFill>
              </a:rPr>
              <a:t>and times</a:t>
            </a:r>
            <a:r>
              <a:rPr lang="en" sz="1800" i="1" dirty="0">
                <a:solidFill>
                  <a:schemeClr val="dk1"/>
                </a:solidFill>
              </a:rPr>
              <a:t> </a:t>
            </a:r>
            <a:r>
              <a:rPr lang="en" sz="1800" dirty="0">
                <a:solidFill>
                  <a:srgbClr val="FFFF00"/>
                </a:solidFill>
              </a:rPr>
              <a:t>(2)</a:t>
            </a:r>
            <a:r>
              <a:rPr lang="en" sz="1800" i="1" dirty="0">
                <a:solidFill>
                  <a:schemeClr val="dk1"/>
                </a:solidFill>
              </a:rPr>
              <a:t> </a:t>
            </a:r>
            <a:r>
              <a:rPr lang="en" sz="1800" i="1" u="sng" dirty="0">
                <a:solidFill>
                  <a:schemeClr val="dk1"/>
                </a:solidFill>
              </a:rPr>
              <a:t>and half a time</a:t>
            </a:r>
            <a:r>
              <a:rPr lang="en" sz="1800" i="1" dirty="0">
                <a:solidFill>
                  <a:schemeClr val="dk1"/>
                </a:solidFill>
              </a:rPr>
              <a:t> </a:t>
            </a:r>
            <a:r>
              <a:rPr lang="en" sz="1800" dirty="0">
                <a:solidFill>
                  <a:srgbClr val="FFFF00"/>
                </a:solidFill>
              </a:rPr>
              <a:t>(.5)</a:t>
            </a:r>
            <a:r>
              <a:rPr lang="en" sz="1800" i="1" dirty="0">
                <a:solidFill>
                  <a:schemeClr val="dk1"/>
                </a:solidFill>
              </a:rPr>
              <a:t>.” </a:t>
            </a:r>
            <a:r>
              <a:rPr lang="en" sz="1800" dirty="0">
                <a:solidFill>
                  <a:srgbClr val="FFFF00"/>
                </a:solidFill>
              </a:rPr>
              <a:t>(Sum = 3.5)  </a:t>
            </a:r>
            <a:r>
              <a:rPr lang="en" sz="1800" u="sng" dirty="0">
                <a:solidFill>
                  <a:srgbClr val="FFFF00"/>
                </a:solidFill>
              </a:rPr>
              <a:t>Rev.13:5</a:t>
            </a:r>
            <a:r>
              <a:rPr lang="en" sz="1800" dirty="0">
                <a:solidFill>
                  <a:srgbClr val="FFFF00"/>
                </a:solidFill>
              </a:rPr>
              <a:t> </a:t>
            </a:r>
            <a:r>
              <a:rPr lang="en" sz="1800" i="1" dirty="0">
                <a:solidFill>
                  <a:schemeClr val="dk1"/>
                </a:solidFill>
              </a:rPr>
              <a:t>“And he was given a mouth speaking great things and blasphemies, and he was given authority to continue for </a:t>
            </a:r>
            <a:r>
              <a:rPr lang="en" sz="1800" i="1" u="sng" dirty="0">
                <a:solidFill>
                  <a:schemeClr val="dk1"/>
                </a:solidFill>
              </a:rPr>
              <a:t>forty-two months</a:t>
            </a:r>
            <a:r>
              <a:rPr lang="en" sz="1800" i="1" dirty="0">
                <a:solidFill>
                  <a:schemeClr val="dk1"/>
                </a:solidFill>
              </a:rPr>
              <a:t>.”</a:t>
            </a:r>
            <a:r>
              <a:rPr lang="en" sz="1800" dirty="0">
                <a:solidFill>
                  <a:srgbClr val="FFFF00"/>
                </a:solidFill>
              </a:rPr>
              <a:t> (3.5 years)</a:t>
            </a:r>
            <a:endParaRPr sz="1800" dirty="0">
              <a:solidFill>
                <a:srgbClr val="FFFF00"/>
              </a:solidFill>
            </a:endParaRPr>
          </a:p>
          <a:p>
            <a:pPr marL="457200" lvl="0" indent="-342900" algn="l" rtl="0">
              <a:lnSpc>
                <a:spcPct val="90000"/>
              </a:lnSpc>
              <a:spcBef>
                <a:spcPts val="0"/>
              </a:spcBef>
              <a:spcAft>
                <a:spcPts val="0"/>
              </a:spcAft>
              <a:buClr>
                <a:srgbClr val="00FFFF"/>
              </a:buClr>
              <a:buSzPts val="1800"/>
              <a:buChar char="●"/>
            </a:pPr>
            <a:r>
              <a:rPr lang="en" sz="1800" u="sng" dirty="0">
                <a:solidFill>
                  <a:srgbClr val="00FFFF"/>
                </a:solidFill>
              </a:rPr>
              <a:t>TEN</a:t>
            </a:r>
            <a:r>
              <a:rPr lang="en" sz="1800" dirty="0">
                <a:solidFill>
                  <a:srgbClr val="00FFFF"/>
                </a:solidFill>
              </a:rPr>
              <a:t> - 242 times.  Was used just as we use it today, to represent fullness and large number, especially in multiples like hundreds and thousands.</a:t>
            </a:r>
            <a:r>
              <a:rPr lang="en" sz="1800" dirty="0">
                <a:solidFill>
                  <a:srgbClr val="FFFF00"/>
                </a:solidFill>
              </a:rPr>
              <a:t>  </a:t>
            </a:r>
            <a:r>
              <a:rPr lang="en" sz="1800" u="sng" dirty="0">
                <a:solidFill>
                  <a:srgbClr val="FFFF00"/>
                </a:solidFill>
              </a:rPr>
              <a:t>1 Sam.18:7</a:t>
            </a:r>
            <a:r>
              <a:rPr lang="en" sz="1800" dirty="0">
                <a:solidFill>
                  <a:srgbClr val="FFFF00"/>
                </a:solidFill>
              </a:rPr>
              <a:t> </a:t>
            </a:r>
            <a:r>
              <a:rPr lang="en" sz="1800" i="1" dirty="0">
                <a:solidFill>
                  <a:schemeClr val="dk1"/>
                </a:solidFill>
              </a:rPr>
              <a:t>“So the women sang as they danced, and said: “Saul has slain his </a:t>
            </a:r>
            <a:r>
              <a:rPr lang="en" sz="1800" i="1" u="sng" dirty="0">
                <a:solidFill>
                  <a:schemeClr val="dk1"/>
                </a:solidFill>
              </a:rPr>
              <a:t>thousands</a:t>
            </a:r>
            <a:r>
              <a:rPr lang="en" sz="1800" i="1" dirty="0">
                <a:solidFill>
                  <a:schemeClr val="dk1"/>
                </a:solidFill>
              </a:rPr>
              <a:t>, And David his </a:t>
            </a:r>
            <a:r>
              <a:rPr lang="en" sz="1800" i="1" u="sng" dirty="0">
                <a:solidFill>
                  <a:schemeClr val="dk1"/>
                </a:solidFill>
              </a:rPr>
              <a:t>ten thousands</a:t>
            </a:r>
            <a:r>
              <a:rPr lang="en" sz="1800" i="1" dirty="0">
                <a:solidFill>
                  <a:schemeClr val="dk1"/>
                </a:solidFill>
              </a:rPr>
              <a:t>.”</a:t>
            </a:r>
            <a:r>
              <a:rPr lang="en" sz="1800" dirty="0">
                <a:solidFill>
                  <a:srgbClr val="FFFF00"/>
                </a:solidFill>
              </a:rPr>
              <a:t>  Abraham gave 1/10 of his spoils.  10 plagues in Egypt.  10 commandments.  Jesus’ parables of 10 virgins, 10 talents, 10 silver coins.  In Revelation:  10 days, 10 horns, 10 crowns.</a:t>
            </a:r>
            <a:endParaRPr sz="18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61075" y="0"/>
            <a:ext cx="94326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BIBLE NUMBERS: 12 - 40 - 70</a:t>
            </a:r>
            <a:endParaRPr sz="4900" b="1">
              <a:solidFill>
                <a:srgbClr val="00FFFF"/>
              </a:solidFill>
            </a:endParaRPr>
          </a:p>
        </p:txBody>
      </p:sp>
      <p:sp>
        <p:nvSpPr>
          <p:cNvPr id="115" name="Google Shape;115;p23"/>
          <p:cNvSpPr txBox="1">
            <a:spLocks noGrp="1"/>
          </p:cNvSpPr>
          <p:nvPr>
            <p:ph type="subTitle" idx="1"/>
          </p:nvPr>
        </p:nvSpPr>
        <p:spPr>
          <a:xfrm>
            <a:off x="-188150" y="387782"/>
            <a:ext cx="9387000" cy="4755718"/>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TWELVE</a:t>
            </a:r>
            <a:r>
              <a:rPr lang="en" sz="2000" dirty="0">
                <a:solidFill>
                  <a:srgbClr val="FFFF00"/>
                </a:solidFill>
              </a:rPr>
              <a:t> - 189 times.  12 months (lunar cycles) in a year, 12 sons of Jacob, 12 tribes, 12 spies, 12 lions on King Solomon’s throne, 12 oxen under the sea of bronze at the temple, 12 apostles, 12 hours of “daylight”, 12 baskets of remaining fragments of food, “twelve legions of angels”.  In Revelation:  24 elders.  The holy city had 12 gates, on 12 foundations, tree of life bearing 12 fruits.  THEORY:  12 may represent “the redeemed”, the people of God.</a:t>
            </a:r>
            <a:endParaRPr sz="2000" dirty="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u="sng" dirty="0">
                <a:solidFill>
                  <a:schemeClr val="dk1"/>
                </a:solidFill>
              </a:rPr>
              <a:t>FORTY</a:t>
            </a:r>
            <a:r>
              <a:rPr lang="en" sz="2000" dirty="0">
                <a:solidFill>
                  <a:schemeClr val="dk1"/>
                </a:solidFill>
              </a:rPr>
              <a:t> -  158 times. Rained for 40 days and 40 nights in the flood, Moses in Midian for 40 years, Moses on Mt. Sinai 40 days and nights, 40 days spying out the land, 40 years in the wilderness, 40 blows maximum for a man being punished/beaten, Goliath presented his challenge for 40 days, Saul/David/Solomon reigned 40 years each, Jonah told Nineveh they had only 40 days to repent, Jesus was tempted 40 days and nights in the wilderness, a resurrected Jesus was seen for 40 days.  THEORY:  40 often symbolizes a period of testing or trial.</a:t>
            </a:r>
            <a:endParaRPr sz="2000"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u="sng" dirty="0">
                <a:solidFill>
                  <a:srgbClr val="00FFFF"/>
                </a:solidFill>
              </a:rPr>
              <a:t>SEVENTY</a:t>
            </a:r>
            <a:r>
              <a:rPr lang="en" sz="2000" dirty="0">
                <a:solidFill>
                  <a:srgbClr val="00FFFF"/>
                </a:solidFill>
              </a:rPr>
              <a:t> - 98 times. Takes “completeness” (7) and multiplies it by a “great” number (10).  70 Israelites went to Egypt, 70 elders worshipped at Sinai, 70 years of captivity in Babylon, Jesus sent 70 out to preach, </a:t>
            </a:r>
            <a:r>
              <a:rPr lang="en" sz="2000" i="1" dirty="0">
                <a:solidFill>
                  <a:schemeClr val="dk1"/>
                </a:solidFill>
              </a:rPr>
              <a:t>“70 times 7”</a:t>
            </a:r>
            <a:r>
              <a:rPr lang="en" sz="2000" dirty="0">
                <a:solidFill>
                  <a:srgbClr val="FFFF00"/>
                </a:solidFill>
              </a:rPr>
              <a:t>.</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61075" y="0"/>
            <a:ext cx="9432600" cy="47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COUPLE APPLICATIONS</a:t>
            </a:r>
            <a:endParaRPr sz="5000" b="1">
              <a:solidFill>
                <a:srgbClr val="00FFFF"/>
              </a:solidFill>
            </a:endParaRPr>
          </a:p>
        </p:txBody>
      </p:sp>
      <p:sp>
        <p:nvSpPr>
          <p:cNvPr id="121" name="Google Shape;121;p24"/>
          <p:cNvSpPr txBox="1">
            <a:spLocks noGrp="1"/>
          </p:cNvSpPr>
          <p:nvPr>
            <p:ph type="subTitle" idx="1"/>
          </p:nvPr>
        </p:nvSpPr>
        <p:spPr>
          <a:xfrm>
            <a:off x="-188150" y="387781"/>
            <a:ext cx="9387000" cy="4755593"/>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“Time” exists only for human beings.  It means nothing to God.  </a:t>
            </a:r>
            <a:r>
              <a:rPr lang="en" sz="2000" u="sng" dirty="0">
                <a:solidFill>
                  <a:srgbClr val="FFFF00"/>
                </a:solidFill>
              </a:rPr>
              <a:t>2 Pet.3:8</a:t>
            </a:r>
            <a:r>
              <a:rPr lang="en" sz="2000" dirty="0">
                <a:solidFill>
                  <a:srgbClr val="FFFF00"/>
                </a:solidFill>
              </a:rPr>
              <a:t> </a:t>
            </a:r>
            <a:r>
              <a:rPr lang="en" sz="2000" i="1" dirty="0">
                <a:solidFill>
                  <a:schemeClr val="dk1"/>
                </a:solidFill>
              </a:rPr>
              <a:t>“But, beloved, do not forget this one thing, that with the Lord one day is as a thousand years, and a thousand years as one day.”</a:t>
            </a:r>
            <a:r>
              <a:rPr lang="en" sz="2000" dirty="0">
                <a:solidFill>
                  <a:srgbClr val="FFFF00"/>
                </a:solidFill>
              </a:rPr>
              <a:t>  But WE must use our limited time here wisely.  </a:t>
            </a:r>
            <a:r>
              <a:rPr lang="en" sz="2000" u="sng" dirty="0">
                <a:solidFill>
                  <a:srgbClr val="FFFF00"/>
                </a:solidFill>
              </a:rPr>
              <a:t>Ps.90:12</a:t>
            </a:r>
            <a:r>
              <a:rPr lang="en" sz="2000" dirty="0">
                <a:solidFill>
                  <a:srgbClr val="FFFF00"/>
                </a:solidFill>
              </a:rPr>
              <a:t> </a:t>
            </a:r>
            <a:r>
              <a:rPr lang="en" sz="2000" i="1" dirty="0">
                <a:solidFill>
                  <a:schemeClr val="dk1"/>
                </a:solidFill>
              </a:rPr>
              <a:t>“So </a:t>
            </a:r>
            <a:r>
              <a:rPr lang="en" sz="2000" i="1" u="sng" dirty="0">
                <a:solidFill>
                  <a:schemeClr val="dk1"/>
                </a:solidFill>
              </a:rPr>
              <a:t>teach us to number our days</a:t>
            </a:r>
            <a:r>
              <a:rPr lang="en" sz="2000" i="1" dirty="0">
                <a:solidFill>
                  <a:schemeClr val="dk1"/>
                </a:solidFill>
              </a:rPr>
              <a:t>, that we may gain a heart of wisdom.”</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God is in control of how much time we, and even nations, have remaining. </a:t>
            </a:r>
            <a:r>
              <a:rPr lang="en" sz="2000" dirty="0">
                <a:solidFill>
                  <a:srgbClr val="FFFF00"/>
                </a:solidFill>
              </a:rPr>
              <a:t> </a:t>
            </a:r>
            <a:r>
              <a:rPr lang="en" sz="2000" u="sng" dirty="0">
                <a:solidFill>
                  <a:srgbClr val="FFFF00"/>
                </a:solidFill>
              </a:rPr>
              <a:t>Dan.5:26</a:t>
            </a:r>
            <a:r>
              <a:rPr lang="en" sz="2000" dirty="0">
                <a:solidFill>
                  <a:srgbClr val="FFFF00"/>
                </a:solidFill>
              </a:rPr>
              <a:t> </a:t>
            </a:r>
            <a:r>
              <a:rPr lang="en" sz="2000" i="1" dirty="0">
                <a:solidFill>
                  <a:schemeClr val="dk1"/>
                </a:solidFill>
              </a:rPr>
              <a:t>“This is the interpretation of each word. MENE: </a:t>
            </a:r>
            <a:r>
              <a:rPr lang="en" sz="2000" i="1" u="sng" dirty="0">
                <a:solidFill>
                  <a:schemeClr val="dk1"/>
                </a:solidFill>
              </a:rPr>
              <a:t>God has numbered your kingdom</a:t>
            </a:r>
            <a:r>
              <a:rPr lang="en" sz="2000" i="1" dirty="0">
                <a:solidFill>
                  <a:schemeClr val="dk1"/>
                </a:solidFill>
              </a:rPr>
              <a:t>, and finished it;”</a:t>
            </a:r>
            <a:r>
              <a:rPr lang="en" sz="2000" dirty="0">
                <a:solidFill>
                  <a:srgbClr val="FFFF00"/>
                </a:solidFill>
              </a:rPr>
              <a:t>  </a:t>
            </a:r>
            <a:r>
              <a:rPr lang="en" sz="2000" u="sng" dirty="0">
                <a:solidFill>
                  <a:srgbClr val="FFFF00"/>
                </a:solidFill>
              </a:rPr>
              <a:t>Job 31:4</a:t>
            </a:r>
            <a:r>
              <a:rPr lang="en" sz="2000" dirty="0">
                <a:solidFill>
                  <a:srgbClr val="FFFF00"/>
                </a:solidFill>
              </a:rPr>
              <a:t> </a:t>
            </a:r>
            <a:r>
              <a:rPr lang="en" sz="2000" i="1" dirty="0">
                <a:solidFill>
                  <a:schemeClr val="dk1"/>
                </a:solidFill>
              </a:rPr>
              <a:t>“Does He not see my ways, </a:t>
            </a:r>
            <a:r>
              <a:rPr lang="en" sz="2000" i="1" u="sng" dirty="0">
                <a:solidFill>
                  <a:schemeClr val="dk1"/>
                </a:solidFill>
              </a:rPr>
              <a:t>and count all my steps</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The level of detail in scripture is enormous, largely because of numbers.  One out of 5 verses in the bible has a number in it!  To me, personally, this is further evidence of the inspiration and truth of scripture.  How many years someone lived, how many years a king reigned, how many people were at a certain event, how much material was contributed, etc.  Even how many fish were caught!  </a:t>
            </a:r>
            <a:r>
              <a:rPr lang="en" sz="2000" u="sng" dirty="0">
                <a:solidFill>
                  <a:srgbClr val="FFFF00"/>
                </a:solidFill>
              </a:rPr>
              <a:t>Jn.21:11</a:t>
            </a:r>
            <a:r>
              <a:rPr lang="en" sz="2000" dirty="0">
                <a:solidFill>
                  <a:srgbClr val="FFFF00"/>
                </a:solidFill>
              </a:rPr>
              <a:t> </a:t>
            </a:r>
            <a:r>
              <a:rPr lang="en" sz="2000" i="1" dirty="0">
                <a:solidFill>
                  <a:schemeClr val="dk1"/>
                </a:solidFill>
              </a:rPr>
              <a:t>“Simon Peter went up and dragged the net to land, full of large fish, </a:t>
            </a:r>
            <a:r>
              <a:rPr lang="en" sz="2000" i="1" u="sng" dirty="0">
                <a:solidFill>
                  <a:schemeClr val="dk1"/>
                </a:solidFill>
              </a:rPr>
              <a:t>one hundred and fifty-three</a:t>
            </a:r>
            <a:r>
              <a:rPr lang="en" sz="2000" i="1" dirty="0">
                <a:solidFill>
                  <a:schemeClr val="dk1"/>
                </a:solidFill>
              </a:rPr>
              <a:t>; and although there were so many, the net was not broken.”</a:t>
            </a:r>
            <a:r>
              <a:rPr lang="en" sz="2000" dirty="0">
                <a:solidFill>
                  <a:srgbClr val="FFFF00"/>
                </a:solidFill>
              </a:rPr>
              <a:t>  </a:t>
            </a:r>
            <a:r>
              <a:rPr lang="en" sz="2000" dirty="0">
                <a:solidFill>
                  <a:srgbClr val="00FFFF"/>
                </a:solidFill>
              </a:rPr>
              <a:t>Can one believe all these numbers were made up? </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61075" y="0"/>
            <a:ext cx="9432600" cy="47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SEEING THE UNCOUNTABLE</a:t>
            </a:r>
            <a:endParaRPr sz="5000" b="1" dirty="0">
              <a:solidFill>
                <a:srgbClr val="00FFFF"/>
              </a:solidFill>
            </a:endParaRPr>
          </a:p>
        </p:txBody>
      </p:sp>
      <p:sp>
        <p:nvSpPr>
          <p:cNvPr id="127" name="Google Shape;127;p25"/>
          <p:cNvSpPr txBox="1">
            <a:spLocks noGrp="1"/>
          </p:cNvSpPr>
          <p:nvPr>
            <p:ph type="subTitle" idx="1"/>
          </p:nvPr>
        </p:nvSpPr>
        <p:spPr>
          <a:xfrm>
            <a:off x="-188150" y="353275"/>
            <a:ext cx="9387000" cy="47901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Not only does God exist outside of time, but He counts and knows what we will never be able to.  For example, we currently estimate that there are 200 billion TRILLION stars!  You can “name a star” these days, because there are so many!</a:t>
            </a:r>
            <a:endParaRPr sz="1900" dirty="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Ps.147:4</a:t>
            </a:r>
            <a:r>
              <a:rPr lang="en" sz="1900" dirty="0">
                <a:solidFill>
                  <a:srgbClr val="FFFF00"/>
                </a:solidFill>
              </a:rPr>
              <a:t> </a:t>
            </a:r>
            <a:r>
              <a:rPr lang="en" sz="1900" i="1" dirty="0">
                <a:solidFill>
                  <a:schemeClr val="dk1"/>
                </a:solidFill>
              </a:rPr>
              <a:t>“</a:t>
            </a:r>
            <a:r>
              <a:rPr lang="en" sz="1900" i="1" u="sng" dirty="0">
                <a:solidFill>
                  <a:schemeClr val="dk1"/>
                </a:solidFill>
              </a:rPr>
              <a:t>He counts the number of the stars</a:t>
            </a:r>
            <a:r>
              <a:rPr lang="en" sz="1900" i="1" dirty="0">
                <a:solidFill>
                  <a:schemeClr val="dk1"/>
                </a:solidFill>
              </a:rPr>
              <a:t>; </a:t>
            </a:r>
            <a:r>
              <a:rPr lang="en" sz="1900" i="1" u="sng" dirty="0">
                <a:solidFill>
                  <a:schemeClr val="dk1"/>
                </a:solidFill>
              </a:rPr>
              <a:t>He calls them all by name</a:t>
            </a:r>
            <a:r>
              <a:rPr lang="en" sz="1900" i="1" dirty="0">
                <a:solidFill>
                  <a:schemeClr val="dk1"/>
                </a:solidFill>
              </a:rPr>
              <a:t>.”</a:t>
            </a:r>
            <a:r>
              <a:rPr lang="en" sz="1900" dirty="0">
                <a:solidFill>
                  <a:srgbClr val="FFFF00"/>
                </a:solidFill>
              </a:rPr>
              <a:t>  </a:t>
            </a:r>
            <a:r>
              <a:rPr lang="en" sz="1900" u="sng" dirty="0">
                <a:solidFill>
                  <a:srgbClr val="FFFF00"/>
                </a:solidFill>
              </a:rPr>
              <a:t>Is.40:26</a:t>
            </a:r>
            <a:r>
              <a:rPr lang="en" sz="1900" dirty="0">
                <a:solidFill>
                  <a:srgbClr val="FFFF00"/>
                </a:solidFill>
              </a:rPr>
              <a:t> </a:t>
            </a:r>
            <a:r>
              <a:rPr lang="en" sz="1900" i="1" dirty="0">
                <a:solidFill>
                  <a:schemeClr val="dk1"/>
                </a:solidFill>
              </a:rPr>
              <a:t>“Lift up your eyes on high, and see who has created these things, Who brings out their host by number; He calls them all by name, By the greatness of His might and the strength of His power; not one is missing.”</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He knows the EXACT number of sparrows, and the very hairs on our head.  </a:t>
            </a:r>
            <a:r>
              <a:rPr lang="en" sz="1900" u="sng" dirty="0">
                <a:solidFill>
                  <a:srgbClr val="FFFF00"/>
                </a:solidFill>
              </a:rPr>
              <a:t>Lk.12:6-7</a:t>
            </a:r>
            <a:r>
              <a:rPr lang="en" sz="1900" dirty="0">
                <a:solidFill>
                  <a:srgbClr val="FFFF00"/>
                </a:solidFill>
              </a:rPr>
              <a:t> </a:t>
            </a:r>
            <a:r>
              <a:rPr lang="en" sz="1900" i="1" dirty="0">
                <a:solidFill>
                  <a:schemeClr val="dk1"/>
                </a:solidFill>
              </a:rPr>
              <a:t>“Are not five sparrows sold for two copper coins? And not one of them is forgotten before God. 7 But </a:t>
            </a:r>
            <a:r>
              <a:rPr lang="en" sz="1900" i="1" u="sng" dirty="0">
                <a:solidFill>
                  <a:schemeClr val="dk1"/>
                </a:solidFill>
              </a:rPr>
              <a:t>the very hairs of your head are all numbered</a:t>
            </a:r>
            <a:r>
              <a:rPr lang="en" sz="1900" i="1" dirty="0">
                <a:solidFill>
                  <a:schemeClr val="dk1"/>
                </a:solidFill>
              </a:rPr>
              <a:t>. Do not fear therefore; you are of more value than many sparrows.”</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He knows EVERY human being who exists right now (over 8 billion), those who have already existed, and those who have yet to exist.</a:t>
            </a:r>
            <a:endParaRPr sz="1900" dirty="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And the God who can see and count and know such a huge number of people, DIED on a cross for YOU.  Are you willing to put to death your old man of sin, for Him?</a:t>
            </a:r>
            <a:r>
              <a:rPr lang="en" sz="1900" dirty="0">
                <a:solidFill>
                  <a:srgbClr val="FFFF00"/>
                </a:solidFill>
              </a:rPr>
              <a:t>  </a:t>
            </a:r>
            <a:r>
              <a:rPr lang="en" sz="1900" u="sng" dirty="0">
                <a:solidFill>
                  <a:srgbClr val="FFFF00"/>
                </a:solidFill>
              </a:rPr>
              <a:t>Gal.2:20</a:t>
            </a:r>
            <a:r>
              <a:rPr lang="en" sz="1900" dirty="0">
                <a:solidFill>
                  <a:srgbClr val="FFFF00"/>
                </a:solidFill>
              </a:rPr>
              <a:t> </a:t>
            </a:r>
            <a:r>
              <a:rPr lang="en" sz="1900" i="1" dirty="0">
                <a:solidFill>
                  <a:schemeClr val="dk1"/>
                </a:solidFill>
              </a:rPr>
              <a:t>“</a:t>
            </a:r>
            <a:r>
              <a:rPr lang="en" sz="1900" i="1" u="sng" dirty="0">
                <a:solidFill>
                  <a:schemeClr val="dk1"/>
                </a:solidFill>
              </a:rPr>
              <a:t>I have been crucified with Christ</a:t>
            </a:r>
            <a:r>
              <a:rPr lang="en" sz="1900" i="1" dirty="0">
                <a:solidFill>
                  <a:schemeClr val="dk1"/>
                </a:solidFill>
              </a:rPr>
              <a:t>; it is no longer I who live, but Christ lives in me; and the life which I now live in the flesh I live by faith in the Son of God, </a:t>
            </a:r>
            <a:r>
              <a:rPr lang="en" sz="1900" i="1" u="sng" dirty="0">
                <a:solidFill>
                  <a:schemeClr val="dk1"/>
                </a:solidFill>
              </a:rPr>
              <a:t>who loved me and gave Himself for me</a:t>
            </a:r>
            <a:r>
              <a:rPr lang="en" sz="1900" i="1" dirty="0">
                <a:solidFill>
                  <a:schemeClr val="dk1"/>
                </a:solidFill>
              </a:rPr>
              <a:t>.”</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87975" y="0"/>
            <a:ext cx="9231900" cy="53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MY PERSONAL HESITANCY</a:t>
            </a:r>
            <a:endParaRPr sz="6500" b="1">
              <a:solidFill>
                <a:srgbClr val="00FFFF"/>
              </a:solidFill>
            </a:endParaRPr>
          </a:p>
        </p:txBody>
      </p:sp>
      <p:sp>
        <p:nvSpPr>
          <p:cNvPr id="61" name="Google Shape;61;p14"/>
          <p:cNvSpPr txBox="1">
            <a:spLocks noGrp="1"/>
          </p:cNvSpPr>
          <p:nvPr>
            <p:ph type="subTitle" idx="1"/>
          </p:nvPr>
        </p:nvSpPr>
        <p:spPr>
          <a:xfrm>
            <a:off x="-161075" y="388475"/>
            <a:ext cx="9305100" cy="47550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rgbClr val="FFFF00"/>
              </a:buClr>
              <a:buSzPts val="2000"/>
              <a:buChar char="●"/>
            </a:pPr>
            <a:r>
              <a:rPr lang="en" sz="2000">
                <a:solidFill>
                  <a:srgbClr val="FFFF00"/>
                </a:solidFill>
              </a:rPr>
              <a:t>There is a real danger in pursuit of “bible numerology” that I want to address first.  There have been countless books written on the subject from some very educated persons.  It is very intriguing, and even addictive, to seek out special “hidden information” within the texts of the bible.</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The problem with this line of thinking, and it is a HUGE problem, is that </a:t>
            </a:r>
            <a:r>
              <a:rPr lang="en" sz="2000" u="sng">
                <a:solidFill>
                  <a:schemeClr val="dk1"/>
                </a:solidFill>
              </a:rPr>
              <a:t>God Himself has not told us that there are well hidden clues and truths in His word</a:t>
            </a:r>
            <a:r>
              <a:rPr lang="en" sz="2000">
                <a:solidFill>
                  <a:schemeClr val="dk1"/>
                </a:solidFill>
              </a:rPr>
              <a:t>.  He doesn’t give us a “secret decoder ring.”  If we begin to see scripture as a code-breaking exercise instead of plain, simple to understand truths, we have missed the reason God gave His word in the first place.</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COMMON people heard, and understood, Jesus’ teaching!</a:t>
            </a:r>
            <a:r>
              <a:rPr lang="en" sz="2000">
                <a:solidFill>
                  <a:schemeClr val="dk1"/>
                </a:solidFill>
              </a:rPr>
              <a:t>  </a:t>
            </a:r>
            <a:r>
              <a:rPr lang="en" sz="2000" u="sng">
                <a:solidFill>
                  <a:srgbClr val="FFFF00"/>
                </a:solidFill>
              </a:rPr>
              <a:t>Mk.12:37</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a:solidFill>
                  <a:srgbClr val="FFFF00"/>
                </a:solidFill>
              </a:rPr>
              <a:t>Wisdom cries aloud in the open square!</a:t>
            </a:r>
            <a:r>
              <a:rPr lang="en" sz="2000">
                <a:solidFill>
                  <a:schemeClr val="dk1"/>
                </a:solidFill>
              </a:rPr>
              <a:t>  </a:t>
            </a:r>
            <a:r>
              <a:rPr lang="en" sz="2000" u="sng">
                <a:solidFill>
                  <a:srgbClr val="FFFF00"/>
                </a:solidFill>
              </a:rPr>
              <a:t>Prov.1:20</a:t>
            </a:r>
            <a:endParaRPr sz="2000" u="sng">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All “mystery” has now been revealed in the new covenant!  </a:t>
            </a:r>
            <a:r>
              <a:rPr lang="en" sz="2000" u="sng">
                <a:solidFill>
                  <a:srgbClr val="FFFF00"/>
                </a:solidFill>
              </a:rPr>
              <a:t>Col.1:26</a:t>
            </a:r>
            <a:endParaRPr sz="2000" u="sng">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Paul told Christians that they could understand the mystery in Christ!</a:t>
            </a:r>
            <a:r>
              <a:rPr lang="en" sz="2000">
                <a:solidFill>
                  <a:schemeClr val="dk1"/>
                </a:solidFill>
              </a:rPr>
              <a:t> </a:t>
            </a:r>
            <a:r>
              <a:rPr lang="en" sz="2000" u="sng">
                <a:solidFill>
                  <a:srgbClr val="FFFF00"/>
                </a:solidFill>
              </a:rPr>
              <a:t>Eph.3:4</a:t>
            </a:r>
            <a:endParaRPr sz="2000" u="sng">
              <a:solidFill>
                <a:srgbClr val="FFFF00"/>
              </a:solidFill>
            </a:endParaRPr>
          </a:p>
          <a:p>
            <a:pPr marL="457200" lvl="0" indent="-355600" algn="l" rtl="0">
              <a:spcBef>
                <a:spcPts val="0"/>
              </a:spcBef>
              <a:spcAft>
                <a:spcPts val="0"/>
              </a:spcAft>
              <a:buClr>
                <a:srgbClr val="FFFF00"/>
              </a:buClr>
              <a:buSzPts val="2000"/>
              <a:buChar char="●"/>
            </a:pPr>
            <a:r>
              <a:rPr lang="en" sz="2000">
                <a:solidFill>
                  <a:srgbClr val="FFFF00"/>
                </a:solidFill>
              </a:rPr>
              <a:t>God is not the author of confusion!</a:t>
            </a:r>
            <a:r>
              <a:rPr lang="en" sz="2000">
                <a:solidFill>
                  <a:schemeClr val="dk1"/>
                </a:solidFill>
              </a:rPr>
              <a:t>  </a:t>
            </a:r>
            <a:r>
              <a:rPr lang="en" sz="2000" u="sng">
                <a:solidFill>
                  <a:srgbClr val="FFFF00"/>
                </a:solidFill>
              </a:rPr>
              <a:t>1 Cor.14:33</a:t>
            </a:r>
            <a:endParaRPr sz="2000" u="sng">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Paul talks of the simplicity that is in Christ! </a:t>
            </a:r>
            <a:r>
              <a:rPr lang="en" sz="2000" u="sng">
                <a:solidFill>
                  <a:srgbClr val="FFFF00"/>
                </a:solidFill>
              </a:rPr>
              <a:t>2 Cor.1:12</a:t>
            </a:r>
            <a:r>
              <a:rPr lang="en" sz="2000">
                <a:solidFill>
                  <a:srgbClr val="FFFF00"/>
                </a:solidFill>
              </a:rPr>
              <a:t>, </a:t>
            </a:r>
            <a:r>
              <a:rPr lang="en" sz="2000" u="sng">
                <a:solidFill>
                  <a:srgbClr val="FFFF00"/>
                </a:solidFill>
              </a:rPr>
              <a:t>11:3</a:t>
            </a:r>
            <a:endParaRPr sz="2000"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87975" y="0"/>
            <a:ext cx="9231900" cy="53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“BAD” EXAMPLES</a:t>
            </a:r>
            <a:endParaRPr sz="6500" b="1">
              <a:solidFill>
                <a:srgbClr val="00FFFF"/>
              </a:solidFill>
            </a:endParaRPr>
          </a:p>
        </p:txBody>
      </p:sp>
      <p:sp>
        <p:nvSpPr>
          <p:cNvPr id="67" name="Google Shape;67;p15"/>
          <p:cNvSpPr txBox="1">
            <a:spLocks noGrp="1"/>
          </p:cNvSpPr>
          <p:nvPr>
            <p:ph type="subTitle" idx="1"/>
          </p:nvPr>
        </p:nvSpPr>
        <p:spPr>
          <a:xfrm>
            <a:off x="-161075" y="388475"/>
            <a:ext cx="9366600" cy="47550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chemeClr val="dk1"/>
              </a:buClr>
              <a:buSzPts val="2000"/>
              <a:buChar char="●"/>
            </a:pPr>
            <a:r>
              <a:rPr lang="en" sz="2000">
                <a:solidFill>
                  <a:schemeClr val="dk1"/>
                </a:solidFill>
              </a:rPr>
              <a:t>inthebe </a:t>
            </a:r>
            <a:r>
              <a:rPr lang="en" sz="2000">
                <a:solidFill>
                  <a:srgbClr val="00FFFF"/>
                </a:solidFill>
              </a:rPr>
              <a:t>G</a:t>
            </a:r>
            <a:r>
              <a:rPr lang="en" sz="2000">
                <a:solidFill>
                  <a:schemeClr val="dk1"/>
                </a:solidFill>
              </a:rPr>
              <a:t> </a:t>
            </a:r>
            <a:r>
              <a:rPr lang="en" sz="2000">
                <a:solidFill>
                  <a:srgbClr val="FFFF00"/>
                </a:solidFill>
              </a:rPr>
              <a:t>(</a:t>
            </a:r>
            <a:r>
              <a:rPr lang="en" sz="2000" u="sng">
                <a:solidFill>
                  <a:srgbClr val="FFFF00"/>
                </a:solidFill>
              </a:rPr>
              <a:t>Gen.1:1</a:t>
            </a:r>
            <a:r>
              <a:rPr lang="en" sz="2000">
                <a:solidFill>
                  <a:srgbClr val="FFFF00"/>
                </a:solidFill>
              </a:rPr>
              <a:t>, 8th letter)</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inningg </a:t>
            </a:r>
            <a:r>
              <a:rPr lang="en" sz="2000">
                <a:solidFill>
                  <a:srgbClr val="00FFFF"/>
                </a:solidFill>
              </a:rPr>
              <a:t>O</a:t>
            </a:r>
            <a:r>
              <a:rPr lang="en" sz="2000">
                <a:solidFill>
                  <a:srgbClr val="FFFF00"/>
                </a:solidFill>
              </a:rPr>
              <a:t> (8th letter)</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dcreate </a:t>
            </a:r>
            <a:r>
              <a:rPr lang="en" sz="2000">
                <a:solidFill>
                  <a:srgbClr val="00FFFF"/>
                </a:solidFill>
              </a:rPr>
              <a:t>D</a:t>
            </a:r>
            <a:r>
              <a:rPr lang="en" sz="2000">
                <a:solidFill>
                  <a:schemeClr val="dk1"/>
                </a:solidFill>
              </a:rPr>
              <a:t> </a:t>
            </a:r>
            <a:r>
              <a:rPr lang="en" sz="2000">
                <a:solidFill>
                  <a:srgbClr val="FFFF00"/>
                </a:solidFill>
              </a:rPr>
              <a:t>(8th letter)</a:t>
            </a:r>
            <a:r>
              <a:rPr lang="en" sz="2000">
                <a:solidFill>
                  <a:schemeClr val="dk1"/>
                </a:solidFill>
              </a:rPr>
              <a:t> the heavens and the earth.</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What are the problems with this supposed “code”? </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1)  This is using an ENGLISH translation of a HEBREW text to form an ENGLISH code word!</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2)  Why stop the “code” after the 24th letter?  Continuing this pattern to the end of the sentence you get “GODEE”.  What does THAT mean?</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3)  Who says the code has to be sequential, rather than backward?  If I read it backward I get “DOG”.  Is God trying to tell us something about dogs?</a:t>
            </a:r>
            <a:r>
              <a:rPr lang="en" sz="2000">
                <a:solidFill>
                  <a:srgbClr val="FFFF00"/>
                </a:solidFill>
              </a:rPr>
              <a:t>  </a:t>
            </a:r>
            <a:endParaRPr sz="2000">
              <a:solidFill>
                <a:srgbClr val="FFFF00"/>
              </a:solidFill>
            </a:endParaRPr>
          </a:p>
          <a:p>
            <a:pPr marL="457200" lvl="0" indent="-355600" algn="l" rtl="0">
              <a:spcBef>
                <a:spcPts val="0"/>
              </a:spcBef>
              <a:spcAft>
                <a:spcPts val="0"/>
              </a:spcAft>
              <a:buClr>
                <a:srgbClr val="FFFF00"/>
              </a:buClr>
              <a:buSzPts val="2000"/>
              <a:buChar char="●"/>
            </a:pPr>
            <a:r>
              <a:rPr lang="en" sz="2000">
                <a:solidFill>
                  <a:srgbClr val="FFFF00"/>
                </a:solidFill>
              </a:rPr>
              <a:t>4)  Other words.  I also see the word “inning” there.  Is this verse actually about baseball, a sport that would not be invented for thousands of years?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“Look at the middle word of the bible!  It is ‘LORD’ (the I AM) in </a:t>
            </a:r>
            <a:r>
              <a:rPr lang="en" sz="2000" u="sng">
                <a:solidFill>
                  <a:srgbClr val="FFFF00"/>
                </a:solidFill>
              </a:rPr>
              <a:t>Ps.118:8</a:t>
            </a:r>
            <a:r>
              <a:rPr lang="en" sz="2000">
                <a:solidFill>
                  <a:schemeClr val="dk1"/>
                </a:solidFill>
              </a:rPr>
              <a:t>!”</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Problems?  These books had no chapters/verses.  WE set the order of the 66 books.  This is true in English only, and ONLY in the latest KJV translation!</a:t>
            </a:r>
            <a:r>
              <a:rPr lang="en" sz="2000">
                <a:solidFill>
                  <a:srgbClr val="FFFF00"/>
                </a:solidFill>
              </a:rPr>
              <a:t> </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87975" y="0"/>
            <a:ext cx="9231900" cy="53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“GOOD” EXAMPLES</a:t>
            </a:r>
            <a:endParaRPr sz="6500" b="1">
              <a:solidFill>
                <a:srgbClr val="00FFFF"/>
              </a:solidFill>
            </a:endParaRPr>
          </a:p>
        </p:txBody>
      </p:sp>
      <p:sp>
        <p:nvSpPr>
          <p:cNvPr id="73" name="Google Shape;73;p16"/>
          <p:cNvSpPr txBox="1">
            <a:spLocks noGrp="1"/>
          </p:cNvSpPr>
          <p:nvPr>
            <p:ph type="subTitle" idx="1"/>
          </p:nvPr>
        </p:nvSpPr>
        <p:spPr>
          <a:xfrm>
            <a:off x="-161075" y="537299"/>
            <a:ext cx="9359700" cy="4606175"/>
          </a:xfrm>
          <a:prstGeom prst="rect">
            <a:avLst/>
          </a:prstGeom>
        </p:spPr>
        <p:txBody>
          <a:bodyPr spcFirstLastPara="1" wrap="square" lIns="91425" tIns="91425" rIns="91425" bIns="91425" anchor="t" anchorCtr="0">
            <a:normAutofit fontScale="92500" lnSpcReduction="10000"/>
          </a:bodyPr>
          <a:lstStyle/>
          <a:p>
            <a:pPr marL="457200" lvl="0" indent="-349250" algn="l" rtl="0">
              <a:spcBef>
                <a:spcPts val="0"/>
              </a:spcBef>
              <a:spcAft>
                <a:spcPts val="0"/>
              </a:spcAft>
              <a:buClr>
                <a:srgbClr val="FFFF00"/>
              </a:buClr>
              <a:buSzPts val="1900"/>
              <a:buChar char="●"/>
            </a:pPr>
            <a:r>
              <a:rPr lang="en" sz="1900" dirty="0">
                <a:solidFill>
                  <a:srgbClr val="FFFF00"/>
                </a:solidFill>
              </a:rPr>
              <a:t>As you know, I VASTLY prefer when God Himself is clearly making a point, whether regarding numbers, or any other matter.</a:t>
            </a:r>
            <a:endParaRPr sz="1900" dirty="0">
              <a:solidFill>
                <a:srgbClr val="FFFF00"/>
              </a:solidFill>
            </a:endParaRPr>
          </a:p>
          <a:p>
            <a:pPr marL="457200" lvl="0" indent="-349250" algn="l" rtl="0">
              <a:spcBef>
                <a:spcPts val="0"/>
              </a:spcBef>
              <a:spcAft>
                <a:spcPts val="0"/>
              </a:spcAft>
              <a:buClr>
                <a:schemeClr val="dk1"/>
              </a:buClr>
              <a:buSzPts val="1900"/>
              <a:buChar char="●"/>
            </a:pPr>
            <a:r>
              <a:rPr lang="en" sz="1900" dirty="0">
                <a:solidFill>
                  <a:schemeClr val="dk1"/>
                </a:solidFill>
              </a:rPr>
              <a:t>“Corresponding” numerology. God says something is just like something else.</a:t>
            </a:r>
            <a:endParaRPr sz="1900"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Pharaoh’s dreams.</a:t>
            </a:r>
            <a:r>
              <a:rPr lang="en" sz="1900" dirty="0">
                <a:solidFill>
                  <a:schemeClr val="dk1"/>
                </a:solidFill>
              </a:rPr>
              <a:t>  </a:t>
            </a:r>
            <a:r>
              <a:rPr lang="en" sz="1900" u="sng" dirty="0">
                <a:solidFill>
                  <a:srgbClr val="FFFF00"/>
                </a:solidFill>
              </a:rPr>
              <a:t>Gen.41:26</a:t>
            </a:r>
            <a:r>
              <a:rPr lang="en" sz="1900" dirty="0">
                <a:solidFill>
                  <a:schemeClr val="dk1"/>
                </a:solidFill>
              </a:rPr>
              <a:t> </a:t>
            </a:r>
            <a:r>
              <a:rPr lang="en" sz="1900" i="1" dirty="0">
                <a:solidFill>
                  <a:schemeClr val="dk1"/>
                </a:solidFill>
              </a:rPr>
              <a:t>“The </a:t>
            </a:r>
            <a:r>
              <a:rPr lang="en" sz="1900" i="1" u="sng" dirty="0">
                <a:solidFill>
                  <a:schemeClr val="dk1"/>
                </a:solidFill>
              </a:rPr>
              <a:t>seven good cows are seven years</a:t>
            </a:r>
            <a:r>
              <a:rPr lang="en" sz="1900" i="1" dirty="0">
                <a:solidFill>
                  <a:schemeClr val="dk1"/>
                </a:solidFill>
              </a:rPr>
              <a:t>, and the seven good heads are seven years; the dreams are one.”</a:t>
            </a:r>
            <a:endParaRPr sz="1900" i="1"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God resting on day 7, and the Sabbath.</a:t>
            </a:r>
            <a:r>
              <a:rPr lang="en" sz="1900" dirty="0">
                <a:solidFill>
                  <a:srgbClr val="FFFF00"/>
                </a:solidFill>
              </a:rPr>
              <a:t>  </a:t>
            </a:r>
            <a:r>
              <a:rPr lang="en" sz="1900" u="sng" dirty="0">
                <a:solidFill>
                  <a:srgbClr val="FFFF00"/>
                </a:solidFill>
              </a:rPr>
              <a:t>Ex.31:17</a:t>
            </a:r>
            <a:r>
              <a:rPr lang="en" sz="1900" dirty="0">
                <a:solidFill>
                  <a:srgbClr val="FFFF00"/>
                </a:solidFill>
              </a:rPr>
              <a:t> </a:t>
            </a:r>
            <a:r>
              <a:rPr lang="en" sz="1900" i="1" dirty="0">
                <a:solidFill>
                  <a:schemeClr val="dk1"/>
                </a:solidFill>
              </a:rPr>
              <a:t>“It is a sign between Me and the children of Israel forever; for in six days the Lord made the heavens and the earth, </a:t>
            </a:r>
            <a:r>
              <a:rPr lang="en" sz="1900" i="1" u="sng" dirty="0">
                <a:solidFill>
                  <a:schemeClr val="dk1"/>
                </a:solidFill>
              </a:rPr>
              <a:t>and on the seventh day He rested and was refreshed</a:t>
            </a:r>
            <a:r>
              <a:rPr lang="en" sz="1900" i="1" dirty="0">
                <a:solidFill>
                  <a:schemeClr val="dk1"/>
                </a:solidFill>
              </a:rPr>
              <a:t>.’”</a:t>
            </a:r>
            <a:endParaRPr sz="1900" i="1"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The spies in the land of Canaan, and the wandering in the wilderness. </a:t>
            </a:r>
            <a:r>
              <a:rPr lang="en" sz="1900" dirty="0">
                <a:solidFill>
                  <a:srgbClr val="FFFF00"/>
                </a:solidFill>
              </a:rPr>
              <a:t> </a:t>
            </a:r>
            <a:r>
              <a:rPr lang="en" sz="1900" u="sng" dirty="0">
                <a:solidFill>
                  <a:srgbClr val="FFFF00"/>
                </a:solidFill>
              </a:rPr>
              <a:t>Num.14:34</a:t>
            </a:r>
            <a:r>
              <a:rPr lang="en" sz="1900" dirty="0">
                <a:solidFill>
                  <a:srgbClr val="FFFF00"/>
                </a:solidFill>
              </a:rPr>
              <a:t> </a:t>
            </a:r>
            <a:r>
              <a:rPr lang="en" sz="1900" i="1" dirty="0">
                <a:solidFill>
                  <a:schemeClr val="dk1"/>
                </a:solidFill>
              </a:rPr>
              <a:t>“</a:t>
            </a:r>
            <a:r>
              <a:rPr lang="en" sz="1900" i="1" u="sng" dirty="0">
                <a:solidFill>
                  <a:schemeClr val="dk1"/>
                </a:solidFill>
              </a:rPr>
              <a:t>According to the number of the days in which you spied out the land</a:t>
            </a:r>
            <a:r>
              <a:rPr lang="en" sz="1900" i="1" dirty="0">
                <a:solidFill>
                  <a:schemeClr val="dk1"/>
                </a:solidFill>
              </a:rPr>
              <a:t>, </a:t>
            </a:r>
            <a:r>
              <a:rPr lang="en" sz="1900" i="1" u="sng" dirty="0">
                <a:solidFill>
                  <a:schemeClr val="dk1"/>
                </a:solidFill>
              </a:rPr>
              <a:t>forty days</a:t>
            </a:r>
            <a:r>
              <a:rPr lang="en" sz="1900" i="1" dirty="0">
                <a:solidFill>
                  <a:schemeClr val="dk1"/>
                </a:solidFill>
              </a:rPr>
              <a:t>, for each day you shall bear your guilt one year, namely </a:t>
            </a:r>
            <a:r>
              <a:rPr lang="en" sz="1900" i="1" u="sng" dirty="0">
                <a:solidFill>
                  <a:schemeClr val="dk1"/>
                </a:solidFill>
              </a:rPr>
              <a:t>forty years</a:t>
            </a:r>
            <a:r>
              <a:rPr lang="en" sz="1900" i="1" dirty="0">
                <a:solidFill>
                  <a:schemeClr val="dk1"/>
                </a:solidFill>
              </a:rPr>
              <a:t>, and you shall know My rejection.”</a:t>
            </a:r>
            <a:endParaRPr sz="1900" i="1"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Jonah in the fish, and Jesus in the tomb. </a:t>
            </a:r>
            <a:r>
              <a:rPr lang="en" sz="1900" dirty="0">
                <a:solidFill>
                  <a:srgbClr val="FFFF00"/>
                </a:solidFill>
              </a:rPr>
              <a:t> “</a:t>
            </a:r>
            <a:r>
              <a:rPr lang="en" sz="1900" u="sng" dirty="0">
                <a:solidFill>
                  <a:srgbClr val="FFFF00"/>
                </a:solidFill>
              </a:rPr>
              <a:t>Matt.12:40</a:t>
            </a:r>
            <a:r>
              <a:rPr lang="en" sz="1900" dirty="0">
                <a:solidFill>
                  <a:srgbClr val="FFFF00"/>
                </a:solidFill>
              </a:rPr>
              <a:t> </a:t>
            </a:r>
            <a:r>
              <a:rPr lang="en" sz="1900" i="1" dirty="0">
                <a:solidFill>
                  <a:schemeClr val="dk1"/>
                </a:solidFill>
              </a:rPr>
              <a:t>“For as Jonah was </a:t>
            </a:r>
            <a:r>
              <a:rPr lang="en" sz="1900" i="1" u="sng" dirty="0">
                <a:solidFill>
                  <a:schemeClr val="dk1"/>
                </a:solidFill>
              </a:rPr>
              <a:t>three days and three nights</a:t>
            </a:r>
            <a:r>
              <a:rPr lang="en" sz="1900" i="1" dirty="0">
                <a:solidFill>
                  <a:schemeClr val="dk1"/>
                </a:solidFill>
              </a:rPr>
              <a:t> in the belly of the great fish, so will the Son of Man be </a:t>
            </a:r>
            <a:r>
              <a:rPr lang="en" sz="1900" i="1" u="sng" dirty="0">
                <a:solidFill>
                  <a:schemeClr val="dk1"/>
                </a:solidFill>
              </a:rPr>
              <a:t>three days and three nights</a:t>
            </a:r>
            <a:r>
              <a:rPr lang="en" sz="1900" i="1" dirty="0">
                <a:solidFill>
                  <a:schemeClr val="dk1"/>
                </a:solidFill>
              </a:rPr>
              <a:t> in the heart of the earth.”</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We don’t have to “guess” about possible comparisons here, or look for hidden “clues”.  God plainly tells us what the comparison is!</a:t>
            </a:r>
            <a:endParaRPr sz="19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87975" y="0"/>
            <a:ext cx="9231900" cy="53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BIBLE NUMBERS - # 1</a:t>
            </a:r>
            <a:endParaRPr sz="5000" b="1">
              <a:solidFill>
                <a:srgbClr val="00FFFF"/>
              </a:solidFill>
            </a:endParaRPr>
          </a:p>
        </p:txBody>
      </p:sp>
      <p:sp>
        <p:nvSpPr>
          <p:cNvPr id="79" name="Google Shape;79;p17"/>
          <p:cNvSpPr txBox="1">
            <a:spLocks noGrp="1"/>
          </p:cNvSpPr>
          <p:nvPr>
            <p:ph type="subTitle" idx="1"/>
          </p:nvPr>
        </p:nvSpPr>
        <p:spPr>
          <a:xfrm>
            <a:off x="-161075" y="388475"/>
            <a:ext cx="9359700" cy="4755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1800" dirty="0">
                <a:solidFill>
                  <a:srgbClr val="FFFF00"/>
                </a:solidFill>
              </a:rPr>
              <a:t>What I present now are 1) Truths of where numbers appear in scripture, followed by 2) What God MIGHT be telling us with these numbers.</a:t>
            </a:r>
            <a:endParaRPr sz="1800" dirty="0">
              <a:solidFill>
                <a:srgbClr val="FFFF00"/>
              </a:solidFill>
            </a:endParaRPr>
          </a:p>
          <a:p>
            <a:pPr marL="457200" lvl="0" indent="-355600" algn="l" rtl="0">
              <a:spcBef>
                <a:spcPts val="0"/>
              </a:spcBef>
              <a:spcAft>
                <a:spcPts val="0"/>
              </a:spcAft>
              <a:buClr>
                <a:srgbClr val="00FFFF"/>
              </a:buClr>
              <a:buSzPts val="2000"/>
              <a:buChar char="●"/>
            </a:pPr>
            <a:r>
              <a:rPr lang="en" sz="1800" dirty="0">
                <a:solidFill>
                  <a:srgbClr val="00FFFF"/>
                </a:solidFill>
              </a:rPr>
              <a:t>The number “</a:t>
            </a:r>
            <a:r>
              <a:rPr lang="en" sz="1800" u="sng" dirty="0">
                <a:solidFill>
                  <a:srgbClr val="00FFFF"/>
                </a:solidFill>
              </a:rPr>
              <a:t>ONE</a:t>
            </a:r>
            <a:r>
              <a:rPr lang="en" sz="1800" dirty="0">
                <a:solidFill>
                  <a:srgbClr val="00FFFF"/>
                </a:solidFill>
              </a:rPr>
              <a:t>”.  This is, BY FAR, the most IMPORTANT and frequently occurring number in scripture - 1969 times!  Some notable passages:</a:t>
            </a:r>
            <a:endParaRPr sz="1800" dirty="0">
              <a:solidFill>
                <a:srgbClr val="00FFFF"/>
              </a:solidFill>
            </a:endParaRPr>
          </a:p>
          <a:p>
            <a:pPr marL="457200" lvl="0" indent="-355600" algn="l" rtl="0">
              <a:spcBef>
                <a:spcPts val="0"/>
              </a:spcBef>
              <a:spcAft>
                <a:spcPts val="0"/>
              </a:spcAft>
              <a:buClr>
                <a:srgbClr val="FFFF00"/>
              </a:buClr>
              <a:buSzPts val="2000"/>
              <a:buChar char="●"/>
            </a:pPr>
            <a:r>
              <a:rPr lang="en" sz="1800" u="sng" dirty="0">
                <a:solidFill>
                  <a:srgbClr val="FFFF00"/>
                </a:solidFill>
              </a:rPr>
              <a:t>Deut.6:4</a:t>
            </a:r>
            <a:r>
              <a:rPr lang="en" sz="1800" dirty="0">
                <a:solidFill>
                  <a:srgbClr val="FFFF00"/>
                </a:solidFill>
              </a:rPr>
              <a:t> </a:t>
            </a:r>
            <a:r>
              <a:rPr lang="en" sz="1800" i="1" dirty="0">
                <a:solidFill>
                  <a:schemeClr val="dk1"/>
                </a:solidFill>
              </a:rPr>
              <a:t>“Hear, O Israel: The Lord our God, </a:t>
            </a:r>
            <a:r>
              <a:rPr lang="en" sz="1800" i="1" u="sng" dirty="0">
                <a:solidFill>
                  <a:schemeClr val="dk1"/>
                </a:solidFill>
              </a:rPr>
              <a:t>the Lord is one</a:t>
            </a:r>
            <a:r>
              <a:rPr lang="en" sz="1800" i="1" dirty="0">
                <a:solidFill>
                  <a:schemeClr val="dk1"/>
                </a:solidFill>
              </a:rPr>
              <a:t>!”</a:t>
            </a:r>
            <a:endParaRPr sz="1800" i="1" dirty="0">
              <a:solidFill>
                <a:schemeClr val="dk1"/>
              </a:solidFill>
            </a:endParaRPr>
          </a:p>
          <a:p>
            <a:pPr marL="457200" lvl="0" indent="-355600" algn="l" rtl="0">
              <a:spcBef>
                <a:spcPts val="0"/>
              </a:spcBef>
              <a:spcAft>
                <a:spcPts val="0"/>
              </a:spcAft>
              <a:buClr>
                <a:srgbClr val="FFFF00"/>
              </a:buClr>
              <a:buSzPts val="2000"/>
              <a:buChar char="●"/>
            </a:pPr>
            <a:r>
              <a:rPr lang="en" sz="1800" u="sng" dirty="0">
                <a:solidFill>
                  <a:srgbClr val="FFFF00"/>
                </a:solidFill>
              </a:rPr>
              <a:t>Jn.17:22</a:t>
            </a:r>
            <a:r>
              <a:rPr lang="en" sz="1800" dirty="0">
                <a:solidFill>
                  <a:srgbClr val="FFFF00"/>
                </a:solidFill>
              </a:rPr>
              <a:t> </a:t>
            </a:r>
            <a:r>
              <a:rPr lang="en" sz="1800" i="1" dirty="0">
                <a:solidFill>
                  <a:schemeClr val="dk1"/>
                </a:solidFill>
              </a:rPr>
              <a:t>“And the glory which You gave Me I have given them, </a:t>
            </a:r>
            <a:r>
              <a:rPr lang="en" sz="1800" i="1" u="sng" dirty="0">
                <a:solidFill>
                  <a:schemeClr val="dk1"/>
                </a:solidFill>
              </a:rPr>
              <a:t>that they may be one just as We are one</a:t>
            </a:r>
            <a:r>
              <a:rPr lang="en" sz="1800" i="1" dirty="0">
                <a:solidFill>
                  <a:schemeClr val="dk1"/>
                </a:solidFill>
              </a:rPr>
              <a:t>:”</a:t>
            </a:r>
            <a:endParaRPr sz="1800" i="1" dirty="0">
              <a:solidFill>
                <a:schemeClr val="dk1"/>
              </a:solidFill>
            </a:endParaRPr>
          </a:p>
          <a:p>
            <a:pPr marL="457200" lvl="0" indent="-355600" algn="l" rtl="0">
              <a:spcBef>
                <a:spcPts val="0"/>
              </a:spcBef>
              <a:spcAft>
                <a:spcPts val="0"/>
              </a:spcAft>
              <a:buClr>
                <a:srgbClr val="FFFF00"/>
              </a:buClr>
              <a:buSzPts val="2000"/>
              <a:buChar char="●"/>
            </a:pPr>
            <a:r>
              <a:rPr lang="en" sz="1800" u="sng" dirty="0">
                <a:solidFill>
                  <a:srgbClr val="FFFF00"/>
                </a:solidFill>
              </a:rPr>
              <a:t>Gal.3:28</a:t>
            </a:r>
            <a:r>
              <a:rPr lang="en" sz="1800" dirty="0">
                <a:solidFill>
                  <a:srgbClr val="FFFF00"/>
                </a:solidFill>
              </a:rPr>
              <a:t> </a:t>
            </a:r>
            <a:r>
              <a:rPr lang="en" sz="1800" i="1" dirty="0">
                <a:solidFill>
                  <a:schemeClr val="dk1"/>
                </a:solidFill>
              </a:rPr>
              <a:t>“There is neither Jew nor Greek, there is neither slave nor free, there is neither male nor female; for </a:t>
            </a:r>
            <a:r>
              <a:rPr lang="en" sz="1800" i="1" u="sng" dirty="0">
                <a:solidFill>
                  <a:schemeClr val="dk1"/>
                </a:solidFill>
              </a:rPr>
              <a:t>you are all one in Christ Jesus</a:t>
            </a:r>
            <a:r>
              <a:rPr lang="en" sz="1800" i="1" dirty="0">
                <a:solidFill>
                  <a:schemeClr val="dk1"/>
                </a:solidFill>
              </a:rPr>
              <a:t>.”</a:t>
            </a:r>
            <a:endParaRPr sz="1800" i="1" dirty="0">
              <a:solidFill>
                <a:schemeClr val="dk1"/>
              </a:solidFill>
            </a:endParaRPr>
          </a:p>
          <a:p>
            <a:pPr marL="457200" lvl="0" indent="-355600" algn="l" rtl="0">
              <a:spcBef>
                <a:spcPts val="0"/>
              </a:spcBef>
              <a:spcAft>
                <a:spcPts val="0"/>
              </a:spcAft>
              <a:buClr>
                <a:srgbClr val="FFFF00"/>
              </a:buClr>
              <a:buSzPts val="2000"/>
              <a:buChar char="●"/>
            </a:pPr>
            <a:r>
              <a:rPr lang="en" sz="1800" u="sng" dirty="0">
                <a:solidFill>
                  <a:srgbClr val="FFFF00"/>
                </a:solidFill>
              </a:rPr>
              <a:t>1 Cor.12:20</a:t>
            </a:r>
            <a:r>
              <a:rPr lang="en" sz="1800" dirty="0">
                <a:solidFill>
                  <a:srgbClr val="FFFF00"/>
                </a:solidFill>
              </a:rPr>
              <a:t> </a:t>
            </a:r>
            <a:r>
              <a:rPr lang="en" sz="1800" i="1" dirty="0">
                <a:solidFill>
                  <a:schemeClr val="dk1"/>
                </a:solidFill>
              </a:rPr>
              <a:t>“But now indeed there are </a:t>
            </a:r>
            <a:r>
              <a:rPr lang="en" sz="1800" i="1" u="sng" dirty="0">
                <a:solidFill>
                  <a:schemeClr val="dk1"/>
                </a:solidFill>
              </a:rPr>
              <a:t>many members, yet one body</a:t>
            </a:r>
            <a:r>
              <a:rPr lang="en" sz="1800" i="1" dirty="0">
                <a:solidFill>
                  <a:schemeClr val="dk1"/>
                </a:solidFill>
              </a:rPr>
              <a:t>.”</a:t>
            </a:r>
            <a:endParaRPr sz="1800" i="1" dirty="0">
              <a:solidFill>
                <a:schemeClr val="dk1"/>
              </a:solidFill>
            </a:endParaRPr>
          </a:p>
          <a:p>
            <a:pPr marL="457200" lvl="0" indent="-355600" algn="l" rtl="0">
              <a:spcBef>
                <a:spcPts val="0"/>
              </a:spcBef>
              <a:spcAft>
                <a:spcPts val="0"/>
              </a:spcAft>
              <a:buClr>
                <a:srgbClr val="FFFF00"/>
              </a:buClr>
              <a:buSzPts val="2000"/>
              <a:buChar char="●"/>
            </a:pPr>
            <a:r>
              <a:rPr lang="en" sz="1800" u="sng" dirty="0">
                <a:solidFill>
                  <a:srgbClr val="FFFF00"/>
                </a:solidFill>
              </a:rPr>
              <a:t>Eph.4:3-6</a:t>
            </a:r>
            <a:r>
              <a:rPr lang="en" sz="1800" dirty="0">
                <a:solidFill>
                  <a:srgbClr val="FFFF00"/>
                </a:solidFill>
              </a:rPr>
              <a:t> (our starting reading about the unity of the Spirit and believers).</a:t>
            </a:r>
          </a:p>
          <a:p>
            <a:pPr lvl="0" indent="-355600" algn="l">
              <a:buClr>
                <a:srgbClr val="FFFF00"/>
              </a:buClr>
              <a:buSzPts val="2000"/>
              <a:buChar char="●"/>
            </a:pPr>
            <a:r>
              <a:rPr lang="en-US" sz="1800" u="sng" dirty="0">
                <a:solidFill>
                  <a:srgbClr val="FFFF00"/>
                </a:solidFill>
              </a:rPr>
              <a:t>Matt.19:6 </a:t>
            </a:r>
            <a:r>
              <a:rPr lang="en-US" sz="1800" i="1" dirty="0">
                <a:solidFill>
                  <a:schemeClr val="tx1"/>
                </a:solidFill>
              </a:rPr>
              <a:t>“So then, </a:t>
            </a:r>
            <a:r>
              <a:rPr lang="en-US" sz="1800" i="1" u="sng" dirty="0">
                <a:solidFill>
                  <a:schemeClr val="tx1"/>
                </a:solidFill>
              </a:rPr>
              <a:t>they are no longer two but one flesh</a:t>
            </a:r>
            <a:r>
              <a:rPr lang="en-US" sz="1800" i="1" dirty="0">
                <a:solidFill>
                  <a:schemeClr val="tx1"/>
                </a:solidFill>
              </a:rPr>
              <a:t>. Therefore what God has joined together, let not man separate.”</a:t>
            </a:r>
            <a:endParaRPr sz="1800" i="1" dirty="0">
              <a:solidFill>
                <a:schemeClr val="tx1"/>
              </a:solidFill>
            </a:endParaRPr>
          </a:p>
          <a:p>
            <a:pPr marL="457200" lvl="0" indent="-355600" algn="l" rtl="0">
              <a:spcBef>
                <a:spcPts val="0"/>
              </a:spcBef>
              <a:spcAft>
                <a:spcPts val="0"/>
              </a:spcAft>
              <a:buClr>
                <a:srgbClr val="00FFFF"/>
              </a:buClr>
              <a:buSzPts val="2000"/>
              <a:buChar char="●"/>
            </a:pPr>
            <a:r>
              <a:rPr lang="en" sz="1800" dirty="0">
                <a:solidFill>
                  <a:srgbClr val="00FFFF"/>
                </a:solidFill>
              </a:rPr>
              <a:t>THEORY:  The number “one”, in scripture, is used very much as we use it today, to represent UNITY.  Christians also assemble on the FIRST day.  It is also a number closely associated with God Himself, that there is ONE God, not many, and that the Father, the Son and Spirit all agree as one.</a:t>
            </a: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87975" y="0"/>
            <a:ext cx="9231900" cy="53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BIBLE NUMBERS - # 2</a:t>
            </a:r>
            <a:endParaRPr sz="5000" b="1">
              <a:solidFill>
                <a:srgbClr val="00FFFF"/>
              </a:solidFill>
            </a:endParaRPr>
          </a:p>
        </p:txBody>
      </p:sp>
      <p:sp>
        <p:nvSpPr>
          <p:cNvPr id="85" name="Google Shape;85;p18"/>
          <p:cNvSpPr txBox="1">
            <a:spLocks noGrp="1"/>
          </p:cNvSpPr>
          <p:nvPr>
            <p:ph type="subTitle" idx="1"/>
          </p:nvPr>
        </p:nvSpPr>
        <p:spPr>
          <a:xfrm>
            <a:off x="-161075" y="388475"/>
            <a:ext cx="9359700" cy="47550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rgbClr val="FFFF00"/>
              </a:buClr>
              <a:buSzPts val="2000"/>
              <a:buChar char="●"/>
            </a:pPr>
            <a:r>
              <a:rPr lang="en" sz="2000" dirty="0">
                <a:solidFill>
                  <a:srgbClr val="FFFF00"/>
                </a:solidFill>
              </a:rPr>
              <a:t>“</a:t>
            </a:r>
            <a:r>
              <a:rPr lang="en" sz="2000" u="sng" dirty="0">
                <a:solidFill>
                  <a:srgbClr val="FFFF00"/>
                </a:solidFill>
              </a:rPr>
              <a:t>TWO</a:t>
            </a:r>
            <a:r>
              <a:rPr lang="en" sz="2000" dirty="0">
                <a:solidFill>
                  <a:srgbClr val="FFFF00"/>
                </a:solidFill>
              </a:rPr>
              <a:t>” appears 835 times, the second highest number of occurrences.  THEORY: Two is significant because it shows a distinction - or an important contrast.  Generally speaking, God has given us TWO choices - two paths.</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Gen.1:16</a:t>
            </a:r>
            <a:r>
              <a:rPr lang="en" sz="2000" dirty="0">
                <a:solidFill>
                  <a:srgbClr val="FFFF00"/>
                </a:solidFill>
              </a:rPr>
              <a:t> </a:t>
            </a:r>
            <a:r>
              <a:rPr lang="en" sz="2000" i="1" dirty="0">
                <a:solidFill>
                  <a:schemeClr val="dk1"/>
                </a:solidFill>
              </a:rPr>
              <a:t>“Then God made two great lights: the greater light to rule the day, and the lesser light to rule the night. He made the stars also.”</a:t>
            </a:r>
            <a:endParaRPr sz="2000" i="1" dirty="0">
              <a:solidFill>
                <a:schemeClr val="dk1"/>
              </a:solidFill>
            </a:endParaRPr>
          </a:p>
          <a:p>
            <a:pPr marL="457200" lvl="0" indent="-355600" algn="l" rtl="0">
              <a:spcBef>
                <a:spcPts val="0"/>
              </a:spcBef>
              <a:spcAft>
                <a:spcPts val="0"/>
              </a:spcAft>
              <a:buClr>
                <a:schemeClr val="dk1"/>
              </a:buClr>
              <a:buSzPts val="2000"/>
              <a:buChar char="●"/>
            </a:pPr>
            <a:r>
              <a:rPr lang="en" sz="2000" dirty="0">
                <a:solidFill>
                  <a:schemeClr val="dk1"/>
                </a:solidFill>
              </a:rPr>
              <a:t>Two created human beings - male and female.  The right hand and the left hand.  Two sons - Cain and Abel.  Lamech took TWO wives.  There were the “sons of God” and “daughters of men”.  Noah took animals “two by two”.  Sarah vs Hagar.  Jacob’s line vs Esau’s line.  The blessings and the curses.  Two goats - one for sacrifice and one “scapegoat”.  Two sections of the tabernacle.  Two paths - narrow and broad.  No man can serve two masters.  Parable of the two sons - Jews and Gentiles.  Two covenants.  God’s word is a two-edged sword.  Two beasts in Revelation.</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This is not ALWAYS the use of the number “two” - but usually it refers to a division or a distinction.  In this sense, it is the opposite of the number “one”.</a:t>
            </a:r>
            <a:endParaRPr sz="2000" dirty="0">
              <a:solidFill>
                <a:srgbClr val="00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61075" y="0"/>
            <a:ext cx="9432600" cy="53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BIBLE NUMBERS - # 3 AND # 4</a:t>
            </a:r>
            <a:endParaRPr sz="4900" b="1">
              <a:solidFill>
                <a:srgbClr val="00FFFF"/>
              </a:solidFill>
            </a:endParaRPr>
          </a:p>
        </p:txBody>
      </p:sp>
      <p:sp>
        <p:nvSpPr>
          <p:cNvPr id="91" name="Google Shape;91;p19"/>
          <p:cNvSpPr txBox="1">
            <a:spLocks noGrp="1"/>
          </p:cNvSpPr>
          <p:nvPr>
            <p:ph type="subTitle" idx="1"/>
          </p:nvPr>
        </p:nvSpPr>
        <p:spPr>
          <a:xfrm>
            <a:off x="-161075" y="537300"/>
            <a:ext cx="9359700" cy="4606200"/>
          </a:xfrm>
          <a:prstGeom prst="rect">
            <a:avLst/>
          </a:prstGeom>
        </p:spPr>
        <p:txBody>
          <a:bodyPr spcFirstLastPara="1" wrap="square" lIns="91425" tIns="91425" rIns="91425" bIns="91425" anchor="t" anchorCtr="0">
            <a:normAutofit lnSpcReduction="10000"/>
          </a:bodyPr>
          <a:lstStyle/>
          <a:p>
            <a:pPr marL="457200" lvl="0" indent="-349250" algn="l" rtl="0">
              <a:spcBef>
                <a:spcPts val="0"/>
              </a:spcBef>
              <a:spcAft>
                <a:spcPts val="0"/>
              </a:spcAft>
              <a:buClr>
                <a:srgbClr val="FFFF00"/>
              </a:buClr>
              <a:buSzPts val="1900"/>
              <a:buChar char="●"/>
            </a:pPr>
            <a:r>
              <a:rPr lang="en" sz="1900" u="sng">
                <a:solidFill>
                  <a:srgbClr val="FFFF00"/>
                </a:solidFill>
              </a:rPr>
              <a:t>THREE</a:t>
            </a:r>
            <a:r>
              <a:rPr lang="en" sz="1900">
                <a:solidFill>
                  <a:srgbClr val="FFFF00"/>
                </a:solidFill>
              </a:rPr>
              <a:t> - 485 times.  </a:t>
            </a:r>
            <a:r>
              <a:rPr lang="en" sz="1900" u="sng">
                <a:solidFill>
                  <a:srgbClr val="FFFF00"/>
                </a:solidFill>
              </a:rPr>
              <a:t>1 Jn.5:8</a:t>
            </a:r>
            <a:r>
              <a:rPr lang="en" sz="1900">
                <a:solidFill>
                  <a:srgbClr val="FFFF00"/>
                </a:solidFill>
              </a:rPr>
              <a:t> </a:t>
            </a:r>
            <a:r>
              <a:rPr lang="en" sz="1900" i="1">
                <a:solidFill>
                  <a:schemeClr val="dk1"/>
                </a:solidFill>
              </a:rPr>
              <a:t>“And there are three that bear witness on earth: the Spirit, the water, and the blood; and these three agree as one.”</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It is a number that, like “one”, </a:t>
            </a:r>
            <a:r>
              <a:rPr lang="en" sz="1900" u="sng">
                <a:solidFill>
                  <a:srgbClr val="00FFFF"/>
                </a:solidFill>
              </a:rPr>
              <a:t>seems</a:t>
            </a:r>
            <a:r>
              <a:rPr lang="en" sz="1900">
                <a:solidFill>
                  <a:srgbClr val="00FFFF"/>
                </a:solidFill>
              </a:rPr>
              <a:t> to be closely associated with God.</a:t>
            </a:r>
            <a:endParaRPr sz="1900">
              <a:solidFill>
                <a:srgbClr val="00FFFF"/>
              </a:solidFill>
            </a:endParaRPr>
          </a:p>
          <a:p>
            <a:pPr marL="457200" lvl="0" indent="-349250" algn="l" rtl="0">
              <a:spcBef>
                <a:spcPts val="0"/>
              </a:spcBef>
              <a:spcAft>
                <a:spcPts val="0"/>
              </a:spcAft>
              <a:buClr>
                <a:schemeClr val="dk1"/>
              </a:buClr>
              <a:buSzPts val="1900"/>
              <a:buChar char="●"/>
            </a:pPr>
            <a:r>
              <a:rPr lang="en" sz="1900">
                <a:solidFill>
                  <a:schemeClr val="dk1"/>
                </a:solidFill>
              </a:rPr>
              <a:t>The Jews were to keep 3 feasts per year.  The three Persons referred to as God in scripture - The Father, Jesus and the Spirit.  God is “Holy, Holy, Holy” </a:t>
            </a:r>
            <a:r>
              <a:rPr lang="en" sz="1900">
                <a:solidFill>
                  <a:srgbClr val="FFFF00"/>
                </a:solidFill>
              </a:rPr>
              <a:t>(</a:t>
            </a:r>
            <a:r>
              <a:rPr lang="en" sz="1900" u="sng">
                <a:solidFill>
                  <a:srgbClr val="FFFF00"/>
                </a:solidFill>
              </a:rPr>
              <a:t>Is.6</a:t>
            </a:r>
            <a:r>
              <a:rPr lang="en" sz="1900">
                <a:solidFill>
                  <a:srgbClr val="FFFF00"/>
                </a:solidFill>
              </a:rPr>
              <a:t>, </a:t>
            </a:r>
            <a:r>
              <a:rPr lang="en" sz="1900" u="sng">
                <a:solidFill>
                  <a:srgbClr val="FFFF00"/>
                </a:solidFill>
              </a:rPr>
              <a:t>Rev.4</a:t>
            </a:r>
            <a:r>
              <a:rPr lang="en" sz="1900">
                <a:solidFill>
                  <a:srgbClr val="FFFF00"/>
                </a:solidFill>
              </a:rPr>
              <a:t>) </a:t>
            </a:r>
            <a:r>
              <a:rPr lang="en" sz="1900">
                <a:solidFill>
                  <a:schemeClr val="dk1"/>
                </a:solidFill>
              </a:rPr>
              <a:t>The earth repopulated through Noah’s 3 sons.  3 tribes camped on each side of the tabernacle.  3 “punishment choices of 3” given to David.  Jonah in the great fish for 3 days and 3 nights.  3 gifts were given to Jesus by the wise men.  Jesus in the tomb for 3 days and 3 nights.  Peter denied Jesus 3 times.  3 strangers in the parable of the “good samaritan”.  Peter saw the vision of the sheet 3 times.  Saul of Tarsus was without sight 3 days.  Paul’s prayer to Jesus 3 times. </a:t>
            </a:r>
            <a:r>
              <a:rPr lang="en" sz="1900" i="1">
                <a:solidFill>
                  <a:schemeClr val="dk1"/>
                </a:solidFill>
              </a:rPr>
              <a:t>“Now abide Faith, Hope and Love - these three” </a:t>
            </a:r>
            <a:r>
              <a:rPr lang="en" sz="1900">
                <a:solidFill>
                  <a:srgbClr val="FFFF00"/>
                </a:solidFill>
              </a:rPr>
              <a:t>(</a:t>
            </a:r>
            <a:r>
              <a:rPr lang="en" sz="1900" u="sng">
                <a:solidFill>
                  <a:srgbClr val="FFFF00"/>
                </a:solidFill>
              </a:rPr>
              <a:t>1 Cor.13</a:t>
            </a:r>
            <a:r>
              <a:rPr lang="en" sz="1900">
                <a:solidFill>
                  <a:srgbClr val="FFFF00"/>
                </a:solidFill>
              </a:rPr>
              <a:t>)</a:t>
            </a:r>
            <a:r>
              <a:rPr lang="en" sz="1900">
                <a:solidFill>
                  <a:schemeClr val="dk1"/>
                </a:solidFill>
              </a:rPr>
              <a:t>. </a:t>
            </a:r>
            <a:endParaRPr sz="1900">
              <a:solidFill>
                <a:schemeClr val="dk1"/>
              </a:solidFill>
            </a:endParaRPr>
          </a:p>
          <a:p>
            <a:pPr marL="457200" lvl="0" indent="-355600" algn="l" rtl="0">
              <a:spcBef>
                <a:spcPts val="0"/>
              </a:spcBef>
              <a:spcAft>
                <a:spcPts val="0"/>
              </a:spcAft>
              <a:buClr>
                <a:srgbClr val="FFFF00"/>
              </a:buClr>
              <a:buSzPts val="2000"/>
              <a:buChar char="●"/>
            </a:pPr>
            <a:r>
              <a:rPr lang="en" sz="1900" u="sng">
                <a:solidFill>
                  <a:srgbClr val="FFFF00"/>
                </a:solidFill>
              </a:rPr>
              <a:t>FOUR</a:t>
            </a:r>
            <a:r>
              <a:rPr lang="en" sz="1900">
                <a:solidFill>
                  <a:srgbClr val="FFFF00"/>
                </a:solidFill>
              </a:rPr>
              <a:t> - 328 times.  </a:t>
            </a:r>
            <a:r>
              <a:rPr lang="en" sz="1900" u="sng">
                <a:solidFill>
                  <a:srgbClr val="FFFF00"/>
                </a:solidFill>
              </a:rPr>
              <a:t>Seems</a:t>
            </a:r>
            <a:r>
              <a:rPr lang="en" sz="1900">
                <a:solidFill>
                  <a:srgbClr val="FFFF00"/>
                </a:solidFill>
              </a:rPr>
              <a:t> to symbolize something that is far-reaching, or spread “worldwide”.  4 rivers in Eden. Four corners.  Four winds.  Four directions. </a:t>
            </a:r>
            <a:r>
              <a:rPr lang="en" sz="1900" i="1">
                <a:solidFill>
                  <a:schemeClr val="dk1"/>
                </a:solidFill>
              </a:rPr>
              <a:t>“Three, yea four”</a:t>
            </a:r>
            <a:r>
              <a:rPr lang="en" sz="1900">
                <a:solidFill>
                  <a:srgbClr val="FFFF00"/>
                </a:solidFill>
              </a:rPr>
              <a:t> (</a:t>
            </a:r>
            <a:r>
              <a:rPr lang="en" sz="1900" u="sng">
                <a:solidFill>
                  <a:srgbClr val="FFFF00"/>
                </a:solidFill>
              </a:rPr>
              <a:t>Prov.30</a:t>
            </a:r>
            <a:r>
              <a:rPr lang="en" sz="1900">
                <a:solidFill>
                  <a:srgbClr val="FFFF00"/>
                </a:solidFill>
              </a:rPr>
              <a:t>).  Four kingdoms/beasts in Daniel. </a:t>
            </a:r>
            <a:r>
              <a:rPr lang="en" sz="1900" i="1">
                <a:solidFill>
                  <a:schemeClr val="dk1"/>
                </a:solidFill>
              </a:rPr>
              <a:t>“For three transgressions and for four”</a:t>
            </a:r>
            <a:r>
              <a:rPr lang="en" sz="1900">
                <a:solidFill>
                  <a:srgbClr val="FFFF00"/>
                </a:solidFill>
              </a:rPr>
              <a:t> (</a:t>
            </a:r>
            <a:r>
              <a:rPr lang="en" sz="1900" u="sng">
                <a:solidFill>
                  <a:srgbClr val="FFFF00"/>
                </a:solidFill>
              </a:rPr>
              <a:t>Amos</a:t>
            </a:r>
            <a:r>
              <a:rPr lang="en" sz="1900">
                <a:solidFill>
                  <a:srgbClr val="FFFF00"/>
                </a:solidFill>
              </a:rPr>
              <a:t>).  4 living creatures in Revelation. </a:t>
            </a:r>
            <a:r>
              <a:rPr lang="en" sz="2000">
                <a:solidFill>
                  <a:schemeClr val="dk1"/>
                </a:solidFill>
              </a:rPr>
              <a:t> </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61075" y="0"/>
            <a:ext cx="94326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BIBLE NUMBERS - # 6</a:t>
            </a:r>
            <a:endParaRPr sz="4900" b="1">
              <a:solidFill>
                <a:srgbClr val="00FFFF"/>
              </a:solidFill>
            </a:endParaRPr>
          </a:p>
        </p:txBody>
      </p:sp>
      <p:sp>
        <p:nvSpPr>
          <p:cNvPr id="97" name="Google Shape;97;p20"/>
          <p:cNvSpPr txBox="1">
            <a:spLocks noGrp="1"/>
          </p:cNvSpPr>
          <p:nvPr>
            <p:ph type="subTitle" idx="1"/>
          </p:nvPr>
        </p:nvSpPr>
        <p:spPr>
          <a:xfrm>
            <a:off x="-161075" y="388475"/>
            <a:ext cx="9359700" cy="47550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SIX</a:t>
            </a:r>
            <a:r>
              <a:rPr lang="en" sz="2000" dirty="0">
                <a:solidFill>
                  <a:srgbClr val="FFFF00"/>
                </a:solidFill>
              </a:rPr>
              <a:t> - 317 times. THEORY:  To understand the symbolism of 6, one must understand the significance, especially to Jews, of 7 (symbolizing completeness/perfection). So SIX would be the number that comes up short of perfection.  Six seems to symbolize MAN, and our imperfections because of sin.</a:t>
            </a:r>
            <a:endParaRPr sz="2000" dirty="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dirty="0">
                <a:solidFill>
                  <a:schemeClr val="dk1"/>
                </a:solidFill>
              </a:rPr>
              <a:t>Man was created on the 6th day.  Jews were to labor for 6 days.  There were six cities of refuge for Israelites to flee to.  Land was to be worked for 6 years.  Six steps on King Solomon’s throne.   Jesus anointed with oil by Mary 6 days before Passover.  Darkness at Jesus’ crucifixion began at the 6th hour.   The living creatures in Revelation each had 6 wings.</a:t>
            </a:r>
            <a:endParaRPr sz="2000"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Rev.13:18</a:t>
            </a:r>
            <a:r>
              <a:rPr lang="en" sz="2000" dirty="0">
                <a:solidFill>
                  <a:schemeClr val="dk1"/>
                </a:solidFill>
              </a:rPr>
              <a:t> </a:t>
            </a:r>
            <a:r>
              <a:rPr lang="en" sz="2000" i="1" dirty="0">
                <a:solidFill>
                  <a:schemeClr val="dk1"/>
                </a:solidFill>
              </a:rPr>
              <a:t>“Here is wisdom. Let him who has understanding calculate the number of the beast, for </a:t>
            </a:r>
            <a:r>
              <a:rPr lang="en" sz="2000" i="1" u="sng" dirty="0">
                <a:solidFill>
                  <a:schemeClr val="dk1"/>
                </a:solidFill>
              </a:rPr>
              <a:t>it is the number of a man: His number is 666</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So much has been speculated about this verse.  I believe it’s combining symbolism from 2 numbers.  Six, represents imperfect man, repeated three times, representing God.  I think it means a </a:t>
            </a:r>
            <a:r>
              <a:rPr lang="en" sz="2000" u="sng" dirty="0">
                <a:solidFill>
                  <a:srgbClr val="00FFFF"/>
                </a:solidFill>
              </a:rPr>
              <a:t>man</a:t>
            </a:r>
            <a:r>
              <a:rPr lang="en" sz="2000" dirty="0">
                <a:solidFill>
                  <a:srgbClr val="00FFFF"/>
                </a:solidFill>
              </a:rPr>
              <a:t> who acts like he is </a:t>
            </a:r>
            <a:r>
              <a:rPr lang="en" sz="2000" u="sng" dirty="0">
                <a:solidFill>
                  <a:srgbClr val="00FFFF"/>
                </a:solidFill>
              </a:rPr>
              <a:t>God</a:t>
            </a:r>
            <a:r>
              <a:rPr lang="en" sz="2000" dirty="0">
                <a:solidFill>
                  <a:srgbClr val="00FFFF"/>
                </a:solidFill>
              </a:rPr>
              <a:t>.</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Rev.13:11</a:t>
            </a:r>
            <a:r>
              <a:rPr lang="en" sz="2000" dirty="0">
                <a:solidFill>
                  <a:schemeClr val="dk1"/>
                </a:solidFill>
              </a:rPr>
              <a:t> </a:t>
            </a:r>
            <a:r>
              <a:rPr lang="en" sz="2000" i="1" dirty="0">
                <a:solidFill>
                  <a:schemeClr val="dk1"/>
                </a:solidFill>
              </a:rPr>
              <a:t>“Then I saw another beast coming up out of the earth, and he had two horns like a LAMB</a:t>
            </a:r>
            <a:r>
              <a:rPr lang="en" sz="2000" dirty="0">
                <a:solidFill>
                  <a:schemeClr val="dk1"/>
                </a:solidFill>
              </a:rPr>
              <a:t> </a:t>
            </a:r>
            <a:r>
              <a:rPr lang="en" sz="2000" dirty="0">
                <a:solidFill>
                  <a:srgbClr val="FFFF00"/>
                </a:solidFill>
              </a:rPr>
              <a:t>(like Jesus)</a:t>
            </a:r>
            <a:r>
              <a:rPr lang="en" sz="2000" dirty="0">
                <a:solidFill>
                  <a:schemeClr val="dk1"/>
                </a:solidFill>
              </a:rPr>
              <a:t> </a:t>
            </a:r>
            <a:r>
              <a:rPr lang="en" sz="2000" i="1" dirty="0">
                <a:solidFill>
                  <a:schemeClr val="dk1"/>
                </a:solidFill>
              </a:rPr>
              <a:t>and spoke like a DRAGON</a:t>
            </a:r>
            <a:r>
              <a:rPr lang="en" sz="2000" dirty="0">
                <a:solidFill>
                  <a:schemeClr val="dk1"/>
                </a:solidFill>
              </a:rPr>
              <a:t> </a:t>
            </a:r>
            <a:r>
              <a:rPr lang="en" sz="2000" dirty="0">
                <a:solidFill>
                  <a:srgbClr val="FFFF00"/>
                </a:solidFill>
              </a:rPr>
              <a:t>(the devil).”</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61075" y="0"/>
            <a:ext cx="94326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BIBLE NUMBERS - # 7</a:t>
            </a:r>
            <a:endParaRPr sz="4900" b="1">
              <a:solidFill>
                <a:srgbClr val="00FFFF"/>
              </a:solidFill>
            </a:endParaRPr>
          </a:p>
        </p:txBody>
      </p:sp>
      <p:sp>
        <p:nvSpPr>
          <p:cNvPr id="103" name="Google Shape;103;p21"/>
          <p:cNvSpPr txBox="1">
            <a:spLocks noGrp="1"/>
          </p:cNvSpPr>
          <p:nvPr>
            <p:ph type="subTitle" idx="1"/>
          </p:nvPr>
        </p:nvSpPr>
        <p:spPr>
          <a:xfrm>
            <a:off x="-161075" y="388475"/>
            <a:ext cx="9359700" cy="47550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SEVEN</a:t>
            </a:r>
            <a:r>
              <a:rPr lang="en" sz="2000">
                <a:solidFill>
                  <a:srgbClr val="FFFF00"/>
                </a:solidFill>
              </a:rPr>
              <a:t> - 463 times.  Like the number one, I am confident is asserting that the number 7 represents completeness, fullness and perfection in the bible.</a:t>
            </a:r>
            <a:endParaRPr sz="200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God and His people of old both rested on the 7th day.  God said the one who killed Cain would be avenged “sevenfold”.  7 of each clean animal and bird were on the ark with Noah.  Jacob served 7 years for Rachel.  He bowed before his brother Esau 7 times.  7 years of plenty and then famine in Egypt. Israelites ate unleavened bread for 7 days.  The land was to “rest” every 7 years.  The blood of sacrifices was sprinkled 7 times by the priests.  Someone unclean would remain outside the camp for 7 days.  7 branches on the lampstand.  Marching around Jericho 7 days.  Naaman told to dip 7 times in the Jordan river.  7 things the Lord hates </a:t>
            </a:r>
            <a:r>
              <a:rPr lang="en" sz="2000">
                <a:solidFill>
                  <a:srgbClr val="FFFF00"/>
                </a:solidFill>
              </a:rPr>
              <a:t>(</a:t>
            </a:r>
            <a:r>
              <a:rPr lang="en" sz="2000" u="sng">
                <a:solidFill>
                  <a:srgbClr val="FFFF00"/>
                </a:solidFill>
              </a:rPr>
              <a:t>Prov.6</a:t>
            </a:r>
            <a:r>
              <a:rPr lang="en" sz="2000">
                <a:solidFill>
                  <a:srgbClr val="FFFF00"/>
                </a:solidFill>
              </a:rPr>
              <a:t>).  </a:t>
            </a:r>
            <a:r>
              <a:rPr lang="en" sz="2000">
                <a:solidFill>
                  <a:schemeClr val="dk1"/>
                </a:solidFill>
              </a:rPr>
              <a:t>Forgive your brother 70 x 7 times!  Christ divided 7 loaves for thousands.  7 men selected to serve in </a:t>
            </a:r>
            <a:r>
              <a:rPr lang="en" sz="2000" u="sng">
                <a:solidFill>
                  <a:srgbClr val="FFFF00"/>
                </a:solidFill>
              </a:rPr>
              <a:t>Acts 6</a:t>
            </a:r>
            <a:r>
              <a:rPr lang="en" sz="2000">
                <a:solidFill>
                  <a:srgbClr val="FFFF00"/>
                </a:solidFill>
              </a:rPr>
              <a:t>.  </a:t>
            </a:r>
            <a:r>
              <a:rPr lang="en" sz="2000">
                <a:solidFill>
                  <a:schemeClr val="dk1"/>
                </a:solidFill>
              </a:rPr>
              <a:t>In Revelation: 7 churches/stars/angels/lampstands/seals/bowls/ thunders/kings, the dragon (the devil) had 7 heads, 7 mountains in the city where the Great Harlot sits.</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“Seven” is a number which, because of HOW it is used by both God and man in scripture, we can determine its symbolic meaning.</a:t>
            </a:r>
            <a:endParaRPr sz="2000">
              <a:solidFill>
                <a:srgbClr val="00FFFF"/>
              </a:solidFill>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3326</Words>
  <Application>Microsoft Office PowerPoint</Application>
  <PresentationFormat>On-screen Show (16:9)</PresentationFormat>
  <Paragraphs>79</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BIBLE “NUMEROLOGY”</vt:lpstr>
      <vt:lpstr>MY PERSONAL HESITANCY</vt:lpstr>
      <vt:lpstr>“BAD” EXAMPLES</vt:lpstr>
      <vt:lpstr>“GOOD” EXAMPLES</vt:lpstr>
      <vt:lpstr>BIBLE NUMBERS - # 1</vt:lpstr>
      <vt:lpstr>BIBLE NUMBERS - # 2</vt:lpstr>
      <vt:lpstr>BIBLE NUMBERS - # 3 AND # 4</vt:lpstr>
      <vt:lpstr>BIBLE NUMBERS - # 6</vt:lpstr>
      <vt:lpstr>BIBLE NUMBERS - # 7</vt:lpstr>
      <vt:lpstr>BIBLE NUMBERS - 3.5 and 10</vt:lpstr>
      <vt:lpstr>BIBLE NUMBERS: 12 - 40 - 70</vt:lpstr>
      <vt:lpstr>A COUPLE APPLICATIONS</vt:lpstr>
      <vt:lpstr>SEEING THE UNCOUNTABLE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2</cp:revision>
  <dcterms:modified xsi:type="dcterms:W3CDTF">2025-06-03T15:48:43Z</dcterms:modified>
</cp:coreProperties>
</file>