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5a1de30620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5a1de3062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5a1de30620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5a1de3062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112cb32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112cb32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112cb320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112cb32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6112cb320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6112cb32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112cb32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112cb32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6112cb320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6112cb320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112cb320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112cb320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36112cb320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36112cb320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5a1de306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5a1de306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21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YOUR “THORN”</a:t>
            </a:r>
            <a:endParaRPr sz="6000" b="1">
              <a:solidFill>
                <a:srgbClr val="00FFFF"/>
              </a:solidFill>
            </a:endParaRPr>
          </a:p>
        </p:txBody>
      </p:sp>
      <p:sp>
        <p:nvSpPr>
          <p:cNvPr id="55" name="Google Shape;55;p13"/>
          <p:cNvSpPr txBox="1">
            <a:spLocks noGrp="1"/>
          </p:cNvSpPr>
          <p:nvPr>
            <p:ph type="subTitle" idx="1"/>
          </p:nvPr>
        </p:nvSpPr>
        <p:spPr>
          <a:xfrm>
            <a:off x="-41550" y="621900"/>
            <a:ext cx="9255300" cy="45216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2412" u="sng">
                <a:solidFill>
                  <a:srgbClr val="FFFF00"/>
                </a:solidFill>
              </a:rPr>
              <a:t>2 Cor.12:5-10</a:t>
            </a:r>
            <a:r>
              <a:rPr lang="en" sz="2412">
                <a:solidFill>
                  <a:schemeClr val="dk1"/>
                </a:solidFill>
              </a:rPr>
              <a:t> </a:t>
            </a:r>
            <a:r>
              <a:rPr lang="en" sz="2412">
                <a:solidFill>
                  <a:srgbClr val="00FFFF"/>
                </a:solidFill>
              </a:rPr>
              <a:t>(NKJV)</a:t>
            </a:r>
            <a:r>
              <a:rPr lang="en" sz="2412">
                <a:solidFill>
                  <a:schemeClr val="dk1"/>
                </a:solidFill>
              </a:rPr>
              <a:t> </a:t>
            </a:r>
            <a:r>
              <a:rPr lang="en" sz="2412" i="1">
                <a:solidFill>
                  <a:schemeClr val="dk1"/>
                </a:solidFill>
              </a:rPr>
              <a:t>“Of such a one I will boast; yet of myself I</a:t>
            </a:r>
            <a:r>
              <a:rPr lang="en" sz="2412" i="1" u="sng">
                <a:solidFill>
                  <a:schemeClr val="dk1"/>
                </a:solidFill>
              </a:rPr>
              <a:t> will not boast, except in my infirmities</a:t>
            </a:r>
            <a:r>
              <a:rPr lang="en" sz="2412" i="1">
                <a:solidFill>
                  <a:schemeClr val="dk1"/>
                </a:solidFill>
              </a:rPr>
              <a:t>. 6 For though I might desire to boast, I will not be a fool; for I will speak the truth. But I refrain, lest anyone should think of me above what he sees me to be or hears from me. 7 And lest I should be exalted above measure by the abundance of the revelations, </a:t>
            </a:r>
            <a:r>
              <a:rPr lang="en" sz="2412" i="1" u="sng">
                <a:solidFill>
                  <a:srgbClr val="FFFF00"/>
                </a:solidFill>
              </a:rPr>
              <a:t>a thorn in the flesh was given to me, a messenger of Satan to buffet me, lest I be exalted above measure</a:t>
            </a:r>
            <a:r>
              <a:rPr lang="en" sz="2412" i="1">
                <a:solidFill>
                  <a:schemeClr val="dk1"/>
                </a:solidFill>
              </a:rPr>
              <a:t>. 8 Concerning this thing </a:t>
            </a:r>
            <a:r>
              <a:rPr lang="en" sz="2412" i="1" u="sng">
                <a:solidFill>
                  <a:schemeClr val="dk1"/>
                </a:solidFill>
              </a:rPr>
              <a:t>I pleaded with the Lord three times that it might depart from me</a:t>
            </a:r>
            <a:r>
              <a:rPr lang="en" sz="2412" i="1">
                <a:solidFill>
                  <a:schemeClr val="dk1"/>
                </a:solidFill>
              </a:rPr>
              <a:t>. 9 And He said to me, “</a:t>
            </a:r>
            <a:r>
              <a:rPr lang="en" sz="2412" i="1" u="sng">
                <a:solidFill>
                  <a:srgbClr val="00FFFF"/>
                </a:solidFill>
              </a:rPr>
              <a:t>My grace is sufficient for you</a:t>
            </a:r>
            <a:r>
              <a:rPr lang="en" sz="2412" i="1">
                <a:solidFill>
                  <a:schemeClr val="dk1"/>
                </a:solidFill>
              </a:rPr>
              <a:t>, for </a:t>
            </a:r>
            <a:r>
              <a:rPr lang="en" sz="2412" i="1" u="sng">
                <a:solidFill>
                  <a:srgbClr val="00FFFF"/>
                </a:solidFill>
              </a:rPr>
              <a:t>My strength is made perfect in weakness</a:t>
            </a:r>
            <a:r>
              <a:rPr lang="en" sz="2412" i="1">
                <a:solidFill>
                  <a:schemeClr val="dk1"/>
                </a:solidFill>
              </a:rPr>
              <a:t>.” Therefore most gladly I will rather boast in my infirmities, that the power of Christ may rest upon me. 10 Therefore I take pleasure in infirmities, in reproaches, in needs, in persecutions, in distresses, for Christ’s sake. </a:t>
            </a:r>
            <a:r>
              <a:rPr lang="en" sz="2412" i="1" u="sng">
                <a:solidFill>
                  <a:schemeClr val="dk1"/>
                </a:solidFill>
              </a:rPr>
              <a:t>For when I am weak, then I am strong</a:t>
            </a:r>
            <a:r>
              <a:rPr lang="en" sz="2412" i="1">
                <a:solidFill>
                  <a:schemeClr val="dk1"/>
                </a:solidFill>
              </a:rPr>
              <a:t>.”</a:t>
            </a:r>
            <a:endParaRPr sz="2412"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270775" y="0"/>
            <a:ext cx="96567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MIGHT YOU HAVE A “THORN”?</a:t>
            </a:r>
            <a:endParaRPr sz="4700" b="1">
              <a:solidFill>
                <a:srgbClr val="00FFFF"/>
              </a:solidFill>
            </a:endParaRPr>
          </a:p>
        </p:txBody>
      </p:sp>
      <p:sp>
        <p:nvSpPr>
          <p:cNvPr id="109" name="Google Shape;109;p22"/>
          <p:cNvSpPr txBox="1">
            <a:spLocks noGrp="1"/>
          </p:cNvSpPr>
          <p:nvPr>
            <p:ph type="subTitle" idx="1"/>
          </p:nvPr>
        </p:nvSpPr>
        <p:spPr>
          <a:xfrm>
            <a:off x="-177500" y="475800"/>
            <a:ext cx="9405600" cy="4667700"/>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12">
                <a:solidFill>
                  <a:srgbClr val="FFFF00"/>
                </a:solidFill>
              </a:rPr>
              <a:t>As I said at the beginning, there is a lot of speculation in this lesson.  I don’t know much of this is “thorns”.  But I AM very open to the likelihood that God gives us, occasionally, circumstances that we don’t WANT, because He knows it is what we NEED, to be the best spiritual workers in His vineyard.</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A word of caution.  Notice that none of the possible “thorns” we have discussed in this lesson are sinful.  It is not a sin to stutter, or to be crippled, or blind, or short, etc.  I do not believe God gives thorns that are designed to tempt someone to sin.  God is light and in Him is no darkness at all</a:t>
            </a:r>
            <a:r>
              <a:rPr lang="en" sz="2012">
                <a:solidFill>
                  <a:srgbClr val="FFFF00"/>
                </a:solidFill>
              </a:rPr>
              <a:t> (</a:t>
            </a:r>
            <a:r>
              <a:rPr lang="en" sz="2012" u="sng">
                <a:solidFill>
                  <a:srgbClr val="FFFF00"/>
                </a:solidFill>
              </a:rPr>
              <a:t>1 Jn.1:5</a:t>
            </a:r>
            <a:r>
              <a:rPr lang="en" sz="2012">
                <a:solidFill>
                  <a:srgbClr val="FFFF00"/>
                </a:solidFill>
              </a:rPr>
              <a:t>)</a:t>
            </a:r>
            <a:r>
              <a:rPr lang="en" sz="2012">
                <a:solidFill>
                  <a:schemeClr val="dk1"/>
                </a:solidFill>
              </a:rPr>
              <a:t>, and He also does not tempt anyone </a:t>
            </a:r>
            <a:r>
              <a:rPr lang="en" sz="2012">
                <a:solidFill>
                  <a:srgbClr val="FFFF00"/>
                </a:solidFill>
              </a:rPr>
              <a:t>(</a:t>
            </a:r>
            <a:r>
              <a:rPr lang="en" sz="2012" u="sng">
                <a:solidFill>
                  <a:srgbClr val="FFFF00"/>
                </a:solidFill>
              </a:rPr>
              <a:t>Js.1:13</a:t>
            </a:r>
            <a:r>
              <a:rPr lang="en" sz="2012">
                <a:solidFill>
                  <a:srgbClr val="FFFF00"/>
                </a:solidFill>
              </a:rPr>
              <a:t>)</a:t>
            </a:r>
            <a:r>
              <a:rPr lang="en" sz="2012">
                <a:solidFill>
                  <a:schemeClr val="dk1"/>
                </a:solidFill>
              </a:rPr>
              <a:t>.  So be careful not to blame your addictions and evil desires on God.  But what about these?...</a:t>
            </a:r>
            <a:endParaRPr sz="2012">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Could God give a Christian parent a sick or disabled child, to make them a better parent and a more compassionate person to the needs of others?</a:t>
            </a:r>
            <a:endParaRPr sz="2012">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a:solidFill>
                  <a:srgbClr val="FFFF00"/>
                </a:solidFill>
              </a:rPr>
              <a:t>Could God give a Christian a learning disability that would keep them humble and make them appreciate the teaching that others can provide them?</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Could God beset a Christian with severe health problems that greatly hinder their mobility and independence, because of the inspiring example that they can be to others when they still find a way to be content and faithful?</a:t>
            </a:r>
            <a:endParaRPr sz="2012">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Could God take a person’s possessions away to help them depend on Him?</a:t>
            </a:r>
            <a:r>
              <a:rPr lang="en" sz="2012">
                <a:solidFill>
                  <a:srgbClr val="FFFF00"/>
                </a:solidFill>
              </a:rPr>
              <a:t> </a:t>
            </a:r>
            <a:endParaRPr sz="2012">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234975" y="0"/>
            <a:ext cx="96210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TO GOD BE THE GLORY!</a:t>
            </a:r>
            <a:endParaRPr sz="5000" b="1">
              <a:solidFill>
                <a:srgbClr val="00FFFF"/>
              </a:solidFill>
            </a:endParaRPr>
          </a:p>
        </p:txBody>
      </p:sp>
      <p:sp>
        <p:nvSpPr>
          <p:cNvPr id="115" name="Google Shape;115;p23"/>
          <p:cNvSpPr txBox="1">
            <a:spLocks noGrp="1"/>
          </p:cNvSpPr>
          <p:nvPr>
            <p:ph type="subTitle" idx="1"/>
          </p:nvPr>
        </p:nvSpPr>
        <p:spPr>
          <a:xfrm>
            <a:off x="-177500" y="376800"/>
            <a:ext cx="9369900" cy="4766700"/>
          </a:xfrm>
          <a:prstGeom prst="rect">
            <a:avLst/>
          </a:prstGeom>
        </p:spPr>
        <p:txBody>
          <a:bodyPr spcFirstLastPara="1" wrap="square" lIns="91425" tIns="91425" rIns="91425" bIns="91425" anchor="t" anchorCtr="0">
            <a:noAutofit/>
          </a:bodyPr>
          <a:lstStyle/>
          <a:p>
            <a:pPr marL="457200" lvl="0" indent="-350043" algn="l" rtl="0">
              <a:lnSpc>
                <a:spcPct val="80000"/>
              </a:lnSpc>
              <a:spcBef>
                <a:spcPts val="0"/>
              </a:spcBef>
              <a:spcAft>
                <a:spcPts val="0"/>
              </a:spcAft>
              <a:buClr>
                <a:srgbClr val="FFFF00"/>
              </a:buClr>
              <a:buSzPts val="1913"/>
              <a:buChar char="●"/>
            </a:pPr>
            <a:r>
              <a:rPr lang="en" sz="1912">
                <a:solidFill>
                  <a:srgbClr val="FFFF00"/>
                </a:solidFill>
              </a:rPr>
              <a:t>As we close this lesson, I want to share with you some real life examples of what I have seen Jesus Christ do through DISABLED Christians!</a:t>
            </a:r>
            <a:endParaRPr sz="1912">
              <a:solidFill>
                <a:srgbClr val="FFFF00"/>
              </a:solidFill>
            </a:endParaRPr>
          </a:p>
          <a:p>
            <a:pPr marL="457200" lvl="0" indent="-350043" algn="l" rtl="0">
              <a:lnSpc>
                <a:spcPct val="80000"/>
              </a:lnSpc>
              <a:spcBef>
                <a:spcPts val="0"/>
              </a:spcBef>
              <a:spcAft>
                <a:spcPts val="0"/>
              </a:spcAft>
              <a:buClr>
                <a:schemeClr val="dk1"/>
              </a:buClr>
              <a:buSzPts val="1913"/>
              <a:buChar char="●"/>
            </a:pPr>
            <a:r>
              <a:rPr lang="en" sz="1912">
                <a:solidFill>
                  <a:schemeClr val="dk1"/>
                </a:solidFill>
              </a:rPr>
              <a:t>I have seen the faith of my wife Stephanie grow with each additional health challenge she faces, in addition to the challenges that a disabled child presents.</a:t>
            </a:r>
            <a:endParaRPr sz="1912">
              <a:solidFill>
                <a:schemeClr val="dk1"/>
              </a:solidFill>
            </a:endParaRPr>
          </a:p>
          <a:p>
            <a:pPr marL="457200" lvl="0" indent="-350043" algn="l" rtl="0">
              <a:lnSpc>
                <a:spcPct val="80000"/>
              </a:lnSpc>
              <a:spcBef>
                <a:spcPts val="0"/>
              </a:spcBef>
              <a:spcAft>
                <a:spcPts val="0"/>
              </a:spcAft>
              <a:buClr>
                <a:srgbClr val="00FFFF"/>
              </a:buClr>
              <a:buSzPts val="1913"/>
              <a:buChar char="●"/>
            </a:pPr>
            <a:r>
              <a:rPr lang="en" sz="1912">
                <a:solidFill>
                  <a:srgbClr val="00FFFF"/>
                </a:solidFill>
              </a:rPr>
              <a:t>I have seen Christians who suffer from dyslexia and cannot read, yet also be some of the best bible students, and love to tell people about Jesus Christ.</a:t>
            </a:r>
            <a:endParaRPr sz="1912">
              <a:solidFill>
                <a:srgbClr val="00FFFF"/>
              </a:solidFill>
            </a:endParaRPr>
          </a:p>
          <a:p>
            <a:pPr marL="457200" lvl="0" indent="-350043" algn="l" rtl="0">
              <a:lnSpc>
                <a:spcPct val="80000"/>
              </a:lnSpc>
              <a:spcBef>
                <a:spcPts val="0"/>
              </a:spcBef>
              <a:spcAft>
                <a:spcPts val="0"/>
              </a:spcAft>
              <a:buClr>
                <a:srgbClr val="FFFF00"/>
              </a:buClr>
              <a:buSzPts val="1913"/>
              <a:buChar char="●"/>
            </a:pPr>
            <a:r>
              <a:rPr lang="en" sz="1912">
                <a:solidFill>
                  <a:srgbClr val="FFFF00"/>
                </a:solidFill>
              </a:rPr>
              <a:t>I had a friend at Florida College with a huge, unsightly birthmark covering half of his face, but able to smile and have a great attitude, and now be serving, from a wheelchair, as an elder in the Lord’s church.</a:t>
            </a:r>
            <a:endParaRPr sz="1912">
              <a:solidFill>
                <a:srgbClr val="FFFF00"/>
              </a:solidFill>
            </a:endParaRPr>
          </a:p>
          <a:p>
            <a:pPr marL="457200" lvl="0" indent="-350043" algn="l" rtl="0">
              <a:lnSpc>
                <a:spcPct val="80000"/>
              </a:lnSpc>
              <a:spcBef>
                <a:spcPts val="0"/>
              </a:spcBef>
              <a:spcAft>
                <a:spcPts val="0"/>
              </a:spcAft>
              <a:buClr>
                <a:schemeClr val="dk1"/>
              </a:buClr>
              <a:buSzPts val="1913"/>
              <a:buChar char="●"/>
            </a:pPr>
            <a:r>
              <a:rPr lang="en" sz="1912">
                <a:solidFill>
                  <a:schemeClr val="dk1"/>
                </a:solidFill>
              </a:rPr>
              <a:t>I had another friend at Florida College with advanced Cerebral Palsy - constant body convulsions, hard to understand when he speaks, and now wheelchair bound.  He led prayers, led singing and even preached sermons.</a:t>
            </a:r>
            <a:endParaRPr sz="1912">
              <a:solidFill>
                <a:schemeClr val="dk1"/>
              </a:solidFill>
            </a:endParaRPr>
          </a:p>
          <a:p>
            <a:pPr marL="457200" lvl="0" indent="-350043" algn="l" rtl="0">
              <a:lnSpc>
                <a:spcPct val="80000"/>
              </a:lnSpc>
              <a:spcBef>
                <a:spcPts val="0"/>
              </a:spcBef>
              <a:spcAft>
                <a:spcPts val="0"/>
              </a:spcAft>
              <a:buClr>
                <a:srgbClr val="00FFFF"/>
              </a:buClr>
              <a:buSzPts val="1913"/>
              <a:buChar char="●"/>
            </a:pPr>
            <a:r>
              <a:rPr lang="en" sz="1912">
                <a:solidFill>
                  <a:srgbClr val="00FFFF"/>
                </a:solidFill>
              </a:rPr>
              <a:t>There was a brother born blind in Florida, with a braille bible AND song book.  He led singing and preached sermons to an audience he could never see.</a:t>
            </a:r>
            <a:endParaRPr sz="1912">
              <a:solidFill>
                <a:srgbClr val="00FFFF"/>
              </a:solidFill>
            </a:endParaRPr>
          </a:p>
          <a:p>
            <a:pPr marL="457200" lvl="0" indent="-350043" algn="l" rtl="0">
              <a:lnSpc>
                <a:spcPct val="80000"/>
              </a:lnSpc>
              <a:spcBef>
                <a:spcPts val="0"/>
              </a:spcBef>
              <a:spcAft>
                <a:spcPts val="0"/>
              </a:spcAft>
              <a:buClr>
                <a:srgbClr val="FFFF00"/>
              </a:buClr>
              <a:buSzPts val="1913"/>
              <a:buChar char="●"/>
            </a:pPr>
            <a:r>
              <a:rPr lang="en" sz="1912">
                <a:solidFill>
                  <a:srgbClr val="FFFF00"/>
                </a:solidFill>
              </a:rPr>
              <a:t>I have had multiple friends who, as we say, could not carry a tune in a bucket, who were still eager to lead singing.  And others do so from wheelchairs.</a:t>
            </a:r>
            <a:endParaRPr sz="1912">
              <a:solidFill>
                <a:srgbClr val="FFFF00"/>
              </a:solidFill>
            </a:endParaRPr>
          </a:p>
          <a:p>
            <a:pPr marL="457200" lvl="0" indent="-350043" algn="l" rtl="0">
              <a:lnSpc>
                <a:spcPct val="80000"/>
              </a:lnSpc>
              <a:spcBef>
                <a:spcPts val="0"/>
              </a:spcBef>
              <a:spcAft>
                <a:spcPts val="0"/>
              </a:spcAft>
              <a:buClr>
                <a:schemeClr val="dk1"/>
              </a:buClr>
              <a:buSzPts val="1913"/>
              <a:buChar char="●"/>
            </a:pPr>
            <a:r>
              <a:rPr lang="en" sz="1912">
                <a:solidFill>
                  <a:schemeClr val="dk1"/>
                </a:solidFill>
              </a:rPr>
              <a:t>I’ve seen Christians with severe anxiety issues somehow work the most stressful jobs with the most difficult customers imaginable.</a:t>
            </a:r>
            <a:endParaRPr sz="1912">
              <a:solidFill>
                <a:schemeClr val="dk1"/>
              </a:solidFill>
            </a:endParaRPr>
          </a:p>
          <a:p>
            <a:pPr marL="457200" lvl="0" indent="-350043" algn="l" rtl="0">
              <a:lnSpc>
                <a:spcPct val="80000"/>
              </a:lnSpc>
              <a:spcBef>
                <a:spcPts val="0"/>
              </a:spcBef>
              <a:spcAft>
                <a:spcPts val="0"/>
              </a:spcAft>
              <a:buClr>
                <a:srgbClr val="00FFFF"/>
              </a:buClr>
              <a:buSzPts val="1913"/>
              <a:buChar char="●"/>
            </a:pPr>
            <a:r>
              <a:rPr lang="en" sz="1912">
                <a:solidFill>
                  <a:srgbClr val="00FFFF"/>
                </a:solidFill>
              </a:rPr>
              <a:t>And EVERY single one of these would take ZERO credit for what they do!  Jesus Christ gets ALL the glory.  His grace is sufficient for His people, and for YOU!</a:t>
            </a:r>
            <a:endParaRPr sz="1912">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0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PAUL’S THORN</a:t>
            </a:r>
            <a:endParaRPr sz="5000" b="1">
              <a:solidFill>
                <a:srgbClr val="00FFFF"/>
              </a:solidFill>
            </a:endParaRPr>
          </a:p>
        </p:txBody>
      </p:sp>
      <p:sp>
        <p:nvSpPr>
          <p:cNvPr id="61" name="Google Shape;61;p14"/>
          <p:cNvSpPr txBox="1">
            <a:spLocks noGrp="1"/>
          </p:cNvSpPr>
          <p:nvPr>
            <p:ph type="subTitle" idx="1"/>
          </p:nvPr>
        </p:nvSpPr>
        <p:spPr>
          <a:xfrm>
            <a:off x="-177650" y="504300"/>
            <a:ext cx="9413100" cy="4639200"/>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12">
                <a:solidFill>
                  <a:srgbClr val="FFFF00"/>
                </a:solidFill>
              </a:rPr>
              <a:t>This passage has been pondered and researched for millenia now.  “What was Paul’s ‘thorn in the flesh’”?  I certainly do not know the specifics.  But let’s examine what we DO know.</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Paul says he did not enjoy talking about himself, but in talking about this infirmity he could glorify Christ rather than himself getting credit.</a:t>
            </a:r>
            <a:endParaRPr sz="2012">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He says this is something that was GIVEN to him, by God, for a specific purpose.</a:t>
            </a:r>
            <a:endParaRPr sz="2012">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a:solidFill>
                  <a:srgbClr val="FFFF00"/>
                </a:solidFill>
              </a:rPr>
              <a:t>It was given to Paul to keep him HUMBLE.  As an apostle Paul was going to be given great abilities and authority, and God knew there was a danger that Paul would succumb to pride, so he gave Paul this physical affliction.</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Paul also says that Satan was eager to afflict Paul in this way.  The devil wanted to use this affliction to torment Paul and to weaken his faith.</a:t>
            </a:r>
            <a:endParaRPr sz="2012">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Paul says he pleaded with Jesus on THREE separate occasions to take this away from him!  Paul DID NOT want this affliction.</a:t>
            </a:r>
            <a:endParaRPr sz="2012">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a:solidFill>
                  <a:srgbClr val="FFFF00"/>
                </a:solidFill>
              </a:rPr>
              <a:t>But Jesus told Paul that His grace, the compassion and favor and mercy of his Savior that he had already received, was “sufficient” for Paul to endure this affliction.  He also told him that in Paul’s weakness, Christ was glorified.</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So Paul became content with this and ALL trials, relying on Christ’s strength.</a:t>
            </a:r>
            <a:endParaRPr sz="2012">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0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MOSES’ “THORN”?</a:t>
            </a:r>
            <a:endParaRPr sz="5000" b="1">
              <a:solidFill>
                <a:srgbClr val="00FFFF"/>
              </a:solidFill>
            </a:endParaRPr>
          </a:p>
        </p:txBody>
      </p:sp>
      <p:sp>
        <p:nvSpPr>
          <p:cNvPr id="67" name="Google Shape;67;p15"/>
          <p:cNvSpPr txBox="1">
            <a:spLocks noGrp="1"/>
          </p:cNvSpPr>
          <p:nvPr>
            <p:ph type="subTitle" idx="1"/>
          </p:nvPr>
        </p:nvSpPr>
        <p:spPr>
          <a:xfrm>
            <a:off x="0" y="504300"/>
            <a:ext cx="9144000" cy="46392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112" u="sng">
                <a:solidFill>
                  <a:srgbClr val="FFFF00"/>
                </a:solidFill>
              </a:rPr>
              <a:t>Ex.4:10-17</a:t>
            </a:r>
            <a:r>
              <a:rPr lang="en" sz="2112">
                <a:solidFill>
                  <a:srgbClr val="FFFF00"/>
                </a:solidFill>
              </a:rPr>
              <a:t> </a:t>
            </a:r>
            <a:r>
              <a:rPr lang="en" sz="2112" i="1">
                <a:solidFill>
                  <a:schemeClr val="dk1"/>
                </a:solidFill>
              </a:rPr>
              <a:t>“Then Moses said to the Lord, “O my Lord, </a:t>
            </a:r>
            <a:r>
              <a:rPr lang="en" sz="2112" i="1" u="sng">
                <a:solidFill>
                  <a:schemeClr val="dk1"/>
                </a:solidFill>
              </a:rPr>
              <a:t>I am not eloquent, neither before nor since You have spoken to Your servant; but I am slow of speech and slow of tongue</a:t>
            </a:r>
            <a:r>
              <a:rPr lang="en" sz="2112" i="1">
                <a:solidFill>
                  <a:schemeClr val="dk1"/>
                </a:solidFill>
              </a:rPr>
              <a:t>.” 11 So the Lord said to him, </a:t>
            </a:r>
            <a:r>
              <a:rPr lang="en" sz="2112" i="1">
                <a:solidFill>
                  <a:srgbClr val="00FFFF"/>
                </a:solidFill>
              </a:rPr>
              <a:t>“Who has made man’s mouth? Or who makes the mute, the deaf, the seeing, or the blind? Have not I, the LORD? 12 Now therefore, go, and I will be with your mouth and teach you what you shall say.”</a:t>
            </a:r>
            <a:r>
              <a:rPr lang="en" sz="2112" i="1">
                <a:solidFill>
                  <a:schemeClr val="dk1"/>
                </a:solidFill>
              </a:rPr>
              <a:t> 13 But he said, “O my Lord, </a:t>
            </a:r>
            <a:r>
              <a:rPr lang="en" sz="2112" i="1" u="sng">
                <a:solidFill>
                  <a:schemeClr val="dk1"/>
                </a:solidFill>
              </a:rPr>
              <a:t>please send by the hand of whomever else You may send</a:t>
            </a:r>
            <a:r>
              <a:rPr lang="en" sz="2112" i="1">
                <a:solidFill>
                  <a:schemeClr val="dk1"/>
                </a:solidFill>
              </a:rPr>
              <a:t>.” 14 So the anger of the Lord was kindled against Moses, and He said: “Is not Aaron the Levite your brother? I know that he can speak well. And look, he is also coming out to meet you. When he sees you, he will be glad in his heart. 15 </a:t>
            </a:r>
            <a:r>
              <a:rPr lang="en" sz="2112" i="1" u="sng">
                <a:solidFill>
                  <a:schemeClr val="dk1"/>
                </a:solidFill>
              </a:rPr>
              <a:t>Now you shall speak to him and put the words in his mouth. And I will be with your mouth and with his mouth, and I will teach you what you shall do</a:t>
            </a:r>
            <a:r>
              <a:rPr lang="en" sz="2112" i="1">
                <a:solidFill>
                  <a:schemeClr val="dk1"/>
                </a:solidFill>
              </a:rPr>
              <a:t>. 16 So he shall be your spokesman to the people. And he himself shall be as a mouth for you, and you shall be to him as God. 17 And you shall take this rod in your hand, with which you shall do the signs.”</a:t>
            </a:r>
            <a:endParaRPr sz="2112" i="1">
              <a:solidFill>
                <a:schemeClr val="dk1"/>
              </a:solidFill>
            </a:endParaRPr>
          </a:p>
          <a:p>
            <a:pPr marL="0" lvl="0" indent="0" algn="l" rtl="0">
              <a:lnSpc>
                <a:spcPct val="80000"/>
              </a:lnSpc>
              <a:spcBef>
                <a:spcPts val="0"/>
              </a:spcBef>
              <a:spcAft>
                <a:spcPts val="0"/>
              </a:spcAft>
              <a:buNone/>
            </a:pPr>
            <a:r>
              <a:rPr lang="en" sz="2112" u="sng">
                <a:solidFill>
                  <a:srgbClr val="FFFF00"/>
                </a:solidFill>
              </a:rPr>
              <a:t>Ex.6:30</a:t>
            </a:r>
            <a:r>
              <a:rPr lang="en" sz="2112">
                <a:solidFill>
                  <a:schemeClr val="dk1"/>
                </a:solidFill>
              </a:rPr>
              <a:t> </a:t>
            </a:r>
            <a:r>
              <a:rPr lang="en" sz="2112" i="1">
                <a:solidFill>
                  <a:schemeClr val="dk1"/>
                </a:solidFill>
              </a:rPr>
              <a:t>“But Moses said before the Lord, “Behold, </a:t>
            </a:r>
            <a:r>
              <a:rPr lang="en" sz="2112" i="1" u="sng">
                <a:solidFill>
                  <a:schemeClr val="dk1"/>
                </a:solidFill>
              </a:rPr>
              <a:t>I am unskilled in speech</a:t>
            </a:r>
            <a:r>
              <a:rPr lang="en" sz="2112" i="1">
                <a:solidFill>
                  <a:schemeClr val="dk1"/>
                </a:solidFill>
              </a:rPr>
              <a:t>; how then will Pharaoh listen to me?”</a:t>
            </a:r>
            <a:endParaRPr sz="2112"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0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MOSES’ “EXCUSE”</a:t>
            </a:r>
            <a:endParaRPr sz="5000" b="1">
              <a:solidFill>
                <a:srgbClr val="00FFFF"/>
              </a:solidFill>
            </a:endParaRPr>
          </a:p>
        </p:txBody>
      </p:sp>
      <p:sp>
        <p:nvSpPr>
          <p:cNvPr id="73" name="Google Shape;73;p16"/>
          <p:cNvSpPr txBox="1">
            <a:spLocks noGrp="1"/>
          </p:cNvSpPr>
          <p:nvPr>
            <p:ph type="subTitle" idx="1"/>
          </p:nvPr>
        </p:nvSpPr>
        <p:spPr>
          <a:xfrm>
            <a:off x="-177650" y="504300"/>
            <a:ext cx="9376500" cy="4639200"/>
          </a:xfrm>
          <a:prstGeom prst="rect">
            <a:avLst/>
          </a:prstGeom>
        </p:spPr>
        <p:txBody>
          <a:bodyPr spcFirstLastPara="1" wrap="square" lIns="91425" tIns="91425" rIns="91425" bIns="91425" anchor="t" anchorCtr="0">
            <a:noAutofit/>
          </a:bodyPr>
          <a:lstStyle/>
          <a:p>
            <a:pPr marL="457200" lvl="0" indent="-350043" algn="l" rtl="0">
              <a:lnSpc>
                <a:spcPct val="80000"/>
              </a:lnSpc>
              <a:spcBef>
                <a:spcPts val="0"/>
              </a:spcBef>
              <a:spcAft>
                <a:spcPts val="0"/>
              </a:spcAft>
              <a:buClr>
                <a:srgbClr val="FFFF00"/>
              </a:buClr>
              <a:buSzPts val="1913"/>
              <a:buChar char="●"/>
            </a:pPr>
            <a:r>
              <a:rPr lang="en" sz="1912">
                <a:solidFill>
                  <a:srgbClr val="FFFF00"/>
                </a:solidFill>
              </a:rPr>
              <a:t>I really sympathize with Moses here, because it appears that the great Moses had a speech impediment, from a young age.  And yet God is asking a man with that kind of disability to go the most powerful king on earth and demand that he set free his entire slave labor force!</a:t>
            </a:r>
            <a:endParaRPr sz="1912">
              <a:solidFill>
                <a:srgbClr val="FFFF00"/>
              </a:solidFill>
            </a:endParaRPr>
          </a:p>
          <a:p>
            <a:pPr marL="457200" lvl="0" indent="-350043" algn="l" rtl="0">
              <a:lnSpc>
                <a:spcPct val="80000"/>
              </a:lnSpc>
              <a:spcBef>
                <a:spcPts val="0"/>
              </a:spcBef>
              <a:spcAft>
                <a:spcPts val="0"/>
              </a:spcAft>
              <a:buClr>
                <a:schemeClr val="dk1"/>
              </a:buClr>
              <a:buSzPts val="1913"/>
              <a:buChar char="●"/>
            </a:pPr>
            <a:r>
              <a:rPr lang="en" sz="1912">
                <a:solidFill>
                  <a:schemeClr val="dk1"/>
                </a:solidFill>
              </a:rPr>
              <a:t>Moses is certain that God has chosen the wrong person for this important mission.  But God reminds Moses that HE is the one who made man’s mouth in the first place, just as He makes some mute, deaf, blind, etc.  God does not make mistakes.</a:t>
            </a:r>
            <a:endParaRPr sz="1912">
              <a:solidFill>
                <a:schemeClr val="dk1"/>
              </a:solidFill>
            </a:endParaRPr>
          </a:p>
          <a:p>
            <a:pPr marL="457200" lvl="0" indent="-350043" algn="l" rtl="0">
              <a:lnSpc>
                <a:spcPct val="80000"/>
              </a:lnSpc>
              <a:spcBef>
                <a:spcPts val="0"/>
              </a:spcBef>
              <a:spcAft>
                <a:spcPts val="0"/>
              </a:spcAft>
              <a:buClr>
                <a:srgbClr val="00FFFF"/>
              </a:buClr>
              <a:buSzPts val="1913"/>
              <a:buChar char="●"/>
            </a:pPr>
            <a:r>
              <a:rPr lang="en" sz="1912">
                <a:solidFill>
                  <a:srgbClr val="00FFFF"/>
                </a:solidFill>
              </a:rPr>
              <a:t>But notice what God does NOT do here.  The easiest way to take this excuse and burden away from Moses would be to instantly remove Moses’ speech impediment.  But God DOESN’T do that, does He?  Why not?</a:t>
            </a:r>
            <a:endParaRPr sz="1912">
              <a:solidFill>
                <a:srgbClr val="00FFFF"/>
              </a:solidFill>
            </a:endParaRPr>
          </a:p>
          <a:p>
            <a:pPr marL="457200" lvl="0" indent="-350043" algn="l" rtl="0">
              <a:lnSpc>
                <a:spcPct val="80000"/>
              </a:lnSpc>
              <a:spcBef>
                <a:spcPts val="0"/>
              </a:spcBef>
              <a:spcAft>
                <a:spcPts val="0"/>
              </a:spcAft>
              <a:buClr>
                <a:srgbClr val="FFFF00"/>
              </a:buClr>
              <a:buSzPts val="1913"/>
              <a:buChar char="●"/>
            </a:pPr>
            <a:r>
              <a:rPr lang="en" sz="1912">
                <a:solidFill>
                  <a:srgbClr val="FFFF00"/>
                </a:solidFill>
              </a:rPr>
              <a:t>Could it have been another moment, like Paul’s, where Moses was given an affliction that he actually NEEDED in order to stay humble, to stay faithful, and to rely on the strength of God rather than man?  Moses would also need to rely on other faithful people God placed in his life, like Aaron his brother.</a:t>
            </a:r>
            <a:endParaRPr sz="1912">
              <a:solidFill>
                <a:srgbClr val="FFFF00"/>
              </a:solidFill>
            </a:endParaRPr>
          </a:p>
          <a:p>
            <a:pPr marL="457200" lvl="0" indent="-350043" algn="l" rtl="0">
              <a:lnSpc>
                <a:spcPct val="80000"/>
              </a:lnSpc>
              <a:spcBef>
                <a:spcPts val="0"/>
              </a:spcBef>
              <a:spcAft>
                <a:spcPts val="0"/>
              </a:spcAft>
              <a:buClr>
                <a:srgbClr val="00FFFF"/>
              </a:buClr>
              <a:buSzPts val="1913"/>
              <a:buChar char="●"/>
            </a:pPr>
            <a:r>
              <a:rPr lang="en" sz="1912">
                <a:solidFill>
                  <a:srgbClr val="00FFFF"/>
                </a:solidFill>
              </a:rPr>
              <a:t>We think of Charlton Heston’s booming voice rebuking Pharaoh, like in film versions.  But what if instead, it went like this?</a:t>
            </a:r>
            <a:r>
              <a:rPr lang="en" sz="1912">
                <a:solidFill>
                  <a:schemeClr val="dk1"/>
                </a:solidFill>
              </a:rPr>
              <a:t>  </a:t>
            </a:r>
            <a:r>
              <a:rPr lang="en" sz="1912" i="1">
                <a:solidFill>
                  <a:schemeClr val="dk1"/>
                </a:solidFill>
              </a:rPr>
              <a:t>“We sh-sh-shall g-g-go with our y-young and our old; with our s-s-sons and our d-d-daughters, with our f-flocks and our herds we shall g-go, for we m-must hold a f-feast to the L-Lord.”</a:t>
            </a:r>
            <a:r>
              <a:rPr lang="en" sz="1912">
                <a:solidFill>
                  <a:schemeClr val="dk1"/>
                </a:solidFill>
              </a:rPr>
              <a:t>  </a:t>
            </a:r>
            <a:r>
              <a:rPr lang="en" sz="1912" u="sng">
                <a:solidFill>
                  <a:srgbClr val="FFFF00"/>
                </a:solidFill>
              </a:rPr>
              <a:t>Ex.9:10</a:t>
            </a:r>
            <a:endParaRPr sz="1912"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77500" y="0"/>
            <a:ext cx="9563400" cy="50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DOES GOD GIVE US THORNS?</a:t>
            </a:r>
            <a:endParaRPr sz="4800" b="1">
              <a:solidFill>
                <a:srgbClr val="00FFFF"/>
              </a:solidFill>
            </a:endParaRPr>
          </a:p>
        </p:txBody>
      </p:sp>
      <p:sp>
        <p:nvSpPr>
          <p:cNvPr id="79" name="Google Shape;79;p17"/>
          <p:cNvSpPr txBox="1">
            <a:spLocks noGrp="1"/>
          </p:cNvSpPr>
          <p:nvPr>
            <p:ph type="subTitle" idx="1"/>
          </p:nvPr>
        </p:nvSpPr>
        <p:spPr>
          <a:xfrm>
            <a:off x="-141850" y="411200"/>
            <a:ext cx="9391500" cy="4732200"/>
          </a:xfrm>
          <a:prstGeom prst="rect">
            <a:avLst/>
          </a:prstGeom>
        </p:spPr>
        <p:txBody>
          <a:bodyPr spcFirstLastPara="1" wrap="square" lIns="91425" tIns="91425" rIns="91425" bIns="91425" anchor="t" anchorCtr="0">
            <a:noAutofit/>
          </a:bodyPr>
          <a:lstStyle/>
          <a:p>
            <a:pPr marL="457200" lvl="0" indent="-388143" algn="l" rtl="0">
              <a:lnSpc>
                <a:spcPct val="80000"/>
              </a:lnSpc>
              <a:spcBef>
                <a:spcPts val="0"/>
              </a:spcBef>
              <a:spcAft>
                <a:spcPts val="0"/>
              </a:spcAft>
              <a:buClr>
                <a:srgbClr val="FFFF00"/>
              </a:buClr>
              <a:buSzPts val="2513"/>
              <a:buChar char="●"/>
            </a:pPr>
            <a:r>
              <a:rPr lang="en" sz="2512">
                <a:solidFill>
                  <a:srgbClr val="FFFF00"/>
                </a:solidFill>
              </a:rPr>
              <a:t>This does involve some speculation.  But I do not believe Paul wrote that to describe some isolated incident unique to himself in all of human history.</a:t>
            </a:r>
            <a:endParaRPr sz="2512">
              <a:solidFill>
                <a:srgbClr val="FFFF00"/>
              </a:solidFill>
            </a:endParaRPr>
          </a:p>
          <a:p>
            <a:pPr marL="457200" lvl="0" indent="-388143" algn="l" rtl="0">
              <a:lnSpc>
                <a:spcPct val="80000"/>
              </a:lnSpc>
              <a:spcBef>
                <a:spcPts val="0"/>
              </a:spcBef>
              <a:spcAft>
                <a:spcPts val="0"/>
              </a:spcAft>
              <a:buClr>
                <a:schemeClr val="dk1"/>
              </a:buClr>
              <a:buSzPts val="2513"/>
              <a:buChar char="●"/>
            </a:pPr>
            <a:r>
              <a:rPr lang="en" sz="2512">
                <a:solidFill>
                  <a:schemeClr val="dk1"/>
                </a:solidFill>
              </a:rPr>
              <a:t>And IF God does, deliberately, place “thorns” into the lives of His people, then there is a sobering thought we need to come to grips with…</a:t>
            </a:r>
            <a:endParaRPr sz="2512">
              <a:solidFill>
                <a:schemeClr val="dk1"/>
              </a:solidFill>
            </a:endParaRPr>
          </a:p>
          <a:p>
            <a:pPr marL="457200" lvl="0" indent="-388143" algn="l" rtl="0">
              <a:lnSpc>
                <a:spcPct val="80000"/>
              </a:lnSpc>
              <a:spcBef>
                <a:spcPts val="0"/>
              </a:spcBef>
              <a:spcAft>
                <a:spcPts val="0"/>
              </a:spcAft>
              <a:buClr>
                <a:srgbClr val="00FFFF"/>
              </a:buClr>
              <a:buSzPts val="2513"/>
              <a:buChar char="●"/>
            </a:pPr>
            <a:r>
              <a:rPr lang="en" sz="2512">
                <a:solidFill>
                  <a:srgbClr val="00FFFF"/>
                </a:solidFill>
              </a:rPr>
              <a:t>God may put circumstances in our lives that make them more DIFFICULT, for our greater good - to help us get to heaven.  And we may pray for that “thorn” to be removed, and His answer is “NO.  You need this in your life.”</a:t>
            </a:r>
            <a:endParaRPr sz="2512">
              <a:solidFill>
                <a:srgbClr val="00FFFF"/>
              </a:solidFill>
            </a:endParaRPr>
          </a:p>
          <a:p>
            <a:pPr marL="457200" lvl="0" indent="-388143" algn="l" rtl="0">
              <a:lnSpc>
                <a:spcPct val="80000"/>
              </a:lnSpc>
              <a:spcBef>
                <a:spcPts val="0"/>
              </a:spcBef>
              <a:spcAft>
                <a:spcPts val="0"/>
              </a:spcAft>
              <a:buClr>
                <a:srgbClr val="FFFF00"/>
              </a:buClr>
              <a:buSzPts val="2513"/>
              <a:buChar char="●"/>
            </a:pPr>
            <a:r>
              <a:rPr lang="en" sz="2512" u="sng">
                <a:solidFill>
                  <a:srgbClr val="FFFF00"/>
                </a:solidFill>
              </a:rPr>
              <a:t>Jn.15:2</a:t>
            </a:r>
            <a:r>
              <a:rPr lang="en" sz="2512">
                <a:solidFill>
                  <a:schemeClr val="dk1"/>
                </a:solidFill>
              </a:rPr>
              <a:t> </a:t>
            </a:r>
            <a:r>
              <a:rPr lang="en" sz="2512" i="1">
                <a:solidFill>
                  <a:schemeClr val="dk1"/>
                </a:solidFill>
              </a:rPr>
              <a:t>“Every branch in Me that does not bear fruit, He takes away; and </a:t>
            </a:r>
            <a:r>
              <a:rPr lang="en" sz="2512" i="1" u="sng">
                <a:solidFill>
                  <a:schemeClr val="dk1"/>
                </a:solidFill>
              </a:rPr>
              <a:t>every branch that bears fruit, He prunes it</a:t>
            </a:r>
            <a:r>
              <a:rPr lang="en" sz="2512" i="1">
                <a:solidFill>
                  <a:schemeClr val="dk1"/>
                </a:solidFill>
              </a:rPr>
              <a:t> so that it may bear more fruit.”</a:t>
            </a:r>
            <a:endParaRPr sz="2512" i="1">
              <a:solidFill>
                <a:schemeClr val="dk1"/>
              </a:solidFill>
            </a:endParaRPr>
          </a:p>
          <a:p>
            <a:pPr marL="457200" lvl="0" indent="-388143" algn="l" rtl="0">
              <a:lnSpc>
                <a:spcPct val="80000"/>
              </a:lnSpc>
              <a:spcBef>
                <a:spcPts val="0"/>
              </a:spcBef>
              <a:spcAft>
                <a:spcPts val="0"/>
              </a:spcAft>
              <a:buClr>
                <a:srgbClr val="FFFF00"/>
              </a:buClr>
              <a:buSzPts val="2513"/>
              <a:buChar char="●"/>
            </a:pPr>
            <a:r>
              <a:rPr lang="en" sz="2512">
                <a:solidFill>
                  <a:srgbClr val="FFFF00"/>
                </a:solidFill>
              </a:rPr>
              <a:t>Pruning is PAINFUL for that vine, but needed, if it is to grow into a fruitful plant.  Will we accept this “pruning”, or not?</a:t>
            </a:r>
            <a:endParaRPr sz="2512">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77500" y="0"/>
            <a:ext cx="95634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MY OWN “THORN”?</a:t>
            </a:r>
            <a:endParaRPr sz="5000" b="1">
              <a:solidFill>
                <a:srgbClr val="00FFFF"/>
              </a:solidFill>
            </a:endParaRPr>
          </a:p>
        </p:txBody>
      </p:sp>
      <p:sp>
        <p:nvSpPr>
          <p:cNvPr id="85" name="Google Shape;85;p18"/>
          <p:cNvSpPr txBox="1">
            <a:spLocks noGrp="1"/>
          </p:cNvSpPr>
          <p:nvPr>
            <p:ph type="subTitle" idx="1"/>
          </p:nvPr>
        </p:nvSpPr>
        <p:spPr>
          <a:xfrm>
            <a:off x="-177500" y="475800"/>
            <a:ext cx="9427150" cy="4667700"/>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12" dirty="0">
                <a:solidFill>
                  <a:srgbClr val="FFFF00"/>
                </a:solidFill>
              </a:rPr>
              <a:t>Like Paul, I don’t like to talk about myself.  It’s not about me, but what Christ can do and has done through me, despite my infirmity.  It might seem a small thing to you, but I share this with you because it still impacts me daily.</a:t>
            </a:r>
            <a:endParaRPr sz="2012"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dirty="0">
                <a:solidFill>
                  <a:schemeClr val="dk1"/>
                </a:solidFill>
              </a:rPr>
              <a:t>As this group here knows, I have a speech impediment.  I am a stutterer.  I did not always stutter.  It started in second grade, for reasons absolutely unknown to any of us.  I do not know if God gave me this affliction or not.</a:t>
            </a:r>
            <a:endParaRPr sz="2012" dirty="0">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dirty="0">
                <a:solidFill>
                  <a:srgbClr val="00FFFF"/>
                </a:solidFill>
              </a:rPr>
              <a:t>I saw at least one doctor and one psychologist, trying to find some physical, mental or emotional cause for it, to no avail.  But I had(have) a loving family.</a:t>
            </a:r>
            <a:endParaRPr sz="2012" dirty="0">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dirty="0">
                <a:solidFill>
                  <a:srgbClr val="FFFF00"/>
                </a:solidFill>
              </a:rPr>
              <a:t>Please believe me when I say that my life changed forever, in a big way, when I started stuttering.  My stuttering was MUCH worse in grade school and middle school, and children are cruel.  I still remember them laughing at me, and some of the hateful things they would say.</a:t>
            </a:r>
            <a:endParaRPr sz="2012"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dirty="0">
                <a:solidFill>
                  <a:schemeClr val="dk1"/>
                </a:solidFill>
              </a:rPr>
              <a:t>I went through a great deal of “speech therapy”, through the school system.  I appreciate all their help.  It did begin to get a little better in high school.</a:t>
            </a:r>
            <a:endParaRPr sz="2012" dirty="0">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dirty="0">
                <a:solidFill>
                  <a:srgbClr val="00FFFF"/>
                </a:solidFill>
              </a:rPr>
              <a:t>I prayed to God CONSTANTLY, in tears, to take it away.  I asked Him why I of all people, would get this.  I was a good student, with a “gift” for language.</a:t>
            </a:r>
            <a:endParaRPr sz="2012" dirty="0">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dirty="0">
                <a:solidFill>
                  <a:srgbClr val="FFFF00"/>
                </a:solidFill>
              </a:rPr>
              <a:t>Going to a college of Christians helped, as most were more understanding.</a:t>
            </a:r>
            <a:endParaRPr sz="2012"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dirty="0">
                <a:solidFill>
                  <a:schemeClr val="dk1"/>
                </a:solidFill>
              </a:rPr>
              <a:t>But going into this world afterward, and the workforce, was extremely difficult.</a:t>
            </a:r>
            <a:endParaRPr sz="2012" dirty="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77500" y="0"/>
            <a:ext cx="95634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A DECISION HAD TO BE MADE</a:t>
            </a:r>
            <a:endParaRPr sz="4800" b="1">
              <a:solidFill>
                <a:srgbClr val="00FFFF"/>
              </a:solidFill>
            </a:endParaRPr>
          </a:p>
        </p:txBody>
      </p:sp>
      <p:sp>
        <p:nvSpPr>
          <p:cNvPr id="91" name="Google Shape;91;p19"/>
          <p:cNvSpPr txBox="1">
            <a:spLocks noGrp="1"/>
          </p:cNvSpPr>
          <p:nvPr>
            <p:ph type="subTitle" idx="1"/>
          </p:nvPr>
        </p:nvSpPr>
        <p:spPr>
          <a:xfrm>
            <a:off x="-177500" y="397357"/>
            <a:ext cx="9420000" cy="4746068"/>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00" dirty="0">
                <a:solidFill>
                  <a:srgbClr val="FFFF00"/>
                </a:solidFill>
              </a:rPr>
              <a:t>I’ve met many non-stutterers to whom “stammering” seems like a very minor thing. It seems that way to one who can always say what they want to, when they want to, on command.  The inability to express oneself or even just have the most basic of conversations is so frustrating and of course embarrassing!</a:t>
            </a:r>
            <a:endParaRPr sz="2000"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00" dirty="0">
                <a:solidFill>
                  <a:schemeClr val="dk1"/>
                </a:solidFill>
              </a:rPr>
              <a:t>There’s a song I like which has the lyrics “Now that I'm older, now that it's colder, life keeps on crashing. Day after day, like a wave after wave. We did everything right, and now I'm asking…Where do we go, when our prayers are answered, but the answer is ‘No’?”  For me, God’s answer was “No”.</a:t>
            </a:r>
            <a:endParaRPr sz="2000" dirty="0">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00" dirty="0">
                <a:solidFill>
                  <a:srgbClr val="00FFFF"/>
                </a:solidFill>
              </a:rPr>
              <a:t>After putting on Christ in the waters of baptism at age 13 I meditated on Paul’s</a:t>
            </a:r>
            <a:r>
              <a:rPr lang="en" sz="2000" dirty="0">
                <a:solidFill>
                  <a:schemeClr val="dk1"/>
                </a:solidFill>
              </a:rPr>
              <a:t> </a:t>
            </a:r>
            <a:r>
              <a:rPr lang="en" sz="2000" i="1" dirty="0">
                <a:solidFill>
                  <a:schemeClr val="dk1"/>
                </a:solidFill>
              </a:rPr>
              <a:t>“thorn in the flesh”</a:t>
            </a:r>
            <a:r>
              <a:rPr lang="en" sz="2000" dirty="0">
                <a:solidFill>
                  <a:srgbClr val="00FFFF"/>
                </a:solidFill>
              </a:rPr>
              <a:t>, from</a:t>
            </a:r>
            <a:r>
              <a:rPr lang="en" sz="2000" dirty="0">
                <a:solidFill>
                  <a:schemeClr val="dk1"/>
                </a:solidFill>
              </a:rPr>
              <a:t> </a:t>
            </a:r>
            <a:r>
              <a:rPr lang="en" sz="2000" u="sng" dirty="0">
                <a:solidFill>
                  <a:srgbClr val="FFFF00"/>
                </a:solidFill>
              </a:rPr>
              <a:t>2 Cor.12</a:t>
            </a:r>
            <a:r>
              <a:rPr lang="en" sz="2000" dirty="0">
                <a:solidFill>
                  <a:srgbClr val="00FFFF"/>
                </a:solidFill>
              </a:rPr>
              <a:t>.  And I wondered then, just like I do today still, if God, just maybe, gave me something I definitely DON’T want, to HELP me get to heaven, and to help others get there too.  To not take pride in my own accomplishments and abilities, but in the power of Christ instead.</a:t>
            </a:r>
            <a:endParaRPr sz="2000" dirty="0">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00" dirty="0">
                <a:solidFill>
                  <a:srgbClr val="FFFF00"/>
                </a:solidFill>
              </a:rPr>
              <a:t>And so I began leading prayers, leading songs, giving exhortations and sermons, to a very patient congregation.  I had a high school teacher who insisted that I join the speech and debate team, despite my disability, so I did.</a:t>
            </a:r>
            <a:endParaRPr sz="2000"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00" dirty="0">
                <a:solidFill>
                  <a:schemeClr val="dk1"/>
                </a:solidFill>
              </a:rPr>
              <a:t>Early in our marriage, a dear brother in Christ presented me with an opportunity to go through a world famous stuttering program at Hollins College, at HIS expense!  After much prayer and thought, I refused the offer.</a:t>
            </a:r>
            <a:endParaRPr sz="2000"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77500" y="0"/>
            <a:ext cx="95634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WANTS OR NEEDS?</a:t>
            </a:r>
            <a:endParaRPr sz="5000" b="1">
              <a:solidFill>
                <a:srgbClr val="00FFFF"/>
              </a:solidFill>
            </a:endParaRPr>
          </a:p>
        </p:txBody>
      </p:sp>
      <p:sp>
        <p:nvSpPr>
          <p:cNvPr id="97" name="Google Shape;97;p20"/>
          <p:cNvSpPr txBox="1">
            <a:spLocks noGrp="1"/>
          </p:cNvSpPr>
          <p:nvPr>
            <p:ph type="subTitle" idx="1"/>
          </p:nvPr>
        </p:nvSpPr>
        <p:spPr>
          <a:xfrm>
            <a:off x="-177500" y="385400"/>
            <a:ext cx="9405600" cy="4758000"/>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12">
                <a:solidFill>
                  <a:srgbClr val="FFFF00"/>
                </a:solidFill>
              </a:rPr>
              <a:t>My stammer still affects me on a daily basis, especially when I’m unprepared, or in a new situation, or nervous.  The words are right there stuck in my brain but won’t come out of my mouth, so I either have to quickly find alternative words, or just stumble through it, which I know is ugly and awkward.</a:t>
            </a:r>
            <a:endParaRPr sz="2012">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12">
                <a:solidFill>
                  <a:schemeClr val="dk1"/>
                </a:solidFill>
              </a:rPr>
              <a:t>But I have made peace with God about my own personal “thorn”, if that is what this is.  If He took it away from me tomorrow I’d still be overjoyed, but that is not what I pray for now.  Now I pray that God might just use this broken tool that I am to tell others about Him and His word, and that HE get all the glory for it.  </a:t>
            </a:r>
            <a:endParaRPr sz="2012">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And I thank God for His grace, and for always giving me what I NEED instead of what I want, because HE knows best.  Even when it seems to me that the words “stuttering” and “evangelist” don’t go together very well, Jesus Christ is able to take that awkward combination and still accomplish His will.</a:t>
            </a:r>
            <a:endParaRPr sz="2012">
              <a:solidFill>
                <a:srgbClr val="00FFFF"/>
              </a:solidFill>
            </a:endParaRPr>
          </a:p>
          <a:p>
            <a:pPr marL="457200" lvl="0" indent="-356393" algn="l" rtl="0">
              <a:lnSpc>
                <a:spcPct val="80000"/>
              </a:lnSpc>
              <a:spcBef>
                <a:spcPts val="0"/>
              </a:spcBef>
              <a:spcAft>
                <a:spcPts val="0"/>
              </a:spcAft>
              <a:buClr>
                <a:srgbClr val="FFFF00"/>
              </a:buClr>
              <a:buSzPts val="2013"/>
              <a:buChar char="●"/>
            </a:pPr>
            <a:r>
              <a:rPr lang="en" sz="2012">
                <a:solidFill>
                  <a:srgbClr val="FFFF00"/>
                </a:solidFill>
              </a:rPr>
              <a:t>Paul’s enemies and accusers made fun of him too.</a:t>
            </a:r>
            <a:r>
              <a:rPr lang="en" sz="2012">
                <a:solidFill>
                  <a:schemeClr val="dk1"/>
                </a:solidFill>
              </a:rPr>
              <a:t>  </a:t>
            </a:r>
            <a:r>
              <a:rPr lang="en" sz="2012" u="sng">
                <a:solidFill>
                  <a:srgbClr val="FFFF00"/>
                </a:solidFill>
              </a:rPr>
              <a:t>2 Cor.10:10</a:t>
            </a:r>
            <a:r>
              <a:rPr lang="en" sz="2012">
                <a:solidFill>
                  <a:schemeClr val="dk1"/>
                </a:solidFill>
              </a:rPr>
              <a:t> </a:t>
            </a:r>
            <a:r>
              <a:rPr lang="en" sz="2012" i="1">
                <a:solidFill>
                  <a:schemeClr val="dk1"/>
                </a:solidFill>
              </a:rPr>
              <a:t>“For his letters,” they say, “are weighty and powerful, but </a:t>
            </a:r>
            <a:r>
              <a:rPr lang="en" sz="2012" i="1" u="sng">
                <a:solidFill>
                  <a:schemeClr val="dk1"/>
                </a:solidFill>
              </a:rPr>
              <a:t>his bodily presence is weak</a:t>
            </a:r>
            <a:r>
              <a:rPr lang="en" sz="2012" i="1">
                <a:solidFill>
                  <a:schemeClr val="dk1"/>
                </a:solidFill>
              </a:rPr>
              <a:t>, and </a:t>
            </a:r>
            <a:r>
              <a:rPr lang="en" sz="2012" i="1" u="sng">
                <a:solidFill>
                  <a:schemeClr val="dk1"/>
                </a:solidFill>
              </a:rPr>
              <a:t>his speech contemptible</a:t>
            </a:r>
            <a:r>
              <a:rPr lang="en" sz="2012" i="1">
                <a:solidFill>
                  <a:schemeClr val="dk1"/>
                </a:solidFill>
              </a:rPr>
              <a:t>.”</a:t>
            </a:r>
            <a:endParaRPr sz="2012" i="1">
              <a:solidFill>
                <a:schemeClr val="dk1"/>
              </a:solidFill>
            </a:endParaRPr>
          </a:p>
          <a:p>
            <a:pPr marL="457200" lvl="0" indent="-356393" algn="l" rtl="0">
              <a:lnSpc>
                <a:spcPct val="80000"/>
              </a:lnSpc>
              <a:spcBef>
                <a:spcPts val="0"/>
              </a:spcBef>
              <a:spcAft>
                <a:spcPts val="0"/>
              </a:spcAft>
              <a:buClr>
                <a:srgbClr val="00FFFF"/>
              </a:buClr>
              <a:buSzPts val="2013"/>
              <a:buChar char="●"/>
            </a:pPr>
            <a:r>
              <a:rPr lang="en" sz="2012">
                <a:solidFill>
                  <a:srgbClr val="00FFFF"/>
                </a:solidFill>
              </a:rPr>
              <a:t>But Paul said in</a:t>
            </a:r>
            <a:r>
              <a:rPr lang="en" sz="2012">
                <a:solidFill>
                  <a:schemeClr val="dk1"/>
                </a:solidFill>
              </a:rPr>
              <a:t> </a:t>
            </a:r>
            <a:r>
              <a:rPr lang="en" sz="2012" u="sng">
                <a:solidFill>
                  <a:srgbClr val="FFFF00"/>
                </a:solidFill>
              </a:rPr>
              <a:t>Phil.4:13</a:t>
            </a:r>
            <a:r>
              <a:rPr lang="en" sz="2012">
                <a:solidFill>
                  <a:schemeClr val="dk1"/>
                </a:solidFill>
              </a:rPr>
              <a:t> </a:t>
            </a:r>
            <a:r>
              <a:rPr lang="en" sz="2012" i="1">
                <a:solidFill>
                  <a:schemeClr val="dk1"/>
                </a:solidFill>
              </a:rPr>
              <a:t>“I can do all things </a:t>
            </a:r>
            <a:r>
              <a:rPr lang="en" sz="2012" i="1" u="sng">
                <a:solidFill>
                  <a:schemeClr val="dk1"/>
                </a:solidFill>
              </a:rPr>
              <a:t>through Christ</a:t>
            </a:r>
            <a:r>
              <a:rPr lang="en" sz="2012" i="1">
                <a:solidFill>
                  <a:schemeClr val="dk1"/>
                </a:solidFill>
              </a:rPr>
              <a:t> who strengthens me.”</a:t>
            </a:r>
            <a:r>
              <a:rPr lang="en" sz="2012">
                <a:solidFill>
                  <a:srgbClr val="00FFFF"/>
                </a:solidFill>
              </a:rPr>
              <a:t>, and in</a:t>
            </a:r>
            <a:r>
              <a:rPr lang="en" sz="2012">
                <a:solidFill>
                  <a:schemeClr val="dk1"/>
                </a:solidFill>
              </a:rPr>
              <a:t> </a:t>
            </a:r>
            <a:r>
              <a:rPr lang="en" sz="2012" u="sng">
                <a:solidFill>
                  <a:srgbClr val="FFFF00"/>
                </a:solidFill>
              </a:rPr>
              <a:t>1 Cor.15:10</a:t>
            </a:r>
            <a:r>
              <a:rPr lang="en" sz="2012">
                <a:solidFill>
                  <a:schemeClr val="dk1"/>
                </a:solidFill>
              </a:rPr>
              <a:t> </a:t>
            </a:r>
            <a:r>
              <a:rPr lang="en" sz="2012" i="1">
                <a:solidFill>
                  <a:schemeClr val="dk1"/>
                </a:solidFill>
              </a:rPr>
              <a:t>“But </a:t>
            </a:r>
            <a:r>
              <a:rPr lang="en" sz="2012" i="1" u="sng">
                <a:solidFill>
                  <a:schemeClr val="dk1"/>
                </a:solidFill>
              </a:rPr>
              <a:t>by the grace of God I am what I am</a:t>
            </a:r>
            <a:r>
              <a:rPr lang="en" sz="2012" i="1">
                <a:solidFill>
                  <a:schemeClr val="dk1"/>
                </a:solidFill>
              </a:rPr>
              <a:t>, and His grace toward me was not in vain;”</a:t>
            </a:r>
            <a:endParaRPr sz="2012"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77500" y="0"/>
            <a:ext cx="9563400" cy="4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ANGER OR ACTION?</a:t>
            </a:r>
            <a:endParaRPr sz="5000" b="1">
              <a:solidFill>
                <a:srgbClr val="00FFFF"/>
              </a:solidFill>
            </a:endParaRPr>
          </a:p>
        </p:txBody>
      </p:sp>
      <p:sp>
        <p:nvSpPr>
          <p:cNvPr id="103" name="Google Shape;103;p21"/>
          <p:cNvSpPr txBox="1">
            <a:spLocks noGrp="1"/>
          </p:cNvSpPr>
          <p:nvPr>
            <p:ph type="subTitle" idx="1"/>
          </p:nvPr>
        </p:nvSpPr>
        <p:spPr>
          <a:xfrm>
            <a:off x="-177500" y="475800"/>
            <a:ext cx="9405600" cy="4667700"/>
          </a:xfrm>
          <a:prstGeom prst="rect">
            <a:avLst/>
          </a:prstGeom>
        </p:spPr>
        <p:txBody>
          <a:bodyPr spcFirstLastPara="1" wrap="square" lIns="91425" tIns="91425" rIns="91425" bIns="91425" anchor="t" anchorCtr="0">
            <a:noAutofit/>
          </a:bodyPr>
          <a:lstStyle/>
          <a:p>
            <a:pPr marL="457200" lvl="0" indent="-356393" algn="l" rtl="0">
              <a:lnSpc>
                <a:spcPct val="80000"/>
              </a:lnSpc>
              <a:spcBef>
                <a:spcPts val="0"/>
              </a:spcBef>
              <a:spcAft>
                <a:spcPts val="0"/>
              </a:spcAft>
              <a:buClr>
                <a:srgbClr val="FFFF00"/>
              </a:buClr>
              <a:buSzPts val="2013"/>
              <a:buChar char="●"/>
            </a:pPr>
            <a:r>
              <a:rPr lang="en" sz="2000" u="sng" dirty="0">
                <a:solidFill>
                  <a:srgbClr val="FFFF00"/>
                </a:solidFill>
              </a:rPr>
              <a:t>Rom.9:20-21</a:t>
            </a:r>
            <a:r>
              <a:rPr lang="en" sz="2000" dirty="0">
                <a:solidFill>
                  <a:schemeClr val="dk1"/>
                </a:solidFill>
              </a:rPr>
              <a:t> </a:t>
            </a:r>
            <a:r>
              <a:rPr lang="en" sz="2000" i="1" dirty="0">
                <a:solidFill>
                  <a:schemeClr val="dk1"/>
                </a:solidFill>
              </a:rPr>
              <a:t>“But indeed, O man, who are you to reply against God? Will the thing formed say to him who formed it, “</a:t>
            </a:r>
            <a:r>
              <a:rPr lang="en" sz="2000" i="1" u="sng" dirty="0">
                <a:solidFill>
                  <a:schemeClr val="dk1"/>
                </a:solidFill>
              </a:rPr>
              <a:t>Why have you made me like this</a:t>
            </a:r>
            <a:r>
              <a:rPr lang="en" sz="2000" i="1" dirty="0">
                <a:solidFill>
                  <a:schemeClr val="dk1"/>
                </a:solidFill>
              </a:rPr>
              <a:t>?” 21 Does not the potter have power over the clay, from the same lump to make one vessel for honor and another for dishonor?”</a:t>
            </a:r>
            <a:endParaRPr sz="2000" i="1" dirty="0">
              <a:solidFill>
                <a:schemeClr val="dk1"/>
              </a:solidFill>
            </a:endParaRPr>
          </a:p>
          <a:p>
            <a:pPr marL="457200" lvl="0" indent="-356393" algn="l" rtl="0">
              <a:lnSpc>
                <a:spcPct val="80000"/>
              </a:lnSpc>
              <a:spcBef>
                <a:spcPts val="0"/>
              </a:spcBef>
              <a:spcAft>
                <a:spcPts val="0"/>
              </a:spcAft>
              <a:buClr>
                <a:srgbClr val="FFFF00"/>
              </a:buClr>
              <a:buSzPts val="2013"/>
              <a:buChar char="●"/>
            </a:pPr>
            <a:r>
              <a:rPr lang="en" sz="2000" dirty="0">
                <a:solidFill>
                  <a:srgbClr val="FFFF00"/>
                </a:solidFill>
              </a:rPr>
              <a:t>So many people get angry at God (just as the devil wants them to) because of circumstances like we have described.  Did these bible characters do that?</a:t>
            </a:r>
            <a:endParaRPr sz="2000"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00" u="sng" dirty="0">
                <a:solidFill>
                  <a:schemeClr val="dk1"/>
                </a:solidFill>
              </a:rPr>
              <a:t>Isaac</a:t>
            </a:r>
            <a:r>
              <a:rPr lang="en" sz="2000" dirty="0">
                <a:solidFill>
                  <a:schemeClr val="dk1"/>
                </a:solidFill>
              </a:rPr>
              <a:t> did not express anger at God for losing his eyesight in his old age, and he still blessed his two sons and prophesied of things to come. </a:t>
            </a:r>
            <a:r>
              <a:rPr lang="en" sz="2000" dirty="0">
                <a:solidFill>
                  <a:srgbClr val="FFFF00"/>
                </a:solidFill>
              </a:rPr>
              <a:t>(</a:t>
            </a:r>
            <a:r>
              <a:rPr lang="en" sz="2000" u="sng" dirty="0">
                <a:solidFill>
                  <a:srgbClr val="FFFF00"/>
                </a:solidFill>
              </a:rPr>
              <a:t>Gen.27</a:t>
            </a:r>
            <a:r>
              <a:rPr lang="en" sz="2000" dirty="0">
                <a:solidFill>
                  <a:srgbClr val="FFFF00"/>
                </a:solidFill>
              </a:rPr>
              <a:t>)</a:t>
            </a:r>
            <a:endParaRPr sz="2000" dirty="0">
              <a:solidFill>
                <a:srgbClr val="FFFF00"/>
              </a:solidFill>
            </a:endParaRPr>
          </a:p>
          <a:p>
            <a:pPr marL="457200" lvl="0" indent="-356393" algn="l" rtl="0">
              <a:lnSpc>
                <a:spcPct val="80000"/>
              </a:lnSpc>
              <a:spcBef>
                <a:spcPts val="0"/>
              </a:spcBef>
              <a:spcAft>
                <a:spcPts val="0"/>
              </a:spcAft>
              <a:buClr>
                <a:srgbClr val="00FFFF"/>
              </a:buClr>
              <a:buSzPts val="2013"/>
              <a:buChar char="●"/>
            </a:pPr>
            <a:r>
              <a:rPr lang="en" sz="2000" dirty="0">
                <a:solidFill>
                  <a:srgbClr val="00FFFF"/>
                </a:solidFill>
              </a:rPr>
              <a:t>The angel of God dislocated the hip of </a:t>
            </a:r>
            <a:r>
              <a:rPr lang="en" sz="2000" u="sng" dirty="0">
                <a:solidFill>
                  <a:srgbClr val="00FFFF"/>
                </a:solidFill>
              </a:rPr>
              <a:t>Jacob</a:t>
            </a:r>
            <a:r>
              <a:rPr lang="en" sz="2000" dirty="0">
                <a:solidFill>
                  <a:srgbClr val="00FFFF"/>
                </a:solidFill>
              </a:rPr>
              <a:t> right before he bravely limped forward to confront his brother Esau, to try to make peace with him.</a:t>
            </a:r>
            <a:r>
              <a:rPr lang="en" sz="2000" dirty="0">
                <a:solidFill>
                  <a:schemeClr val="dk1"/>
                </a:solidFill>
              </a:rPr>
              <a:t> </a:t>
            </a:r>
            <a:r>
              <a:rPr lang="en" sz="2000" dirty="0">
                <a:solidFill>
                  <a:srgbClr val="FFFF00"/>
                </a:solidFill>
              </a:rPr>
              <a:t>(</a:t>
            </a:r>
            <a:r>
              <a:rPr lang="en" sz="2000" u="sng" dirty="0">
                <a:solidFill>
                  <a:srgbClr val="FFFF00"/>
                </a:solidFill>
              </a:rPr>
              <a:t>Gen.32</a:t>
            </a:r>
            <a:r>
              <a:rPr lang="en" sz="2000" dirty="0">
                <a:solidFill>
                  <a:srgbClr val="FFFF00"/>
                </a:solidFill>
              </a:rPr>
              <a:t>)</a:t>
            </a:r>
            <a:endParaRPr sz="2000" dirty="0">
              <a:solidFill>
                <a:srgbClr val="FFFF00"/>
              </a:solidFill>
            </a:endParaRPr>
          </a:p>
          <a:p>
            <a:pPr marL="457200" lvl="0" indent="-356393" algn="l" rtl="0">
              <a:lnSpc>
                <a:spcPct val="80000"/>
              </a:lnSpc>
              <a:spcBef>
                <a:spcPts val="0"/>
              </a:spcBef>
              <a:spcAft>
                <a:spcPts val="0"/>
              </a:spcAft>
              <a:buClr>
                <a:srgbClr val="FFFF00"/>
              </a:buClr>
              <a:buSzPts val="2013"/>
              <a:buChar char="●"/>
            </a:pPr>
            <a:r>
              <a:rPr lang="en" sz="2000" u="sng" dirty="0">
                <a:solidFill>
                  <a:srgbClr val="FFFF00"/>
                </a:solidFill>
              </a:rPr>
              <a:t>Mephibosheth</a:t>
            </a:r>
            <a:r>
              <a:rPr lang="en" sz="2000" dirty="0">
                <a:solidFill>
                  <a:srgbClr val="FFFF00"/>
                </a:solidFill>
              </a:rPr>
              <a:t>, the son of Jonathan, was not bitter at God for being crippled, and he made the difficult journey to dine at King David’s table.</a:t>
            </a:r>
            <a:r>
              <a:rPr lang="en" sz="2000" dirty="0">
                <a:solidFill>
                  <a:schemeClr val="dk1"/>
                </a:solidFill>
              </a:rPr>
              <a:t> </a:t>
            </a:r>
            <a:r>
              <a:rPr lang="en" sz="2000" dirty="0">
                <a:solidFill>
                  <a:srgbClr val="FFFF00"/>
                </a:solidFill>
              </a:rPr>
              <a:t>(</a:t>
            </a:r>
            <a:r>
              <a:rPr lang="en" sz="2000" u="sng" dirty="0">
                <a:solidFill>
                  <a:srgbClr val="FFFF00"/>
                </a:solidFill>
              </a:rPr>
              <a:t>2 Sam.9</a:t>
            </a:r>
            <a:r>
              <a:rPr lang="en" sz="2000" dirty="0">
                <a:solidFill>
                  <a:srgbClr val="FFFF00"/>
                </a:solidFill>
              </a:rPr>
              <a:t>)</a:t>
            </a:r>
            <a:endParaRPr sz="2000" dirty="0">
              <a:solidFill>
                <a:srgbClr val="FFFF00"/>
              </a:solidFill>
            </a:endParaRPr>
          </a:p>
          <a:p>
            <a:pPr marL="457200" lvl="0" indent="-356393" algn="l" rtl="0">
              <a:lnSpc>
                <a:spcPct val="80000"/>
              </a:lnSpc>
              <a:spcBef>
                <a:spcPts val="0"/>
              </a:spcBef>
              <a:spcAft>
                <a:spcPts val="0"/>
              </a:spcAft>
              <a:buClr>
                <a:schemeClr val="dk1"/>
              </a:buClr>
              <a:buSzPts val="2013"/>
              <a:buChar char="●"/>
            </a:pPr>
            <a:r>
              <a:rPr lang="en" sz="2000" u="sng" dirty="0">
                <a:solidFill>
                  <a:schemeClr val="dk1"/>
                </a:solidFill>
              </a:rPr>
              <a:t>Zacchaeus</a:t>
            </a:r>
            <a:r>
              <a:rPr lang="en" sz="2000" dirty="0">
                <a:solidFill>
                  <a:schemeClr val="dk1"/>
                </a:solidFill>
              </a:rPr>
              <a:t> was so short, perhaps inflicted with dwarfism, that he had to climb a tree just to see Jesus pass by.  He didn’t ask Jesus to make him taller, nor did Jesus do so.  But he is a great example of faithfulness to us all. </a:t>
            </a:r>
            <a:r>
              <a:rPr lang="en" sz="2000" dirty="0">
                <a:solidFill>
                  <a:srgbClr val="FFFF00"/>
                </a:solidFill>
              </a:rPr>
              <a:t>(</a:t>
            </a:r>
            <a:r>
              <a:rPr lang="en" sz="2000" u="sng" dirty="0">
                <a:solidFill>
                  <a:srgbClr val="FFFF00"/>
                </a:solidFill>
              </a:rPr>
              <a:t>Lk.19</a:t>
            </a:r>
            <a:r>
              <a:rPr lang="en" sz="2000" dirty="0">
                <a:solidFill>
                  <a:srgbClr val="FFFF00"/>
                </a:solidFill>
              </a:rPr>
              <a:t>)</a:t>
            </a:r>
            <a:endParaRPr sz="2000" dirty="0">
              <a:solidFill>
                <a:srgbClr val="FFFF00"/>
              </a:solidFill>
            </a:endParaRPr>
          </a:p>
          <a:p>
            <a:pPr marL="457200" lvl="0" indent="-356393" algn="l" rtl="0">
              <a:lnSpc>
                <a:spcPct val="80000"/>
              </a:lnSpc>
              <a:spcBef>
                <a:spcPts val="0"/>
              </a:spcBef>
              <a:spcAft>
                <a:spcPts val="0"/>
              </a:spcAft>
              <a:buClr>
                <a:srgbClr val="00FFFF"/>
              </a:buClr>
              <a:buSzPts val="2013"/>
              <a:buChar char="●"/>
            </a:pPr>
            <a:r>
              <a:rPr lang="en" sz="2000" dirty="0">
                <a:solidFill>
                  <a:srgbClr val="00FFFF"/>
                </a:solidFill>
              </a:rPr>
              <a:t>Jesus said a begging </a:t>
            </a:r>
            <a:r>
              <a:rPr lang="en" sz="2000" u="sng" dirty="0">
                <a:solidFill>
                  <a:srgbClr val="00FFFF"/>
                </a:solidFill>
              </a:rPr>
              <a:t>man was BORN blind</a:t>
            </a:r>
            <a:r>
              <a:rPr lang="en" sz="2000" dirty="0">
                <a:solidFill>
                  <a:srgbClr val="00FFFF"/>
                </a:solidFill>
              </a:rPr>
              <a:t> for the express purpose of being healed by Jesus DECADES later, when an adult.  Did he complain?  Would he have still believed in Jesus if this has NOT been the case? </a:t>
            </a:r>
            <a:r>
              <a:rPr lang="en" sz="2000" dirty="0">
                <a:solidFill>
                  <a:srgbClr val="FFFF00"/>
                </a:solidFill>
              </a:rPr>
              <a:t> (</a:t>
            </a:r>
            <a:r>
              <a:rPr lang="en" sz="2000" u="sng" dirty="0">
                <a:solidFill>
                  <a:srgbClr val="FFFF00"/>
                </a:solidFill>
              </a:rPr>
              <a:t>Jn.9</a:t>
            </a:r>
            <a:r>
              <a:rPr lang="en" sz="2000" dirty="0">
                <a:solidFill>
                  <a:srgbClr val="FFFF00"/>
                </a:solidFill>
              </a:rPr>
              <a:t>)</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3050</Words>
  <Application>Microsoft Office PowerPoint</Application>
  <PresentationFormat>On-screen Show (16:9)</PresentationFormat>
  <Paragraphs>72</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YOUR “THORN”</vt:lpstr>
      <vt:lpstr>PAUL’S THORN</vt:lpstr>
      <vt:lpstr>MOSES’ “THORN”?</vt:lpstr>
      <vt:lpstr>MOSES’ “EXCUSE”</vt:lpstr>
      <vt:lpstr>DOES GOD GIVE US THORNS?</vt:lpstr>
      <vt:lpstr>MY OWN “THORN”?</vt:lpstr>
      <vt:lpstr>A DECISION HAD TO BE MADE</vt:lpstr>
      <vt:lpstr>WANTS OR NEEDS?</vt:lpstr>
      <vt:lpstr>ANGER OR ACTION?</vt:lpstr>
      <vt:lpstr>MIGHT YOU HAVE A “THORN”?</vt:lpstr>
      <vt:lpstr>TO GOD BE THE GLORY!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2025-05-18T03:46:34Z</dcterms:modified>
</cp:coreProperties>
</file>