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99" d="100"/>
          <a:sy n="199" d="100"/>
        </p:scale>
        <p:origin x="3222" y="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33644577916_0_8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33644577916_0_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33644577916_0_9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33644577916_0_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33644577916_0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33644577916_0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33644577916_0_10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33644577916_0_1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33644577916_0_4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33644577916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33644577916_0_5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33644577916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33644577916_0_5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33644577916_0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33644577916_0_6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33644577916_0_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33644577916_0_6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33644577916_0_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33644577916_0_7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33644577916_0_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33644577916_0_7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33644577916_0_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33644577916_0_8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33644577916_0_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dk1"/>
              </a:buClr>
              <a:buSzPts val="1800"/>
              <a:buChar char="●"/>
              <a:defRPr>
                <a:solidFill>
                  <a:schemeClr val="dk1"/>
                </a:solidFill>
              </a:defRPr>
            </a:lvl1pPr>
            <a:lvl2pPr marL="914400" lvl="1" indent="-317500">
              <a:spcBef>
                <a:spcPts val="0"/>
              </a:spcBef>
              <a:spcAft>
                <a:spcPts val="0"/>
              </a:spcAft>
              <a:buClr>
                <a:schemeClr val="dk1"/>
              </a:buClr>
              <a:buSzPts val="1400"/>
              <a:buChar char="○"/>
              <a:defRPr>
                <a:solidFill>
                  <a:schemeClr val="dk1"/>
                </a:solidFill>
              </a:defRPr>
            </a:lvl2pPr>
            <a:lvl3pPr marL="1371600" lvl="2" indent="-317500">
              <a:spcBef>
                <a:spcPts val="0"/>
              </a:spcBef>
              <a:spcAft>
                <a:spcPts val="0"/>
              </a:spcAft>
              <a:buClr>
                <a:schemeClr val="dk1"/>
              </a:buClr>
              <a:buSzPts val="1400"/>
              <a:buChar char="■"/>
              <a:defRPr>
                <a:solidFill>
                  <a:schemeClr val="dk1"/>
                </a:solidFill>
              </a:defRPr>
            </a:lvl3pPr>
            <a:lvl4pPr marL="1828800" lvl="3" indent="-317500">
              <a:spcBef>
                <a:spcPts val="0"/>
              </a:spcBef>
              <a:spcAft>
                <a:spcPts val="0"/>
              </a:spcAft>
              <a:buClr>
                <a:schemeClr val="dk1"/>
              </a:buClr>
              <a:buSzPts val="1400"/>
              <a:buChar char="●"/>
              <a:defRPr>
                <a:solidFill>
                  <a:schemeClr val="dk1"/>
                </a:solidFill>
              </a:defRPr>
            </a:lvl4pPr>
            <a:lvl5pPr marL="2286000" lvl="4" indent="-317500">
              <a:spcBef>
                <a:spcPts val="0"/>
              </a:spcBef>
              <a:spcAft>
                <a:spcPts val="0"/>
              </a:spcAft>
              <a:buClr>
                <a:schemeClr val="dk1"/>
              </a:buClr>
              <a:buSzPts val="1400"/>
              <a:buChar char="○"/>
              <a:defRPr>
                <a:solidFill>
                  <a:schemeClr val="dk1"/>
                </a:solidFill>
              </a:defRPr>
            </a:lvl5pPr>
            <a:lvl6pPr marL="2743200" lvl="5" indent="-317500">
              <a:spcBef>
                <a:spcPts val="0"/>
              </a:spcBef>
              <a:spcAft>
                <a:spcPts val="0"/>
              </a:spcAft>
              <a:buClr>
                <a:schemeClr val="dk1"/>
              </a:buClr>
              <a:buSzPts val="1400"/>
              <a:buChar char="■"/>
              <a:defRPr>
                <a:solidFill>
                  <a:schemeClr val="dk1"/>
                </a:solidFill>
              </a:defRPr>
            </a:lvl6pPr>
            <a:lvl7pPr marL="3200400" lvl="6" indent="-317500">
              <a:spcBef>
                <a:spcPts val="0"/>
              </a:spcBef>
              <a:spcAft>
                <a:spcPts val="0"/>
              </a:spcAft>
              <a:buClr>
                <a:schemeClr val="dk1"/>
              </a:buClr>
              <a:buSzPts val="1400"/>
              <a:buChar char="●"/>
              <a:defRPr>
                <a:solidFill>
                  <a:schemeClr val="dk1"/>
                </a:solidFill>
              </a:defRPr>
            </a:lvl7pPr>
            <a:lvl8pPr marL="3657600" lvl="7" indent="-317500">
              <a:spcBef>
                <a:spcPts val="0"/>
              </a:spcBef>
              <a:spcAft>
                <a:spcPts val="0"/>
              </a:spcAft>
              <a:buClr>
                <a:schemeClr val="dk1"/>
              </a:buClr>
              <a:buSzPts val="1400"/>
              <a:buChar char="○"/>
              <a:defRPr>
                <a:solidFill>
                  <a:schemeClr val="dk1"/>
                </a:solidFill>
              </a:defRPr>
            </a:lvl8pPr>
            <a:lvl9pPr marL="4114800" lvl="8" indent="-317500">
              <a:spcBef>
                <a:spcPts val="0"/>
              </a:spcBef>
              <a:spcAft>
                <a:spcPts val="0"/>
              </a:spcAft>
              <a:buClr>
                <a:schemeClr val="dk1"/>
              </a:buClr>
              <a:buSzPts val="1400"/>
              <a:buChar char="■"/>
              <a:defRPr>
                <a:solidFill>
                  <a:schemeClr val="dk1"/>
                </a:solidFill>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dark-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lt2"/>
              </a:buClr>
              <a:buSzPts val="1800"/>
              <a:buChar char="●"/>
              <a:defRPr sz="1800">
                <a:solidFill>
                  <a:schemeClr val="lt2"/>
                </a:solidFill>
              </a:defRPr>
            </a:lvl1pPr>
            <a:lvl2pPr marL="914400" lvl="1" indent="-317500">
              <a:lnSpc>
                <a:spcPct val="115000"/>
              </a:lnSpc>
              <a:spcBef>
                <a:spcPts val="0"/>
              </a:spcBef>
              <a:spcAft>
                <a:spcPts val="0"/>
              </a:spcAft>
              <a:buClr>
                <a:schemeClr val="lt2"/>
              </a:buClr>
              <a:buSzPts val="1400"/>
              <a:buChar char="○"/>
              <a:defRPr>
                <a:solidFill>
                  <a:schemeClr val="lt2"/>
                </a:solidFill>
              </a:defRPr>
            </a:lvl2pPr>
            <a:lvl3pPr marL="1371600" lvl="2" indent="-317500">
              <a:lnSpc>
                <a:spcPct val="115000"/>
              </a:lnSpc>
              <a:spcBef>
                <a:spcPts val="0"/>
              </a:spcBef>
              <a:spcAft>
                <a:spcPts val="0"/>
              </a:spcAft>
              <a:buClr>
                <a:schemeClr val="lt2"/>
              </a:buClr>
              <a:buSzPts val="1400"/>
              <a:buChar char="■"/>
              <a:defRPr>
                <a:solidFill>
                  <a:schemeClr val="lt2"/>
                </a:solidFill>
              </a:defRPr>
            </a:lvl3pPr>
            <a:lvl4pPr marL="1828800" lvl="3" indent="-317500">
              <a:lnSpc>
                <a:spcPct val="115000"/>
              </a:lnSpc>
              <a:spcBef>
                <a:spcPts val="0"/>
              </a:spcBef>
              <a:spcAft>
                <a:spcPts val="0"/>
              </a:spcAft>
              <a:buClr>
                <a:schemeClr val="lt2"/>
              </a:buClr>
              <a:buSzPts val="1400"/>
              <a:buChar char="●"/>
              <a:defRPr>
                <a:solidFill>
                  <a:schemeClr val="lt2"/>
                </a:solidFill>
              </a:defRPr>
            </a:lvl4pPr>
            <a:lvl5pPr marL="2286000" lvl="4" indent="-317500">
              <a:lnSpc>
                <a:spcPct val="115000"/>
              </a:lnSpc>
              <a:spcBef>
                <a:spcPts val="0"/>
              </a:spcBef>
              <a:spcAft>
                <a:spcPts val="0"/>
              </a:spcAft>
              <a:buClr>
                <a:schemeClr val="lt2"/>
              </a:buClr>
              <a:buSzPts val="1400"/>
              <a:buChar char="○"/>
              <a:defRPr>
                <a:solidFill>
                  <a:schemeClr val="lt2"/>
                </a:solidFill>
              </a:defRPr>
            </a:lvl5pPr>
            <a:lvl6pPr marL="2743200" lvl="5" indent="-317500">
              <a:lnSpc>
                <a:spcPct val="115000"/>
              </a:lnSpc>
              <a:spcBef>
                <a:spcPts val="0"/>
              </a:spcBef>
              <a:spcAft>
                <a:spcPts val="0"/>
              </a:spcAft>
              <a:buClr>
                <a:schemeClr val="lt2"/>
              </a:buClr>
              <a:buSzPts val="1400"/>
              <a:buChar char="■"/>
              <a:defRPr>
                <a:solidFill>
                  <a:schemeClr val="lt2"/>
                </a:solidFill>
              </a:defRPr>
            </a:lvl6pPr>
            <a:lvl7pPr marL="3200400" lvl="6" indent="-317500">
              <a:lnSpc>
                <a:spcPct val="115000"/>
              </a:lnSpc>
              <a:spcBef>
                <a:spcPts val="0"/>
              </a:spcBef>
              <a:spcAft>
                <a:spcPts val="0"/>
              </a:spcAft>
              <a:buClr>
                <a:schemeClr val="lt2"/>
              </a:buClr>
              <a:buSzPts val="1400"/>
              <a:buChar char="●"/>
              <a:defRPr>
                <a:solidFill>
                  <a:schemeClr val="lt2"/>
                </a:solidFill>
              </a:defRPr>
            </a:lvl7pPr>
            <a:lvl8pPr marL="3657600" lvl="7" indent="-317500">
              <a:lnSpc>
                <a:spcPct val="115000"/>
              </a:lnSpc>
              <a:spcBef>
                <a:spcPts val="0"/>
              </a:spcBef>
              <a:spcAft>
                <a:spcPts val="0"/>
              </a:spcAft>
              <a:buClr>
                <a:schemeClr val="lt2"/>
              </a:buClr>
              <a:buSzPts val="1400"/>
              <a:buChar char="○"/>
              <a:defRPr>
                <a:solidFill>
                  <a:schemeClr val="lt2"/>
                </a:solidFill>
              </a:defRPr>
            </a:lvl8pPr>
            <a:lvl9pPr marL="4114800" lvl="8" indent="-317500">
              <a:lnSpc>
                <a:spcPct val="115000"/>
              </a:lnSpc>
              <a:spcBef>
                <a:spcPts val="0"/>
              </a:spcBef>
              <a:spcAft>
                <a:spcPts val="0"/>
              </a:spcAft>
              <a:buClr>
                <a:schemeClr val="lt2"/>
              </a:buClr>
              <a:buSzPts val="1400"/>
              <a:buChar char="■"/>
              <a:defRPr>
                <a:solidFill>
                  <a:schemeClr val="lt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161075" y="-148875"/>
            <a:ext cx="9407100" cy="25719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SzPts val="990"/>
              <a:buNone/>
            </a:pPr>
            <a:r>
              <a:rPr lang="en" sz="5300" b="1">
                <a:solidFill>
                  <a:srgbClr val="00FFFF"/>
                </a:solidFill>
              </a:rPr>
              <a:t>What is, in your opinion, the biggest difference between a Christian and an atheist?</a:t>
            </a:r>
            <a:endParaRPr sz="5300" b="1">
              <a:solidFill>
                <a:srgbClr val="00FFFF"/>
              </a:solidFill>
            </a:endParaRPr>
          </a:p>
        </p:txBody>
      </p:sp>
      <p:sp>
        <p:nvSpPr>
          <p:cNvPr id="55" name="Google Shape;55;p13"/>
          <p:cNvSpPr txBox="1">
            <a:spLocks noGrp="1"/>
          </p:cNvSpPr>
          <p:nvPr>
            <p:ph type="subTitle" idx="1"/>
          </p:nvPr>
        </p:nvSpPr>
        <p:spPr>
          <a:xfrm>
            <a:off x="0" y="2423025"/>
            <a:ext cx="9144000" cy="2720400"/>
          </a:xfrm>
          <a:prstGeom prst="rect">
            <a:avLst/>
          </a:prstGeom>
        </p:spPr>
        <p:txBody>
          <a:bodyPr spcFirstLastPara="1" wrap="square" lIns="91425" tIns="91425" rIns="91425" bIns="91425" anchor="ctr" anchorCtr="0">
            <a:normAutofit/>
          </a:bodyPr>
          <a:lstStyle/>
          <a:p>
            <a:pPr marL="0" lvl="0" indent="0" algn="ctr" rtl="0">
              <a:spcBef>
                <a:spcPts val="0"/>
              </a:spcBef>
              <a:spcAft>
                <a:spcPts val="0"/>
              </a:spcAft>
              <a:buNone/>
            </a:pPr>
            <a:r>
              <a:rPr lang="en" sz="15000" b="1">
                <a:solidFill>
                  <a:srgbClr val="FFFF00"/>
                </a:solidFill>
              </a:rPr>
              <a:t>HOPE!</a:t>
            </a:r>
            <a:endParaRPr sz="15000" b="1">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2"/>
          <p:cNvSpPr txBox="1">
            <a:spLocks noGrp="1"/>
          </p:cNvSpPr>
          <p:nvPr>
            <p:ph type="ctrTitle"/>
          </p:nvPr>
        </p:nvSpPr>
        <p:spPr>
          <a:xfrm>
            <a:off x="-161075" y="-148875"/>
            <a:ext cx="9474900" cy="780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900" b="1">
                <a:solidFill>
                  <a:srgbClr val="00FFFF"/>
                </a:solidFill>
              </a:rPr>
              <a:t>THE “HOPE” OF THE ATHEIST</a:t>
            </a:r>
            <a:endParaRPr sz="4900" b="1">
              <a:solidFill>
                <a:srgbClr val="00FFFF"/>
              </a:solidFill>
            </a:endParaRPr>
          </a:p>
        </p:txBody>
      </p:sp>
      <p:sp>
        <p:nvSpPr>
          <p:cNvPr id="109" name="Google Shape;109;p22"/>
          <p:cNvSpPr txBox="1">
            <a:spLocks noGrp="1"/>
          </p:cNvSpPr>
          <p:nvPr>
            <p:ph type="subTitle" idx="1"/>
          </p:nvPr>
        </p:nvSpPr>
        <p:spPr>
          <a:xfrm>
            <a:off x="-161075" y="361400"/>
            <a:ext cx="9366600" cy="4782300"/>
          </a:xfrm>
          <a:prstGeom prst="rect">
            <a:avLst/>
          </a:prstGeom>
        </p:spPr>
        <p:txBody>
          <a:bodyPr spcFirstLastPara="1" wrap="square" lIns="91425" tIns="91425" rIns="91425" bIns="91425" anchor="t" anchorCtr="0">
            <a:noAutofit/>
          </a:bodyPr>
          <a:lstStyle/>
          <a:p>
            <a:pPr marL="457200" lvl="0" indent="-355600" algn="l" rtl="0">
              <a:lnSpc>
                <a:spcPct val="90000"/>
              </a:lnSpc>
              <a:spcBef>
                <a:spcPts val="0"/>
              </a:spcBef>
              <a:spcAft>
                <a:spcPts val="0"/>
              </a:spcAft>
              <a:buClr>
                <a:srgbClr val="FFFF00"/>
              </a:buClr>
              <a:buSzPts val="2000"/>
              <a:buChar char="●"/>
            </a:pPr>
            <a:r>
              <a:rPr lang="en" sz="2000">
                <a:solidFill>
                  <a:srgbClr val="FFFF00"/>
                </a:solidFill>
              </a:rPr>
              <a:t>Atheists are SO QUICK to bring up human suffering in this world as some kind of “evidence” that there is no God.  Because in their mind a benevolent God would not allow suffering of any kind.  But, ironically, human suffering is (in my opinion) the BIGGEST DETERRENT to becoming an atheist!</a:t>
            </a:r>
            <a:endParaRPr sz="2000">
              <a:solidFill>
                <a:srgbClr val="FFFF00"/>
              </a:solidFill>
            </a:endParaRPr>
          </a:p>
          <a:p>
            <a:pPr marL="457200" lvl="0" indent="-355600" algn="l" rtl="0">
              <a:lnSpc>
                <a:spcPct val="90000"/>
              </a:lnSpc>
              <a:spcBef>
                <a:spcPts val="0"/>
              </a:spcBef>
              <a:spcAft>
                <a:spcPts val="0"/>
              </a:spcAft>
              <a:buClr>
                <a:schemeClr val="dk1"/>
              </a:buClr>
              <a:buSzPts val="2000"/>
              <a:buChar char="●"/>
            </a:pPr>
            <a:r>
              <a:rPr lang="en" sz="2000">
                <a:solidFill>
                  <a:schemeClr val="dk1"/>
                </a:solidFill>
              </a:rPr>
              <a:t>How would an atheist comfort David and Bathsheba when their child died because of a bad decision that THEY made?  How would they comfort the parent who accidentally backed their car up over their own child, or whose cigarette started a fire that killed their child, or who forgot about their child in their hot car?  </a:t>
            </a:r>
            <a:endParaRPr sz="2000">
              <a:solidFill>
                <a:schemeClr val="dk1"/>
              </a:solidFill>
            </a:endParaRPr>
          </a:p>
          <a:p>
            <a:pPr marL="457200" lvl="0" indent="-355600" algn="l" rtl="0">
              <a:lnSpc>
                <a:spcPct val="90000"/>
              </a:lnSpc>
              <a:spcBef>
                <a:spcPts val="0"/>
              </a:spcBef>
              <a:spcAft>
                <a:spcPts val="0"/>
              </a:spcAft>
              <a:buClr>
                <a:srgbClr val="00FFFF"/>
              </a:buClr>
              <a:buSzPts val="2000"/>
              <a:buChar char="●"/>
            </a:pPr>
            <a:r>
              <a:rPr lang="en" sz="2000">
                <a:solidFill>
                  <a:srgbClr val="00FFFF"/>
                </a:solidFill>
              </a:rPr>
              <a:t>“Sorry for your loss.  Sorry that you’ll never see your child again.  Sorry that there is nothing you can do to atone for your bad mistakes.  Sorry that there is no real purpose or meaning for this life.”  Atheists sell the “nothingness” and “futility” as if it’s some sort of perk, when in truth it is all miserably depressing!</a:t>
            </a:r>
            <a:endParaRPr sz="2000">
              <a:solidFill>
                <a:srgbClr val="00FFFF"/>
              </a:solidFill>
            </a:endParaRPr>
          </a:p>
          <a:p>
            <a:pPr marL="457200" lvl="0" indent="-355600" algn="l" rtl="0">
              <a:lnSpc>
                <a:spcPct val="90000"/>
              </a:lnSpc>
              <a:spcBef>
                <a:spcPts val="0"/>
              </a:spcBef>
              <a:spcAft>
                <a:spcPts val="0"/>
              </a:spcAft>
              <a:buClr>
                <a:srgbClr val="FFFF00"/>
              </a:buClr>
              <a:buSzPts val="2000"/>
              <a:buChar char="●"/>
            </a:pPr>
            <a:r>
              <a:rPr lang="en" sz="2000">
                <a:solidFill>
                  <a:srgbClr val="FFFF00"/>
                </a:solidFill>
              </a:rPr>
              <a:t>Atheists go through a cancer ward of dying children and have the NERVE to say “How could a loving God allow this?”, to which I ask them, “What have YOU got to offer these children, or their parents?!  Only DEATH!”  No thanks!</a:t>
            </a:r>
            <a:endParaRPr sz="20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3"/>
          <p:cNvSpPr txBox="1">
            <a:spLocks noGrp="1"/>
          </p:cNvSpPr>
          <p:nvPr>
            <p:ph type="ctrTitle"/>
          </p:nvPr>
        </p:nvSpPr>
        <p:spPr>
          <a:xfrm>
            <a:off x="-161075" y="-148875"/>
            <a:ext cx="9474900" cy="737729"/>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dirty="0">
                <a:solidFill>
                  <a:srgbClr val="00FFFF"/>
                </a:solidFill>
              </a:rPr>
              <a:t>HOPE REALIZED</a:t>
            </a:r>
            <a:endParaRPr sz="5000" b="1" dirty="0">
              <a:solidFill>
                <a:srgbClr val="00FFFF"/>
              </a:solidFill>
            </a:endParaRPr>
          </a:p>
        </p:txBody>
      </p:sp>
      <p:sp>
        <p:nvSpPr>
          <p:cNvPr id="115" name="Google Shape;115;p23"/>
          <p:cNvSpPr txBox="1">
            <a:spLocks noGrp="1"/>
          </p:cNvSpPr>
          <p:nvPr>
            <p:ph type="subTitle" idx="1"/>
          </p:nvPr>
        </p:nvSpPr>
        <p:spPr>
          <a:xfrm>
            <a:off x="-124800" y="368632"/>
            <a:ext cx="9384600" cy="4774868"/>
          </a:xfrm>
          <a:prstGeom prst="rect">
            <a:avLst/>
          </a:prstGeom>
        </p:spPr>
        <p:txBody>
          <a:bodyPr spcFirstLastPara="1" wrap="square" lIns="91425" tIns="91425" rIns="91425" bIns="91425" anchor="t" anchorCtr="0">
            <a:noAutofit/>
          </a:bodyPr>
          <a:lstStyle/>
          <a:p>
            <a:pPr marL="457200" lvl="0" indent="-349250" algn="l" rtl="0">
              <a:lnSpc>
                <a:spcPct val="90000"/>
              </a:lnSpc>
              <a:spcBef>
                <a:spcPts val="0"/>
              </a:spcBef>
              <a:spcAft>
                <a:spcPts val="0"/>
              </a:spcAft>
              <a:buClr>
                <a:srgbClr val="FFFF00"/>
              </a:buClr>
              <a:buSzPts val="1900"/>
              <a:buChar char="●"/>
            </a:pPr>
            <a:r>
              <a:rPr lang="en" sz="1900" u="sng" dirty="0">
                <a:solidFill>
                  <a:srgbClr val="FFFF00"/>
                </a:solidFill>
              </a:rPr>
              <a:t>1 Thess.4:13-18</a:t>
            </a:r>
            <a:r>
              <a:rPr lang="en" sz="1900" dirty="0">
                <a:solidFill>
                  <a:srgbClr val="FFFF00"/>
                </a:solidFill>
              </a:rPr>
              <a:t> </a:t>
            </a:r>
            <a:r>
              <a:rPr lang="en" sz="1900" i="1" dirty="0">
                <a:solidFill>
                  <a:schemeClr val="dk1"/>
                </a:solidFill>
              </a:rPr>
              <a:t>“But we do not want you to be uninformed, brethren, about those who are asleep, </a:t>
            </a:r>
            <a:r>
              <a:rPr lang="en" sz="1900" i="1" u="sng" dirty="0">
                <a:solidFill>
                  <a:srgbClr val="FFFF00"/>
                </a:solidFill>
              </a:rPr>
              <a:t>so that you will not grieve as do the rest who have no hope</a:t>
            </a:r>
            <a:r>
              <a:rPr lang="en" sz="1900" i="1" dirty="0">
                <a:solidFill>
                  <a:schemeClr val="dk1"/>
                </a:solidFill>
              </a:rPr>
              <a:t>. 14 For if we believe that Jesus died and rose again, even so God will bring with Him those who have fallen asleep in Jesus. 15 For this we say to you by the word of the Lord, that we who are alive and remain until the coming of the Lord, will not precede those who have fallen asleep. 16 For the Lord Himself will descend from heaven with a shout, with the voice of the archangel and with the trumpet of God, and the dead in Christ will rise first. 17 Then we who are alive and remain will be caught up together with them in the clouds to meet the Lord in the air, </a:t>
            </a:r>
            <a:r>
              <a:rPr lang="en" sz="1900" i="1" u="sng" dirty="0">
                <a:solidFill>
                  <a:schemeClr val="dk1"/>
                </a:solidFill>
              </a:rPr>
              <a:t>and so we shall always be with the Lord</a:t>
            </a:r>
            <a:r>
              <a:rPr lang="en" sz="1900" i="1" dirty="0">
                <a:solidFill>
                  <a:schemeClr val="dk1"/>
                </a:solidFill>
              </a:rPr>
              <a:t>. 18 </a:t>
            </a:r>
            <a:r>
              <a:rPr lang="en" sz="1900" i="1" u="sng" dirty="0">
                <a:solidFill>
                  <a:srgbClr val="FFFF00"/>
                </a:solidFill>
              </a:rPr>
              <a:t>Therefore comfort one another with these words</a:t>
            </a:r>
            <a:r>
              <a:rPr lang="en" sz="1900" i="1" dirty="0">
                <a:solidFill>
                  <a:srgbClr val="FFFF00"/>
                </a:solidFill>
              </a:rPr>
              <a:t>.” </a:t>
            </a:r>
            <a:r>
              <a:rPr lang="en" sz="1900" i="1" dirty="0">
                <a:solidFill>
                  <a:srgbClr val="00FFFF"/>
                </a:solidFill>
              </a:rPr>
              <a:t> </a:t>
            </a:r>
            <a:r>
              <a:rPr lang="en" sz="1900" dirty="0">
                <a:solidFill>
                  <a:srgbClr val="00FFFF"/>
                </a:solidFill>
              </a:rPr>
              <a:t>God CANNOT lie!</a:t>
            </a:r>
            <a:endParaRPr sz="1900" dirty="0">
              <a:solidFill>
                <a:srgbClr val="00FFFF"/>
              </a:solidFill>
            </a:endParaRPr>
          </a:p>
          <a:p>
            <a:pPr marL="457200" lvl="0" indent="-349250" algn="l" rtl="0">
              <a:lnSpc>
                <a:spcPct val="90000"/>
              </a:lnSpc>
              <a:spcBef>
                <a:spcPts val="0"/>
              </a:spcBef>
              <a:spcAft>
                <a:spcPts val="0"/>
              </a:spcAft>
              <a:buClr>
                <a:srgbClr val="FFFF00"/>
              </a:buClr>
              <a:buSzPts val="1900"/>
              <a:buChar char="●"/>
            </a:pPr>
            <a:r>
              <a:rPr lang="en" sz="1900" u="sng" dirty="0">
                <a:solidFill>
                  <a:srgbClr val="FFFF00"/>
                </a:solidFill>
              </a:rPr>
              <a:t>Rev.21:3-5</a:t>
            </a:r>
            <a:r>
              <a:rPr lang="en" sz="1900" dirty="0">
                <a:solidFill>
                  <a:srgbClr val="FFFF00"/>
                </a:solidFill>
              </a:rPr>
              <a:t> </a:t>
            </a:r>
            <a:r>
              <a:rPr lang="en" sz="1900" i="1" dirty="0">
                <a:solidFill>
                  <a:schemeClr val="dk1"/>
                </a:solidFill>
              </a:rPr>
              <a:t>“And I heard a loud voice from the throne, saying, “Behold, the tabernacle of God is among men, and He will dwell among them, and they shall be His people, and God Himself will be among them, 4 </a:t>
            </a:r>
            <a:r>
              <a:rPr lang="en" sz="1900" i="1" u="sng" dirty="0">
                <a:solidFill>
                  <a:schemeClr val="dk1"/>
                </a:solidFill>
              </a:rPr>
              <a:t>and He will wipe away every tear from their eyes; and there will no longer be any death; there will no longer be any mourning, or crying, or pain; </a:t>
            </a:r>
            <a:r>
              <a:rPr lang="en" sz="1900" i="1" u="sng" dirty="0">
                <a:solidFill>
                  <a:srgbClr val="FFFF00"/>
                </a:solidFill>
              </a:rPr>
              <a:t>the first things have passed away</a:t>
            </a:r>
            <a:r>
              <a:rPr lang="en" sz="1900" i="1" dirty="0">
                <a:solidFill>
                  <a:srgbClr val="FFFF00"/>
                </a:solidFill>
              </a:rPr>
              <a:t>.”</a:t>
            </a:r>
            <a:r>
              <a:rPr lang="en" sz="1900" i="1" dirty="0">
                <a:solidFill>
                  <a:schemeClr val="dk1"/>
                </a:solidFill>
              </a:rPr>
              <a:t> 5 And He who sits on the throne said, “Behold, I am making all things new.” And He said, “Write, for </a:t>
            </a:r>
            <a:r>
              <a:rPr lang="en" sz="1900" i="1" u="sng" dirty="0">
                <a:solidFill>
                  <a:srgbClr val="FFFF00"/>
                </a:solidFill>
              </a:rPr>
              <a:t>these words are faithful and true</a:t>
            </a:r>
            <a:r>
              <a:rPr lang="en" sz="1900" i="1" dirty="0">
                <a:solidFill>
                  <a:srgbClr val="FFFF00"/>
                </a:solidFill>
              </a:rPr>
              <a:t>.”</a:t>
            </a:r>
            <a:r>
              <a:rPr lang="en" sz="1900" i="1" dirty="0">
                <a:solidFill>
                  <a:schemeClr val="dk1"/>
                </a:solidFill>
              </a:rPr>
              <a:t>  </a:t>
            </a:r>
            <a:r>
              <a:rPr lang="en" sz="1900" dirty="0">
                <a:solidFill>
                  <a:srgbClr val="00FFFF"/>
                </a:solidFill>
              </a:rPr>
              <a:t>God CANNOT lie!</a:t>
            </a:r>
            <a:endParaRPr sz="19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4"/>
          <p:cNvSpPr txBox="1">
            <a:spLocks noGrp="1"/>
          </p:cNvSpPr>
          <p:nvPr>
            <p:ph type="ctrTitle"/>
          </p:nvPr>
        </p:nvSpPr>
        <p:spPr>
          <a:xfrm>
            <a:off x="-161075" y="-148876"/>
            <a:ext cx="9474900" cy="761667"/>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dirty="0">
                <a:solidFill>
                  <a:srgbClr val="00FFFF"/>
                </a:solidFill>
              </a:rPr>
              <a:t>WHAT THIS ALL MEANS</a:t>
            </a:r>
            <a:endParaRPr sz="5000" b="1" dirty="0">
              <a:solidFill>
                <a:srgbClr val="00FFFF"/>
              </a:solidFill>
            </a:endParaRPr>
          </a:p>
        </p:txBody>
      </p:sp>
      <p:sp>
        <p:nvSpPr>
          <p:cNvPr id="121" name="Google Shape;121;p24"/>
          <p:cNvSpPr txBox="1">
            <a:spLocks noGrp="1"/>
          </p:cNvSpPr>
          <p:nvPr>
            <p:ph type="subTitle" idx="1"/>
          </p:nvPr>
        </p:nvSpPr>
        <p:spPr>
          <a:xfrm>
            <a:off x="-188150" y="387782"/>
            <a:ext cx="9427500" cy="4755718"/>
          </a:xfrm>
          <a:prstGeom prst="rect">
            <a:avLst/>
          </a:prstGeom>
        </p:spPr>
        <p:txBody>
          <a:bodyPr spcFirstLastPara="1" wrap="square" lIns="91425" tIns="91425" rIns="91425" bIns="91425" anchor="t" anchorCtr="0">
            <a:noAutofit/>
          </a:bodyPr>
          <a:lstStyle/>
          <a:p>
            <a:pPr marL="457200" lvl="0" indent="-355600" algn="l" rtl="0">
              <a:lnSpc>
                <a:spcPct val="90000"/>
              </a:lnSpc>
              <a:spcBef>
                <a:spcPts val="0"/>
              </a:spcBef>
              <a:spcAft>
                <a:spcPts val="0"/>
              </a:spcAft>
              <a:buClr>
                <a:srgbClr val="FFFF00"/>
              </a:buClr>
              <a:buSzPts val="2000"/>
              <a:buChar char="●"/>
            </a:pPr>
            <a:r>
              <a:rPr lang="en" sz="2000" dirty="0">
                <a:solidFill>
                  <a:srgbClr val="FFFF00"/>
                </a:solidFill>
              </a:rPr>
              <a:t>I will be giving a funeral message soon for a very faithful servant of the Lord, as I have several times now.  I can bear to do that, even joyfully, because I AM going to see her again, just as I will so many others.</a:t>
            </a:r>
            <a:endParaRPr sz="2000" dirty="0">
              <a:solidFill>
                <a:srgbClr val="FFFF00"/>
              </a:solidFill>
            </a:endParaRPr>
          </a:p>
          <a:p>
            <a:pPr marL="457200" lvl="0" indent="-355600" algn="l" rtl="0">
              <a:lnSpc>
                <a:spcPct val="90000"/>
              </a:lnSpc>
              <a:spcBef>
                <a:spcPts val="0"/>
              </a:spcBef>
              <a:spcAft>
                <a:spcPts val="0"/>
              </a:spcAft>
              <a:buClr>
                <a:schemeClr val="dk1"/>
              </a:buClr>
              <a:buSzPts val="2000"/>
              <a:buChar char="●"/>
            </a:pPr>
            <a:r>
              <a:rPr lang="en" sz="2000" dirty="0">
                <a:solidFill>
                  <a:schemeClr val="dk1"/>
                </a:solidFill>
              </a:rPr>
              <a:t>The person who KNOWS they have done terrible things to other people, can actually be forgiven of their sins, perhaps even spending eternity with those whom they hurt or even killed (i.e. drunk drivers who killed others).</a:t>
            </a:r>
            <a:endParaRPr sz="2000" dirty="0">
              <a:solidFill>
                <a:schemeClr val="dk1"/>
              </a:solidFill>
            </a:endParaRPr>
          </a:p>
          <a:p>
            <a:pPr marL="457200" lvl="0" indent="-355600" algn="l" rtl="0">
              <a:lnSpc>
                <a:spcPct val="90000"/>
              </a:lnSpc>
              <a:spcBef>
                <a:spcPts val="0"/>
              </a:spcBef>
              <a:spcAft>
                <a:spcPts val="0"/>
              </a:spcAft>
              <a:buClr>
                <a:srgbClr val="00FFFF"/>
              </a:buClr>
              <a:buSzPts val="2000"/>
              <a:buChar char="●"/>
            </a:pPr>
            <a:r>
              <a:rPr lang="en" sz="2000" dirty="0">
                <a:solidFill>
                  <a:srgbClr val="00FFFF"/>
                </a:solidFill>
              </a:rPr>
              <a:t>The parents who lose an innocent or forgiven child can see them again, and forevermore, if THEY are also forgiven.</a:t>
            </a:r>
            <a:endParaRPr sz="2000" dirty="0">
              <a:solidFill>
                <a:srgbClr val="00FFFF"/>
              </a:solidFill>
            </a:endParaRPr>
          </a:p>
          <a:p>
            <a:pPr marL="457200" lvl="0" indent="-355600" algn="l" rtl="0">
              <a:lnSpc>
                <a:spcPct val="90000"/>
              </a:lnSpc>
              <a:spcBef>
                <a:spcPts val="0"/>
              </a:spcBef>
              <a:spcAft>
                <a:spcPts val="0"/>
              </a:spcAft>
              <a:buClr>
                <a:srgbClr val="FFFF00"/>
              </a:buClr>
              <a:buSzPts val="2000"/>
              <a:buChar char="●"/>
            </a:pPr>
            <a:r>
              <a:rPr lang="en" sz="2000" dirty="0">
                <a:solidFill>
                  <a:srgbClr val="FFFF00"/>
                </a:solidFill>
              </a:rPr>
              <a:t>The parents of a miscarried or stillborn child can see their fully resurrected child one day.</a:t>
            </a:r>
            <a:endParaRPr sz="2000" dirty="0">
              <a:solidFill>
                <a:srgbClr val="FFFF00"/>
              </a:solidFill>
            </a:endParaRPr>
          </a:p>
          <a:p>
            <a:pPr marL="457200" lvl="0" indent="-355600" algn="l" rtl="0">
              <a:lnSpc>
                <a:spcPct val="90000"/>
              </a:lnSpc>
              <a:spcBef>
                <a:spcPts val="0"/>
              </a:spcBef>
              <a:spcAft>
                <a:spcPts val="0"/>
              </a:spcAft>
              <a:buClr>
                <a:schemeClr val="dk1"/>
              </a:buClr>
              <a:buSzPts val="2000"/>
              <a:buChar char="●"/>
            </a:pPr>
            <a:r>
              <a:rPr lang="en" sz="2000" dirty="0">
                <a:solidFill>
                  <a:schemeClr val="dk1"/>
                </a:solidFill>
              </a:rPr>
              <a:t>The mother who aborts her unborn child, and later regrets that decision, can embrace their child one day in heaven!</a:t>
            </a:r>
            <a:endParaRPr sz="2000" dirty="0">
              <a:solidFill>
                <a:schemeClr val="dk1"/>
              </a:solidFill>
            </a:endParaRPr>
          </a:p>
          <a:p>
            <a:pPr marL="457200" lvl="0" indent="-355600" algn="l" rtl="0">
              <a:lnSpc>
                <a:spcPct val="90000"/>
              </a:lnSpc>
              <a:spcBef>
                <a:spcPts val="0"/>
              </a:spcBef>
              <a:spcAft>
                <a:spcPts val="0"/>
              </a:spcAft>
              <a:buClr>
                <a:srgbClr val="00FFFF"/>
              </a:buClr>
              <a:buSzPts val="2000"/>
              <a:buChar char="●"/>
            </a:pPr>
            <a:r>
              <a:rPr lang="en" sz="2000" dirty="0">
                <a:solidFill>
                  <a:srgbClr val="00FFFF"/>
                </a:solidFill>
              </a:rPr>
              <a:t>The parents of a fully disabled child who cannot comprehend or speak, can converse with them in eternity, where all those “former things” are forgotten.</a:t>
            </a:r>
            <a:endParaRPr sz="2000" dirty="0">
              <a:solidFill>
                <a:srgbClr val="00FFFF"/>
              </a:solidFill>
            </a:endParaRPr>
          </a:p>
          <a:p>
            <a:pPr marL="457200" lvl="0" indent="-355600" algn="l" rtl="0">
              <a:lnSpc>
                <a:spcPct val="90000"/>
              </a:lnSpc>
              <a:spcBef>
                <a:spcPts val="0"/>
              </a:spcBef>
              <a:spcAft>
                <a:spcPts val="0"/>
              </a:spcAft>
              <a:buClr>
                <a:srgbClr val="FFFF00"/>
              </a:buClr>
              <a:buSzPts val="2000"/>
              <a:buChar char="●"/>
            </a:pPr>
            <a:r>
              <a:rPr lang="en" sz="2000" dirty="0">
                <a:solidFill>
                  <a:srgbClr val="FFFF00"/>
                </a:solidFill>
              </a:rPr>
              <a:t>Those who could not walk, or talk, or see in this life, in heaven, can dance, and sing, and even behold the very face of God.</a:t>
            </a:r>
            <a:endParaRPr sz="2000" dirty="0">
              <a:solidFill>
                <a:srgbClr val="FFFF00"/>
              </a:solidFill>
            </a:endParaRPr>
          </a:p>
          <a:p>
            <a:pPr marL="457200" lvl="0" indent="-355600" algn="l" rtl="0">
              <a:lnSpc>
                <a:spcPct val="90000"/>
              </a:lnSpc>
              <a:spcBef>
                <a:spcPts val="0"/>
              </a:spcBef>
              <a:spcAft>
                <a:spcPts val="0"/>
              </a:spcAft>
              <a:buClr>
                <a:schemeClr val="dk1"/>
              </a:buClr>
              <a:buSzPts val="2000"/>
              <a:buChar char="●"/>
            </a:pPr>
            <a:r>
              <a:rPr lang="en" sz="2000" dirty="0">
                <a:solidFill>
                  <a:schemeClr val="dk1"/>
                </a:solidFill>
              </a:rPr>
              <a:t>Again, I say to my atheist friends, “</a:t>
            </a:r>
            <a:r>
              <a:rPr lang="en" sz="2000" u="sng" dirty="0">
                <a:solidFill>
                  <a:schemeClr val="dk1"/>
                </a:solidFill>
              </a:rPr>
              <a:t>What can you offer</a:t>
            </a:r>
            <a:r>
              <a:rPr lang="en" sz="2000" dirty="0">
                <a:solidFill>
                  <a:schemeClr val="dk1"/>
                </a:solidFill>
              </a:rPr>
              <a:t>, compared to this?”</a:t>
            </a:r>
            <a:endParaRPr sz="2000"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2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21">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2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5"/>
          <p:cNvSpPr txBox="1">
            <a:spLocks noGrp="1"/>
          </p:cNvSpPr>
          <p:nvPr>
            <p:ph type="ctrTitle"/>
          </p:nvPr>
        </p:nvSpPr>
        <p:spPr>
          <a:xfrm>
            <a:off x="-161075" y="-148875"/>
            <a:ext cx="9474900" cy="780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ABANDON FALSE HOPES</a:t>
            </a:r>
            <a:endParaRPr sz="5000" b="1">
              <a:solidFill>
                <a:srgbClr val="00FFFF"/>
              </a:solidFill>
            </a:endParaRPr>
          </a:p>
        </p:txBody>
      </p:sp>
      <p:sp>
        <p:nvSpPr>
          <p:cNvPr id="127" name="Google Shape;127;p25"/>
          <p:cNvSpPr txBox="1">
            <a:spLocks noGrp="1"/>
          </p:cNvSpPr>
          <p:nvPr>
            <p:ph type="subTitle" idx="1"/>
          </p:nvPr>
        </p:nvSpPr>
        <p:spPr>
          <a:xfrm>
            <a:off x="-188150" y="368175"/>
            <a:ext cx="9427500" cy="4775400"/>
          </a:xfrm>
          <a:prstGeom prst="rect">
            <a:avLst/>
          </a:prstGeom>
        </p:spPr>
        <p:txBody>
          <a:bodyPr spcFirstLastPara="1" wrap="square" lIns="91425" tIns="91425" rIns="91425" bIns="91425" anchor="t" anchorCtr="0">
            <a:noAutofit/>
          </a:bodyPr>
          <a:lstStyle/>
          <a:p>
            <a:pPr marL="457200" lvl="0" indent="-355600" algn="l" rtl="0">
              <a:lnSpc>
                <a:spcPct val="90000"/>
              </a:lnSpc>
              <a:spcBef>
                <a:spcPts val="0"/>
              </a:spcBef>
              <a:spcAft>
                <a:spcPts val="0"/>
              </a:spcAft>
              <a:buClr>
                <a:srgbClr val="FFFF00"/>
              </a:buClr>
              <a:buSzPts val="2000"/>
              <a:buChar char="●"/>
            </a:pPr>
            <a:r>
              <a:rPr lang="en" sz="2000">
                <a:solidFill>
                  <a:srgbClr val="FFFF00"/>
                </a:solidFill>
              </a:rPr>
              <a:t>Not military might (</a:t>
            </a:r>
            <a:r>
              <a:rPr lang="en" sz="2000" u="sng">
                <a:solidFill>
                  <a:srgbClr val="FFFF00"/>
                </a:solidFill>
              </a:rPr>
              <a:t>Ps.33:17</a:t>
            </a:r>
            <a:r>
              <a:rPr lang="en" sz="2000">
                <a:solidFill>
                  <a:srgbClr val="FFFF00"/>
                </a:solidFill>
              </a:rPr>
              <a:t>), Not leaders of men (</a:t>
            </a:r>
            <a:r>
              <a:rPr lang="en" sz="2000" u="sng">
                <a:solidFill>
                  <a:srgbClr val="FFFF00"/>
                </a:solidFill>
              </a:rPr>
              <a:t>Ps.146:3-4</a:t>
            </a:r>
            <a:r>
              <a:rPr lang="en" sz="2000">
                <a:solidFill>
                  <a:srgbClr val="FFFF00"/>
                </a:solidFill>
              </a:rPr>
              <a:t>), Not riches (</a:t>
            </a:r>
            <a:r>
              <a:rPr lang="en" sz="2000" u="sng">
                <a:solidFill>
                  <a:srgbClr val="FFFF00"/>
                </a:solidFill>
              </a:rPr>
              <a:t>1 Tim.6:17</a:t>
            </a:r>
            <a:r>
              <a:rPr lang="en" sz="2000">
                <a:solidFill>
                  <a:srgbClr val="FFFF00"/>
                </a:solidFill>
              </a:rPr>
              <a:t>).  </a:t>
            </a:r>
            <a:r>
              <a:rPr lang="en" sz="2000" u="sng">
                <a:solidFill>
                  <a:srgbClr val="FFFF00"/>
                </a:solidFill>
              </a:rPr>
              <a:t>Job 27:8</a:t>
            </a:r>
            <a:r>
              <a:rPr lang="en" sz="2000">
                <a:solidFill>
                  <a:srgbClr val="FFFF00"/>
                </a:solidFill>
              </a:rPr>
              <a:t> </a:t>
            </a:r>
            <a:r>
              <a:rPr lang="en" sz="2000" i="1">
                <a:solidFill>
                  <a:schemeClr val="dk1"/>
                </a:solidFill>
              </a:rPr>
              <a:t>“For </a:t>
            </a:r>
            <a:r>
              <a:rPr lang="en" sz="2000" i="1" u="sng">
                <a:solidFill>
                  <a:schemeClr val="dk1"/>
                </a:solidFill>
              </a:rPr>
              <a:t>what is the hope of the godless when he is cut off</a:t>
            </a:r>
            <a:r>
              <a:rPr lang="en" sz="2000" i="1">
                <a:solidFill>
                  <a:schemeClr val="dk1"/>
                </a:solidFill>
              </a:rPr>
              <a:t>, when God requires his life?”</a:t>
            </a:r>
            <a:endParaRPr sz="2000" i="1">
              <a:solidFill>
                <a:schemeClr val="dk1"/>
              </a:solidFill>
            </a:endParaRPr>
          </a:p>
          <a:p>
            <a:pPr marL="457200" lvl="0" indent="-355600" algn="l" rtl="0">
              <a:lnSpc>
                <a:spcPct val="90000"/>
              </a:lnSpc>
              <a:spcBef>
                <a:spcPts val="0"/>
              </a:spcBef>
              <a:spcAft>
                <a:spcPts val="0"/>
              </a:spcAft>
              <a:buClr>
                <a:srgbClr val="00FFFF"/>
              </a:buClr>
              <a:buSzPts val="2000"/>
              <a:buChar char="●"/>
            </a:pPr>
            <a:r>
              <a:rPr lang="en" sz="2000">
                <a:solidFill>
                  <a:srgbClr val="00FFFF"/>
                </a:solidFill>
              </a:rPr>
              <a:t>For me, personally, the most terrifying description of where I was before I put on Christ in baptism is</a:t>
            </a:r>
            <a:r>
              <a:rPr lang="en" sz="2000">
                <a:solidFill>
                  <a:schemeClr val="dk1"/>
                </a:solidFill>
              </a:rPr>
              <a:t> </a:t>
            </a:r>
            <a:r>
              <a:rPr lang="en" sz="2000" u="sng">
                <a:solidFill>
                  <a:srgbClr val="FFFF00"/>
                </a:solidFill>
              </a:rPr>
              <a:t>Eph.2:12</a:t>
            </a:r>
            <a:r>
              <a:rPr lang="en" sz="2000">
                <a:solidFill>
                  <a:schemeClr val="dk1"/>
                </a:solidFill>
              </a:rPr>
              <a:t> </a:t>
            </a:r>
            <a:r>
              <a:rPr lang="en" sz="2000" i="1">
                <a:solidFill>
                  <a:schemeClr val="dk1"/>
                </a:solidFill>
              </a:rPr>
              <a:t>“remember that you were at that time </a:t>
            </a:r>
            <a:r>
              <a:rPr lang="en" sz="2000" i="1" u="sng">
                <a:solidFill>
                  <a:srgbClr val="FFFF00"/>
                </a:solidFill>
              </a:rPr>
              <a:t>separate</a:t>
            </a:r>
            <a:r>
              <a:rPr lang="en" sz="2000" i="1">
                <a:solidFill>
                  <a:schemeClr val="dk1"/>
                </a:solidFill>
              </a:rPr>
              <a:t> from Christ, </a:t>
            </a:r>
            <a:r>
              <a:rPr lang="en" sz="2000" i="1" u="sng">
                <a:solidFill>
                  <a:srgbClr val="FFFF00"/>
                </a:solidFill>
              </a:rPr>
              <a:t>excluded</a:t>
            </a:r>
            <a:r>
              <a:rPr lang="en" sz="2000" i="1">
                <a:solidFill>
                  <a:schemeClr val="dk1"/>
                </a:solidFill>
              </a:rPr>
              <a:t> from the commonwealth of Israel, and </a:t>
            </a:r>
            <a:r>
              <a:rPr lang="en" sz="2000" i="1" u="sng">
                <a:solidFill>
                  <a:srgbClr val="FFFF00"/>
                </a:solidFill>
              </a:rPr>
              <a:t>strangers</a:t>
            </a:r>
            <a:r>
              <a:rPr lang="en" sz="2000" i="1">
                <a:solidFill>
                  <a:schemeClr val="dk1"/>
                </a:solidFill>
              </a:rPr>
              <a:t> to the covenants of promise, </a:t>
            </a:r>
            <a:r>
              <a:rPr lang="en" sz="2000" i="1" u="sng">
                <a:solidFill>
                  <a:srgbClr val="FFFF00"/>
                </a:solidFill>
              </a:rPr>
              <a:t>having no hope</a:t>
            </a:r>
            <a:r>
              <a:rPr lang="en" sz="2000" i="1">
                <a:solidFill>
                  <a:schemeClr val="dk1"/>
                </a:solidFill>
              </a:rPr>
              <a:t> and </a:t>
            </a:r>
            <a:r>
              <a:rPr lang="en" sz="2000" i="1" u="sng">
                <a:solidFill>
                  <a:srgbClr val="FFFF00"/>
                </a:solidFill>
              </a:rPr>
              <a:t>without God in the world</a:t>
            </a:r>
            <a:r>
              <a:rPr lang="en" sz="2000" i="1">
                <a:solidFill>
                  <a:schemeClr val="dk1"/>
                </a:solidFill>
              </a:rPr>
              <a:t>.”</a:t>
            </a:r>
            <a:r>
              <a:rPr lang="en" sz="2000">
                <a:solidFill>
                  <a:schemeClr val="dk1"/>
                </a:solidFill>
              </a:rPr>
              <a:t>  </a:t>
            </a:r>
            <a:r>
              <a:rPr lang="en" sz="2000">
                <a:solidFill>
                  <a:srgbClr val="00FFFF"/>
                </a:solidFill>
              </a:rPr>
              <a:t>This is where MILLIONS of people are right now - NO HOPE AT ALL!</a:t>
            </a:r>
            <a:endParaRPr sz="2000">
              <a:solidFill>
                <a:srgbClr val="00FFFF"/>
              </a:solidFill>
            </a:endParaRPr>
          </a:p>
          <a:p>
            <a:pPr marL="457200" lvl="0" indent="-355600" algn="l" rtl="0">
              <a:lnSpc>
                <a:spcPct val="90000"/>
              </a:lnSpc>
              <a:spcBef>
                <a:spcPts val="0"/>
              </a:spcBef>
              <a:spcAft>
                <a:spcPts val="0"/>
              </a:spcAft>
              <a:buClr>
                <a:srgbClr val="FFFF00"/>
              </a:buClr>
              <a:buSzPts val="2000"/>
              <a:buChar char="●"/>
            </a:pPr>
            <a:r>
              <a:rPr lang="en" sz="2000">
                <a:solidFill>
                  <a:srgbClr val="FFFF00"/>
                </a:solidFill>
              </a:rPr>
              <a:t>But look what Paul says to those Gentiles in Ephesus in the very next verse!</a:t>
            </a:r>
            <a:r>
              <a:rPr lang="en" sz="2000">
                <a:solidFill>
                  <a:srgbClr val="00FFFF"/>
                </a:solidFill>
              </a:rPr>
              <a:t>  </a:t>
            </a:r>
            <a:r>
              <a:rPr lang="en" sz="2000" u="sng">
                <a:solidFill>
                  <a:srgbClr val="FFFF00"/>
                </a:solidFill>
              </a:rPr>
              <a:t>Eph.2:13</a:t>
            </a:r>
            <a:r>
              <a:rPr lang="en" sz="2000">
                <a:solidFill>
                  <a:srgbClr val="00FFFF"/>
                </a:solidFill>
              </a:rPr>
              <a:t> </a:t>
            </a:r>
            <a:r>
              <a:rPr lang="en" sz="2000" i="1">
                <a:solidFill>
                  <a:schemeClr val="dk1"/>
                </a:solidFill>
              </a:rPr>
              <a:t>“But now in Christ Jesus you who </a:t>
            </a:r>
            <a:r>
              <a:rPr lang="en" sz="2000" i="1" u="sng">
                <a:solidFill>
                  <a:schemeClr val="dk1"/>
                </a:solidFill>
              </a:rPr>
              <a:t>formerly</a:t>
            </a:r>
            <a:r>
              <a:rPr lang="en" sz="2000" i="1">
                <a:solidFill>
                  <a:schemeClr val="dk1"/>
                </a:solidFill>
              </a:rPr>
              <a:t> were far off </a:t>
            </a:r>
            <a:r>
              <a:rPr lang="en" sz="2000" i="1" u="sng">
                <a:solidFill>
                  <a:schemeClr val="dk1"/>
                </a:solidFill>
              </a:rPr>
              <a:t>have been brought near by the blood of Christ</a:t>
            </a:r>
            <a:r>
              <a:rPr lang="en" sz="2000" i="1">
                <a:solidFill>
                  <a:schemeClr val="dk1"/>
                </a:solidFill>
              </a:rPr>
              <a:t>.”</a:t>
            </a:r>
            <a:endParaRPr sz="2000" i="1">
              <a:solidFill>
                <a:schemeClr val="dk1"/>
              </a:solidFill>
            </a:endParaRPr>
          </a:p>
          <a:p>
            <a:pPr marL="457200" lvl="0" indent="-355600" algn="l" rtl="0">
              <a:lnSpc>
                <a:spcPct val="90000"/>
              </a:lnSpc>
              <a:spcBef>
                <a:spcPts val="0"/>
              </a:spcBef>
              <a:spcAft>
                <a:spcPts val="0"/>
              </a:spcAft>
              <a:buClr>
                <a:srgbClr val="00FFFF"/>
              </a:buClr>
              <a:buSzPts val="2000"/>
              <a:buChar char="●"/>
            </a:pPr>
            <a:r>
              <a:rPr lang="en" sz="2000">
                <a:solidFill>
                  <a:srgbClr val="00FFFF"/>
                </a:solidFill>
              </a:rPr>
              <a:t>Sadly, there are even Christians today who are putting their hope in all the wrong places and people, in the things pertaining to this life only.  But Paul says in </a:t>
            </a:r>
            <a:r>
              <a:rPr lang="en" sz="2000" u="sng">
                <a:solidFill>
                  <a:srgbClr val="FFFF00"/>
                </a:solidFill>
              </a:rPr>
              <a:t>1 Cor.15:19</a:t>
            </a:r>
            <a:r>
              <a:rPr lang="en" sz="2000">
                <a:solidFill>
                  <a:srgbClr val="00FFFF"/>
                </a:solidFill>
              </a:rPr>
              <a:t> </a:t>
            </a:r>
            <a:r>
              <a:rPr lang="en" sz="2000" i="1">
                <a:solidFill>
                  <a:schemeClr val="dk1"/>
                </a:solidFill>
              </a:rPr>
              <a:t>“If we have hoped in Christ </a:t>
            </a:r>
            <a:r>
              <a:rPr lang="en" sz="2000" i="1" u="sng">
                <a:solidFill>
                  <a:schemeClr val="dk1"/>
                </a:solidFill>
              </a:rPr>
              <a:t>in this life only</a:t>
            </a:r>
            <a:r>
              <a:rPr lang="en" sz="2000" i="1">
                <a:solidFill>
                  <a:schemeClr val="dk1"/>
                </a:solidFill>
              </a:rPr>
              <a:t>, we are of all men most to be pitied.”</a:t>
            </a:r>
            <a:endParaRPr sz="2000" i="1">
              <a:solidFill>
                <a:schemeClr val="dk1"/>
              </a:solidFill>
            </a:endParaRPr>
          </a:p>
          <a:p>
            <a:pPr marL="457200" lvl="0" indent="-355600" algn="l" rtl="0">
              <a:lnSpc>
                <a:spcPct val="90000"/>
              </a:lnSpc>
              <a:spcBef>
                <a:spcPts val="0"/>
              </a:spcBef>
              <a:spcAft>
                <a:spcPts val="0"/>
              </a:spcAft>
              <a:buClr>
                <a:srgbClr val="FFFF00"/>
              </a:buClr>
              <a:buSzPts val="2000"/>
              <a:buChar char="●"/>
            </a:pPr>
            <a:r>
              <a:rPr lang="en" sz="2000">
                <a:solidFill>
                  <a:srgbClr val="FFFF00"/>
                </a:solidFill>
              </a:rPr>
              <a:t>If YOUR sins have not been washed away by the blood of Jesus Christ, you are literally “hopeless”.  Don’t you want this kind of assurance for your future?</a:t>
            </a:r>
            <a:endParaRPr sz="20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ctrTitle"/>
          </p:nvPr>
        </p:nvSpPr>
        <p:spPr>
          <a:xfrm>
            <a:off x="-161075" y="-148875"/>
            <a:ext cx="9427500" cy="958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6100" b="1">
                <a:solidFill>
                  <a:srgbClr val="00FFFF"/>
                </a:solidFill>
              </a:rPr>
              <a:t>The </a:t>
            </a:r>
            <a:r>
              <a:rPr lang="en" sz="6100" b="1" u="sng">
                <a:solidFill>
                  <a:srgbClr val="00FFFF"/>
                </a:solidFill>
              </a:rPr>
              <a:t>ANCHOR</a:t>
            </a:r>
            <a:r>
              <a:rPr lang="en" sz="6100" b="1">
                <a:solidFill>
                  <a:srgbClr val="00FFFF"/>
                </a:solidFill>
              </a:rPr>
              <a:t> of the soul</a:t>
            </a:r>
            <a:endParaRPr sz="6100" b="1">
              <a:solidFill>
                <a:srgbClr val="00FFFF"/>
              </a:solidFill>
            </a:endParaRPr>
          </a:p>
        </p:txBody>
      </p:sp>
      <p:sp>
        <p:nvSpPr>
          <p:cNvPr id="61" name="Google Shape;61;p14"/>
          <p:cNvSpPr txBox="1">
            <a:spLocks noGrp="1"/>
          </p:cNvSpPr>
          <p:nvPr>
            <p:ph type="subTitle" idx="1"/>
          </p:nvPr>
        </p:nvSpPr>
        <p:spPr>
          <a:xfrm>
            <a:off x="-46025" y="809325"/>
            <a:ext cx="9251400" cy="4334100"/>
          </a:xfrm>
          <a:prstGeom prst="rect">
            <a:avLst/>
          </a:prstGeom>
        </p:spPr>
        <p:txBody>
          <a:bodyPr spcFirstLastPara="1" wrap="square" lIns="91425" tIns="91425" rIns="91425" bIns="91425" anchor="t" anchorCtr="0">
            <a:noAutofit/>
          </a:bodyPr>
          <a:lstStyle/>
          <a:p>
            <a:pPr marL="0" lvl="0" indent="0" algn="l" rtl="0">
              <a:lnSpc>
                <a:spcPct val="90000"/>
              </a:lnSpc>
              <a:spcBef>
                <a:spcPts val="0"/>
              </a:spcBef>
              <a:spcAft>
                <a:spcPts val="0"/>
              </a:spcAft>
              <a:buNone/>
            </a:pPr>
            <a:r>
              <a:rPr lang="en" sz="2200" u="sng">
                <a:solidFill>
                  <a:srgbClr val="FFFF00"/>
                </a:solidFill>
              </a:rPr>
              <a:t>Heb.6:16-20</a:t>
            </a:r>
            <a:r>
              <a:rPr lang="en" sz="2200">
                <a:solidFill>
                  <a:srgbClr val="FFFF00"/>
                </a:solidFill>
              </a:rPr>
              <a:t> </a:t>
            </a:r>
            <a:r>
              <a:rPr lang="en" sz="2200">
                <a:solidFill>
                  <a:srgbClr val="00FFFF"/>
                </a:solidFill>
              </a:rPr>
              <a:t>(NASB95)</a:t>
            </a:r>
            <a:r>
              <a:rPr lang="en" sz="2200">
                <a:solidFill>
                  <a:srgbClr val="FFFF00"/>
                </a:solidFill>
              </a:rPr>
              <a:t> </a:t>
            </a:r>
            <a:r>
              <a:rPr lang="en" sz="2200" i="1">
                <a:solidFill>
                  <a:schemeClr val="dk1"/>
                </a:solidFill>
              </a:rPr>
              <a:t>“For men swear by one greater than themselves, and with them an oath given as confirmation is an end of every dispute. 17 In the same way God, desiring even more to show to the heirs of </a:t>
            </a:r>
            <a:r>
              <a:rPr lang="en" sz="2200" i="1" u="sng">
                <a:solidFill>
                  <a:schemeClr val="dk1"/>
                </a:solidFill>
              </a:rPr>
              <a:t>the promise</a:t>
            </a:r>
            <a:r>
              <a:rPr lang="en" sz="2200" i="1">
                <a:solidFill>
                  <a:schemeClr val="dk1"/>
                </a:solidFill>
              </a:rPr>
              <a:t> the unchangeableness of His purpose, interposed </a:t>
            </a:r>
            <a:r>
              <a:rPr lang="en" sz="2200" i="1" u="sng">
                <a:solidFill>
                  <a:schemeClr val="dk1"/>
                </a:solidFill>
              </a:rPr>
              <a:t>with an oath</a:t>
            </a:r>
            <a:r>
              <a:rPr lang="en" sz="2200" i="1">
                <a:solidFill>
                  <a:schemeClr val="dk1"/>
                </a:solidFill>
              </a:rPr>
              <a:t>, 18 so that by two unchangeable things </a:t>
            </a:r>
            <a:r>
              <a:rPr lang="en" sz="2200" i="1" u="sng">
                <a:solidFill>
                  <a:schemeClr val="dk1"/>
                </a:solidFill>
              </a:rPr>
              <a:t>in which it is impossible for God to lie</a:t>
            </a:r>
            <a:r>
              <a:rPr lang="en" sz="2200" i="1">
                <a:solidFill>
                  <a:schemeClr val="dk1"/>
                </a:solidFill>
              </a:rPr>
              <a:t>, we who have taken refuge would have </a:t>
            </a:r>
            <a:r>
              <a:rPr lang="en" sz="2200" i="1" u="sng">
                <a:solidFill>
                  <a:schemeClr val="dk1"/>
                </a:solidFill>
              </a:rPr>
              <a:t>strong encouragement to take hold of the hope set before us</a:t>
            </a:r>
            <a:r>
              <a:rPr lang="en" sz="2200" i="1">
                <a:solidFill>
                  <a:schemeClr val="dk1"/>
                </a:solidFill>
              </a:rPr>
              <a:t>. 19 </a:t>
            </a:r>
            <a:r>
              <a:rPr lang="en" sz="2200" i="1" u="sng">
                <a:solidFill>
                  <a:srgbClr val="FFFF00"/>
                </a:solidFill>
              </a:rPr>
              <a:t>This hope we have as an anchor of the soul, a hope both sure and steadfast</a:t>
            </a:r>
            <a:r>
              <a:rPr lang="en" sz="2200" i="1">
                <a:solidFill>
                  <a:srgbClr val="FFFF00"/>
                </a:solidFill>
              </a:rPr>
              <a:t> </a:t>
            </a:r>
            <a:r>
              <a:rPr lang="en" sz="2200" i="1">
                <a:solidFill>
                  <a:schemeClr val="dk1"/>
                </a:solidFill>
              </a:rPr>
              <a:t>and one which enters within the veil, 20 where Jesus has entered as a forerunner for us, having become a high priest forever according to the order of Melchizedek.”</a:t>
            </a:r>
            <a:endParaRPr sz="2200" i="1">
              <a:solidFill>
                <a:schemeClr val="dk1"/>
              </a:solidFill>
            </a:endParaRPr>
          </a:p>
          <a:p>
            <a:pPr marL="457200" lvl="0" indent="-368300" algn="l" rtl="0">
              <a:lnSpc>
                <a:spcPct val="90000"/>
              </a:lnSpc>
              <a:spcBef>
                <a:spcPts val="0"/>
              </a:spcBef>
              <a:spcAft>
                <a:spcPts val="0"/>
              </a:spcAft>
              <a:buClr>
                <a:srgbClr val="00FFFF"/>
              </a:buClr>
              <a:buSzPts val="2200"/>
              <a:buChar char="●"/>
            </a:pPr>
            <a:r>
              <a:rPr lang="en" sz="2200">
                <a:solidFill>
                  <a:srgbClr val="00FFFF"/>
                </a:solidFill>
              </a:rPr>
              <a:t>Why do we need an anchor?</a:t>
            </a:r>
            <a:r>
              <a:rPr lang="en" sz="2200">
                <a:solidFill>
                  <a:schemeClr val="dk1"/>
                </a:solidFill>
              </a:rPr>
              <a:t>  </a:t>
            </a:r>
            <a:r>
              <a:rPr lang="en" sz="2200" u="sng">
                <a:solidFill>
                  <a:srgbClr val="FFFF00"/>
                </a:solidFill>
              </a:rPr>
              <a:t>Eph.4:14</a:t>
            </a:r>
            <a:r>
              <a:rPr lang="en" sz="2200">
                <a:solidFill>
                  <a:srgbClr val="FFFF00"/>
                </a:solidFill>
              </a:rPr>
              <a:t> (after saying in v.4 we have one hope) </a:t>
            </a:r>
            <a:r>
              <a:rPr lang="en" sz="2200" i="1">
                <a:solidFill>
                  <a:schemeClr val="dk1"/>
                </a:solidFill>
              </a:rPr>
              <a:t>“As a result, we are no longer to be children, </a:t>
            </a:r>
            <a:r>
              <a:rPr lang="en" sz="2200" i="1" u="sng">
                <a:solidFill>
                  <a:schemeClr val="dk1"/>
                </a:solidFill>
              </a:rPr>
              <a:t>tossed here and there by waves and carried about by every wind of doctrine</a:t>
            </a:r>
            <a:r>
              <a:rPr lang="en" sz="2200" i="1">
                <a:solidFill>
                  <a:schemeClr val="dk1"/>
                </a:solidFill>
              </a:rPr>
              <a:t>, by the trickery of men, by craftiness in deceitful scheming;”</a:t>
            </a:r>
            <a:endParaRPr sz="22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ctrTitle"/>
          </p:nvPr>
        </p:nvSpPr>
        <p:spPr>
          <a:xfrm>
            <a:off x="-161075" y="-148875"/>
            <a:ext cx="9427500" cy="794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MORE THAN A FANTASY</a:t>
            </a:r>
            <a:endParaRPr sz="5000" b="1">
              <a:solidFill>
                <a:srgbClr val="00FFFF"/>
              </a:solidFill>
            </a:endParaRPr>
          </a:p>
        </p:txBody>
      </p:sp>
      <p:sp>
        <p:nvSpPr>
          <p:cNvPr id="67" name="Google Shape;67;p15"/>
          <p:cNvSpPr txBox="1">
            <a:spLocks noGrp="1"/>
          </p:cNvSpPr>
          <p:nvPr>
            <p:ph type="subTitle" idx="1"/>
          </p:nvPr>
        </p:nvSpPr>
        <p:spPr>
          <a:xfrm>
            <a:off x="-127225" y="587450"/>
            <a:ext cx="9332700" cy="4556100"/>
          </a:xfrm>
          <a:prstGeom prst="rect">
            <a:avLst/>
          </a:prstGeom>
        </p:spPr>
        <p:txBody>
          <a:bodyPr spcFirstLastPara="1" wrap="square" lIns="91425" tIns="91425" rIns="91425" bIns="91425" anchor="t" anchorCtr="0">
            <a:noAutofit/>
          </a:bodyPr>
          <a:lstStyle/>
          <a:p>
            <a:pPr marL="457200" lvl="0" indent="-374650" algn="l" rtl="0">
              <a:lnSpc>
                <a:spcPct val="90000"/>
              </a:lnSpc>
              <a:spcBef>
                <a:spcPts val="0"/>
              </a:spcBef>
              <a:spcAft>
                <a:spcPts val="0"/>
              </a:spcAft>
              <a:buClr>
                <a:srgbClr val="FFFF00"/>
              </a:buClr>
              <a:buSzPts val="2300"/>
              <a:buChar char="●"/>
            </a:pPr>
            <a:r>
              <a:rPr lang="en" sz="2300">
                <a:solidFill>
                  <a:srgbClr val="FFFF00"/>
                </a:solidFill>
              </a:rPr>
              <a:t>When we talk about “hope” as described in God’s word, it is so much more than just an emotional sense of anticipation for an impossible dream.  This is what atheists do not understand about Christians.  They think religion is just a “crutch” we lean on to feel better about ourselves.  Yes, there IS also the emotional component, and its important that we never lose that.  But the hope of the redeemed is so much bigger than “I hope I win the lottery.”</a:t>
            </a:r>
            <a:endParaRPr sz="2300">
              <a:solidFill>
                <a:srgbClr val="FFFF00"/>
              </a:solidFill>
            </a:endParaRPr>
          </a:p>
          <a:p>
            <a:pPr marL="457200" lvl="0" indent="-374650" algn="l" rtl="0">
              <a:lnSpc>
                <a:spcPct val="90000"/>
              </a:lnSpc>
              <a:spcBef>
                <a:spcPts val="0"/>
              </a:spcBef>
              <a:spcAft>
                <a:spcPts val="0"/>
              </a:spcAft>
              <a:buClr>
                <a:schemeClr val="dk1"/>
              </a:buClr>
              <a:buSzPts val="2300"/>
              <a:buChar char="●"/>
            </a:pPr>
            <a:r>
              <a:rPr lang="en" sz="2300">
                <a:solidFill>
                  <a:schemeClr val="dk1"/>
                </a:solidFill>
              </a:rPr>
              <a:t>The hope that WE, the people of God, have, is a firm confidence in the protection, love, forgiveness and eternal home that God has provided for us.  We KNOW it is there, with zero doubt, even though we cannot physically see it!  Our hope is not imagined - it is real.  It is also a primary component of biblical faith.</a:t>
            </a:r>
            <a:endParaRPr sz="2300">
              <a:solidFill>
                <a:schemeClr val="dk1"/>
              </a:solidFill>
            </a:endParaRPr>
          </a:p>
          <a:p>
            <a:pPr marL="457200" lvl="0" indent="-374650" algn="l" rtl="0">
              <a:lnSpc>
                <a:spcPct val="90000"/>
              </a:lnSpc>
              <a:spcBef>
                <a:spcPts val="0"/>
              </a:spcBef>
              <a:spcAft>
                <a:spcPts val="0"/>
              </a:spcAft>
              <a:buClr>
                <a:srgbClr val="00FFFF"/>
              </a:buClr>
              <a:buSzPts val="2300"/>
              <a:buChar char="●"/>
            </a:pPr>
            <a:r>
              <a:rPr lang="en" sz="2300" u="sng">
                <a:solidFill>
                  <a:srgbClr val="FFFF00"/>
                </a:solidFill>
              </a:rPr>
              <a:t>Heb.11:1</a:t>
            </a:r>
            <a:r>
              <a:rPr lang="en" sz="2300">
                <a:solidFill>
                  <a:schemeClr val="dk1"/>
                </a:solidFill>
              </a:rPr>
              <a:t> </a:t>
            </a:r>
            <a:r>
              <a:rPr lang="en" sz="2300" i="1">
                <a:solidFill>
                  <a:schemeClr val="dk1"/>
                </a:solidFill>
              </a:rPr>
              <a:t>“Now faith is </a:t>
            </a:r>
            <a:r>
              <a:rPr lang="en" sz="2300" i="1" u="sng">
                <a:solidFill>
                  <a:srgbClr val="00FFFF"/>
                </a:solidFill>
              </a:rPr>
              <a:t>the ASSURANCE</a:t>
            </a:r>
            <a:r>
              <a:rPr lang="en" sz="2300" i="1">
                <a:solidFill>
                  <a:schemeClr val="dk1"/>
                </a:solidFill>
              </a:rPr>
              <a:t> of </a:t>
            </a:r>
            <a:r>
              <a:rPr lang="en" sz="2300" i="1">
                <a:solidFill>
                  <a:srgbClr val="FFFF00"/>
                </a:solidFill>
              </a:rPr>
              <a:t>things hoped for</a:t>
            </a:r>
            <a:r>
              <a:rPr lang="en" sz="2300" i="1">
                <a:solidFill>
                  <a:schemeClr val="dk1"/>
                </a:solidFill>
              </a:rPr>
              <a:t>, </a:t>
            </a:r>
            <a:r>
              <a:rPr lang="en" sz="2300" i="1" u="sng">
                <a:solidFill>
                  <a:srgbClr val="00FFFF"/>
                </a:solidFill>
              </a:rPr>
              <a:t>the CONVICTION</a:t>
            </a:r>
            <a:r>
              <a:rPr lang="en" sz="2300" i="1">
                <a:solidFill>
                  <a:schemeClr val="dk1"/>
                </a:solidFill>
              </a:rPr>
              <a:t> of things not seen.”</a:t>
            </a:r>
            <a:endParaRPr sz="23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ctrTitle"/>
          </p:nvPr>
        </p:nvSpPr>
        <p:spPr>
          <a:xfrm>
            <a:off x="-161075" y="-148875"/>
            <a:ext cx="9427500" cy="794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u="sng">
                <a:solidFill>
                  <a:srgbClr val="00FFFF"/>
                </a:solidFill>
              </a:rPr>
              <a:t>WHY</a:t>
            </a:r>
            <a:r>
              <a:rPr lang="en" sz="5000" b="1">
                <a:solidFill>
                  <a:srgbClr val="00FFFF"/>
                </a:solidFill>
              </a:rPr>
              <a:t> CHRISTIANS CAN HOPE</a:t>
            </a:r>
            <a:endParaRPr sz="5000" b="1">
              <a:solidFill>
                <a:srgbClr val="00FFFF"/>
              </a:solidFill>
            </a:endParaRPr>
          </a:p>
        </p:txBody>
      </p:sp>
      <p:sp>
        <p:nvSpPr>
          <p:cNvPr id="73" name="Google Shape;73;p16"/>
          <p:cNvSpPr txBox="1">
            <a:spLocks noGrp="1"/>
          </p:cNvSpPr>
          <p:nvPr>
            <p:ph type="subTitle" idx="1"/>
          </p:nvPr>
        </p:nvSpPr>
        <p:spPr>
          <a:xfrm>
            <a:off x="-161075" y="598428"/>
            <a:ext cx="9366600" cy="4545271"/>
          </a:xfrm>
          <a:prstGeom prst="rect">
            <a:avLst/>
          </a:prstGeom>
        </p:spPr>
        <p:txBody>
          <a:bodyPr spcFirstLastPara="1" wrap="square" lIns="91425" tIns="91425" rIns="91425" bIns="91425" anchor="t" anchorCtr="0">
            <a:noAutofit/>
          </a:bodyPr>
          <a:lstStyle/>
          <a:p>
            <a:pPr marL="457200" lvl="0" indent="-349250" algn="l" rtl="0">
              <a:lnSpc>
                <a:spcPct val="90000"/>
              </a:lnSpc>
              <a:spcBef>
                <a:spcPts val="0"/>
              </a:spcBef>
              <a:spcAft>
                <a:spcPts val="0"/>
              </a:spcAft>
              <a:buClr>
                <a:srgbClr val="FFFF00"/>
              </a:buClr>
              <a:buSzPts val="1900"/>
              <a:buChar char="●"/>
            </a:pPr>
            <a:r>
              <a:rPr lang="en" sz="1900" dirty="0">
                <a:solidFill>
                  <a:srgbClr val="FFFF00"/>
                </a:solidFill>
              </a:rPr>
              <a:t>ALL of our hope hinges on two truths.  If either of these is not true, then our hope is fragile and meaningless.  1) There is a God.  And 2) He CANNOT lie.</a:t>
            </a:r>
            <a:endParaRPr sz="1900" dirty="0">
              <a:solidFill>
                <a:srgbClr val="FFFF00"/>
              </a:solidFill>
            </a:endParaRPr>
          </a:p>
          <a:p>
            <a:pPr marL="457200" lvl="0" indent="-349250" algn="l" rtl="0">
              <a:lnSpc>
                <a:spcPct val="90000"/>
              </a:lnSpc>
              <a:spcBef>
                <a:spcPts val="0"/>
              </a:spcBef>
              <a:spcAft>
                <a:spcPts val="0"/>
              </a:spcAft>
              <a:buClr>
                <a:srgbClr val="00FFFF"/>
              </a:buClr>
              <a:buSzPts val="1900"/>
              <a:buChar char="●"/>
            </a:pPr>
            <a:r>
              <a:rPr lang="en" sz="1900" dirty="0">
                <a:solidFill>
                  <a:srgbClr val="00FFFF"/>
                </a:solidFill>
              </a:rPr>
              <a:t>Not just “He won’t lie”.  He is actually INCAPABLE of it.  And yes, this means we do not have a God who can do anything, and I’m actually THANKFUL for that!</a:t>
            </a:r>
            <a:endParaRPr sz="1900" dirty="0">
              <a:solidFill>
                <a:srgbClr val="00FFFF"/>
              </a:solidFill>
            </a:endParaRPr>
          </a:p>
          <a:p>
            <a:pPr marL="457200" lvl="0" indent="-349250" algn="l" rtl="0">
              <a:lnSpc>
                <a:spcPct val="90000"/>
              </a:lnSpc>
              <a:spcBef>
                <a:spcPts val="0"/>
              </a:spcBef>
              <a:spcAft>
                <a:spcPts val="0"/>
              </a:spcAft>
              <a:buClr>
                <a:srgbClr val="FFFF00"/>
              </a:buClr>
              <a:buSzPts val="1900"/>
              <a:buChar char="●"/>
            </a:pPr>
            <a:r>
              <a:rPr lang="en" sz="1900" u="sng" dirty="0">
                <a:solidFill>
                  <a:srgbClr val="FFFF00"/>
                </a:solidFill>
              </a:rPr>
              <a:t>Heb.6:18</a:t>
            </a:r>
            <a:r>
              <a:rPr lang="en" sz="1900" dirty="0">
                <a:solidFill>
                  <a:srgbClr val="FFFF00"/>
                </a:solidFill>
              </a:rPr>
              <a:t> </a:t>
            </a:r>
            <a:r>
              <a:rPr lang="en" sz="1900" i="1" dirty="0">
                <a:solidFill>
                  <a:schemeClr val="dk1"/>
                </a:solidFill>
              </a:rPr>
              <a:t>“...it is </a:t>
            </a:r>
            <a:r>
              <a:rPr lang="en" sz="1900" i="1" u="sng" dirty="0">
                <a:solidFill>
                  <a:schemeClr val="dk1"/>
                </a:solidFill>
              </a:rPr>
              <a:t>IMPOSSIBLE</a:t>
            </a:r>
            <a:r>
              <a:rPr lang="en" sz="1900" i="1" dirty="0">
                <a:solidFill>
                  <a:schemeClr val="dk1"/>
                </a:solidFill>
              </a:rPr>
              <a:t> for God to lie,”</a:t>
            </a:r>
            <a:endParaRPr sz="1900" i="1" dirty="0">
              <a:solidFill>
                <a:schemeClr val="dk1"/>
              </a:solidFill>
            </a:endParaRPr>
          </a:p>
          <a:p>
            <a:pPr marL="457200" lvl="0" indent="-349250" algn="l" rtl="0">
              <a:lnSpc>
                <a:spcPct val="90000"/>
              </a:lnSpc>
              <a:spcBef>
                <a:spcPts val="0"/>
              </a:spcBef>
              <a:spcAft>
                <a:spcPts val="0"/>
              </a:spcAft>
              <a:buClr>
                <a:srgbClr val="FFFF00"/>
              </a:buClr>
              <a:buSzPts val="1900"/>
              <a:buChar char="●"/>
            </a:pPr>
            <a:r>
              <a:rPr lang="en" sz="1900" u="sng" dirty="0">
                <a:solidFill>
                  <a:srgbClr val="FFFF00"/>
                </a:solidFill>
              </a:rPr>
              <a:t>Tt.1:2</a:t>
            </a:r>
            <a:r>
              <a:rPr lang="en" sz="1900" dirty="0">
                <a:solidFill>
                  <a:srgbClr val="FFFF00"/>
                </a:solidFill>
              </a:rPr>
              <a:t> </a:t>
            </a:r>
            <a:r>
              <a:rPr lang="en" sz="1900" i="1" dirty="0">
                <a:solidFill>
                  <a:schemeClr val="dk1"/>
                </a:solidFill>
              </a:rPr>
              <a:t>“in </a:t>
            </a:r>
            <a:r>
              <a:rPr lang="en" sz="1900" i="1" u="sng" dirty="0">
                <a:solidFill>
                  <a:schemeClr val="dk1"/>
                </a:solidFill>
              </a:rPr>
              <a:t>the hope of eternal life</a:t>
            </a:r>
            <a:r>
              <a:rPr lang="en" sz="1900" i="1" dirty="0">
                <a:solidFill>
                  <a:schemeClr val="dk1"/>
                </a:solidFill>
              </a:rPr>
              <a:t>, which God, </a:t>
            </a:r>
            <a:r>
              <a:rPr lang="en" sz="1900" i="1" u="sng" dirty="0">
                <a:solidFill>
                  <a:schemeClr val="dk1"/>
                </a:solidFill>
              </a:rPr>
              <a:t>who cannot lie</a:t>
            </a:r>
            <a:r>
              <a:rPr lang="en" sz="1900" i="1" dirty="0">
                <a:solidFill>
                  <a:schemeClr val="dk1"/>
                </a:solidFill>
              </a:rPr>
              <a:t>, promised long ages ago,”</a:t>
            </a:r>
            <a:endParaRPr sz="1900" i="1" dirty="0">
              <a:solidFill>
                <a:schemeClr val="dk1"/>
              </a:solidFill>
            </a:endParaRPr>
          </a:p>
          <a:p>
            <a:pPr marL="457200" lvl="0" indent="-349250" algn="l" rtl="0">
              <a:lnSpc>
                <a:spcPct val="90000"/>
              </a:lnSpc>
              <a:spcBef>
                <a:spcPts val="0"/>
              </a:spcBef>
              <a:spcAft>
                <a:spcPts val="0"/>
              </a:spcAft>
              <a:buClr>
                <a:srgbClr val="FFFF00"/>
              </a:buClr>
              <a:buSzPts val="1900"/>
              <a:buChar char="●"/>
            </a:pPr>
            <a:r>
              <a:rPr lang="en" sz="1900" u="sng" dirty="0">
                <a:solidFill>
                  <a:srgbClr val="FFFF00"/>
                </a:solidFill>
              </a:rPr>
              <a:t>Lam.3:21-24</a:t>
            </a:r>
            <a:r>
              <a:rPr lang="en" sz="1900" dirty="0">
                <a:solidFill>
                  <a:srgbClr val="FFFF00"/>
                </a:solidFill>
              </a:rPr>
              <a:t> </a:t>
            </a:r>
            <a:r>
              <a:rPr lang="en" sz="1900" i="1" dirty="0">
                <a:solidFill>
                  <a:schemeClr val="dk1"/>
                </a:solidFill>
              </a:rPr>
              <a:t>“This I recall to my mind, therefore I have hope. 22 The Lord’s lovingkindnesses indeed </a:t>
            </a:r>
            <a:r>
              <a:rPr lang="en" sz="1900" i="1" u="sng" dirty="0">
                <a:solidFill>
                  <a:schemeClr val="dk1"/>
                </a:solidFill>
              </a:rPr>
              <a:t>never cease</a:t>
            </a:r>
            <a:r>
              <a:rPr lang="en" sz="1900" i="1" dirty="0">
                <a:solidFill>
                  <a:schemeClr val="dk1"/>
                </a:solidFill>
              </a:rPr>
              <a:t>, for His compassions </a:t>
            </a:r>
            <a:r>
              <a:rPr lang="en" sz="1900" i="1" u="sng" dirty="0">
                <a:solidFill>
                  <a:schemeClr val="dk1"/>
                </a:solidFill>
              </a:rPr>
              <a:t>never fail</a:t>
            </a:r>
            <a:r>
              <a:rPr lang="en" sz="1900" i="1" dirty="0">
                <a:solidFill>
                  <a:schemeClr val="dk1"/>
                </a:solidFill>
              </a:rPr>
              <a:t>. 23 They are new every morning; </a:t>
            </a:r>
            <a:r>
              <a:rPr lang="en" sz="1900" i="1" u="sng" dirty="0">
                <a:solidFill>
                  <a:schemeClr val="dk1"/>
                </a:solidFill>
              </a:rPr>
              <a:t>Great is Your faithfulness</a:t>
            </a:r>
            <a:r>
              <a:rPr lang="en" sz="1900" i="1" dirty="0">
                <a:solidFill>
                  <a:schemeClr val="dk1"/>
                </a:solidFill>
              </a:rPr>
              <a:t>. 24 “The LORD is my portion,” says my soul, “</a:t>
            </a:r>
            <a:r>
              <a:rPr lang="en" sz="1900" i="1" u="sng" dirty="0">
                <a:solidFill>
                  <a:schemeClr val="dk1"/>
                </a:solidFill>
              </a:rPr>
              <a:t>Therefore I have hope in Him</a:t>
            </a:r>
            <a:r>
              <a:rPr lang="en" sz="1900" i="1" dirty="0">
                <a:solidFill>
                  <a:schemeClr val="dk1"/>
                </a:solidFill>
              </a:rPr>
              <a:t>.”</a:t>
            </a:r>
            <a:endParaRPr sz="1900" i="1" dirty="0">
              <a:solidFill>
                <a:schemeClr val="dk1"/>
              </a:solidFill>
            </a:endParaRPr>
          </a:p>
          <a:p>
            <a:pPr marL="457200" lvl="0" indent="-349250" algn="l" rtl="0">
              <a:lnSpc>
                <a:spcPct val="90000"/>
              </a:lnSpc>
              <a:spcBef>
                <a:spcPts val="0"/>
              </a:spcBef>
              <a:spcAft>
                <a:spcPts val="0"/>
              </a:spcAft>
              <a:buClr>
                <a:srgbClr val="FFFF00"/>
              </a:buClr>
              <a:buSzPts val="1900"/>
              <a:buChar char="●"/>
            </a:pPr>
            <a:r>
              <a:rPr lang="en" sz="1900" u="sng" dirty="0">
                <a:solidFill>
                  <a:srgbClr val="FFFF00"/>
                </a:solidFill>
              </a:rPr>
              <a:t>Ps.146:5-6</a:t>
            </a:r>
            <a:r>
              <a:rPr lang="en" sz="1900" dirty="0">
                <a:solidFill>
                  <a:srgbClr val="FFFF00"/>
                </a:solidFill>
              </a:rPr>
              <a:t> </a:t>
            </a:r>
            <a:r>
              <a:rPr lang="en" sz="1900" i="1" dirty="0">
                <a:solidFill>
                  <a:schemeClr val="dk1"/>
                </a:solidFill>
              </a:rPr>
              <a:t>“How blessed is he whose help is the God of Jacob, </a:t>
            </a:r>
            <a:r>
              <a:rPr lang="en" sz="1900" i="1" u="sng" dirty="0">
                <a:solidFill>
                  <a:schemeClr val="dk1"/>
                </a:solidFill>
              </a:rPr>
              <a:t>whose hope is in the Lord his God</a:t>
            </a:r>
            <a:r>
              <a:rPr lang="en" sz="1900" i="1" dirty="0">
                <a:solidFill>
                  <a:schemeClr val="dk1"/>
                </a:solidFill>
              </a:rPr>
              <a:t>, 6 Who made heaven and earth, the sea and all that is in them; </a:t>
            </a:r>
            <a:r>
              <a:rPr lang="en" sz="1900" i="1" u="sng" dirty="0">
                <a:solidFill>
                  <a:schemeClr val="dk1"/>
                </a:solidFill>
              </a:rPr>
              <a:t>Who keeps faith forever</a:t>
            </a:r>
            <a:r>
              <a:rPr lang="en" sz="1900" i="1" dirty="0">
                <a:solidFill>
                  <a:schemeClr val="dk1"/>
                </a:solidFill>
              </a:rPr>
              <a:t>;”</a:t>
            </a:r>
            <a:endParaRPr sz="1900" i="1" dirty="0">
              <a:solidFill>
                <a:schemeClr val="dk1"/>
              </a:solidFill>
            </a:endParaRPr>
          </a:p>
          <a:p>
            <a:pPr marL="457200" lvl="0" indent="-349250" algn="l" rtl="0">
              <a:lnSpc>
                <a:spcPct val="90000"/>
              </a:lnSpc>
              <a:spcBef>
                <a:spcPts val="0"/>
              </a:spcBef>
              <a:spcAft>
                <a:spcPts val="0"/>
              </a:spcAft>
              <a:buClr>
                <a:srgbClr val="FFFF00"/>
              </a:buClr>
              <a:buSzPts val="1900"/>
              <a:buChar char="●"/>
            </a:pPr>
            <a:r>
              <a:rPr lang="en" sz="1900" u="sng" dirty="0">
                <a:solidFill>
                  <a:srgbClr val="FFFF00"/>
                </a:solidFill>
              </a:rPr>
              <a:t>Heb.10:23</a:t>
            </a:r>
            <a:r>
              <a:rPr lang="en" sz="1900" dirty="0">
                <a:solidFill>
                  <a:srgbClr val="FFFF00"/>
                </a:solidFill>
              </a:rPr>
              <a:t> </a:t>
            </a:r>
            <a:r>
              <a:rPr lang="en" sz="1900" i="1" dirty="0">
                <a:solidFill>
                  <a:schemeClr val="dk1"/>
                </a:solidFill>
              </a:rPr>
              <a:t>“</a:t>
            </a:r>
            <a:r>
              <a:rPr lang="en" sz="1900" i="1" u="sng" dirty="0">
                <a:solidFill>
                  <a:schemeClr val="dk1"/>
                </a:solidFill>
              </a:rPr>
              <a:t>Let us hold fast the confession of our hope without wavering</a:t>
            </a:r>
            <a:r>
              <a:rPr lang="en" sz="1900" i="1" dirty="0">
                <a:solidFill>
                  <a:schemeClr val="dk1"/>
                </a:solidFill>
              </a:rPr>
              <a:t>, for He who promised is </a:t>
            </a:r>
            <a:r>
              <a:rPr lang="en" sz="1900" i="1" u="sng" dirty="0">
                <a:solidFill>
                  <a:schemeClr val="dk1"/>
                </a:solidFill>
              </a:rPr>
              <a:t>faithful</a:t>
            </a:r>
            <a:r>
              <a:rPr lang="en" sz="1900" i="1" dirty="0">
                <a:solidFill>
                  <a:schemeClr val="dk1"/>
                </a:solidFill>
              </a:rPr>
              <a:t>;”</a:t>
            </a:r>
            <a:endParaRPr sz="1900" i="1" dirty="0">
              <a:solidFill>
                <a:schemeClr val="dk1"/>
              </a:solidFill>
            </a:endParaRPr>
          </a:p>
          <a:p>
            <a:pPr marL="457200" lvl="0" indent="-349250" algn="l" rtl="0">
              <a:lnSpc>
                <a:spcPct val="90000"/>
              </a:lnSpc>
              <a:spcBef>
                <a:spcPts val="0"/>
              </a:spcBef>
              <a:spcAft>
                <a:spcPts val="0"/>
              </a:spcAft>
              <a:buClr>
                <a:srgbClr val="00FFFF"/>
              </a:buClr>
              <a:buSzPts val="1900"/>
              <a:buChar char="●"/>
            </a:pPr>
            <a:r>
              <a:rPr lang="en" sz="1900" dirty="0">
                <a:solidFill>
                  <a:srgbClr val="00FFFF"/>
                </a:solidFill>
              </a:rPr>
              <a:t>Who else do you have in your life who has never lied to you in over 6000 years?!</a:t>
            </a:r>
            <a:endParaRPr sz="19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7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ctrTitle"/>
          </p:nvPr>
        </p:nvSpPr>
        <p:spPr>
          <a:xfrm>
            <a:off x="-161075" y="-148875"/>
            <a:ext cx="9427500" cy="794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THE OBJECTS OF OUR HOPE</a:t>
            </a:r>
            <a:endParaRPr sz="5000" b="1">
              <a:solidFill>
                <a:srgbClr val="00FFFF"/>
              </a:solidFill>
            </a:endParaRPr>
          </a:p>
        </p:txBody>
      </p:sp>
      <p:sp>
        <p:nvSpPr>
          <p:cNvPr id="79" name="Google Shape;79;p17"/>
          <p:cNvSpPr txBox="1">
            <a:spLocks noGrp="1"/>
          </p:cNvSpPr>
          <p:nvPr>
            <p:ph type="subTitle" idx="1"/>
          </p:nvPr>
        </p:nvSpPr>
        <p:spPr>
          <a:xfrm>
            <a:off x="-161075" y="369525"/>
            <a:ext cx="9366600" cy="4774200"/>
          </a:xfrm>
          <a:prstGeom prst="rect">
            <a:avLst/>
          </a:prstGeom>
        </p:spPr>
        <p:txBody>
          <a:bodyPr spcFirstLastPara="1" wrap="square" lIns="91425" tIns="91425" rIns="91425" bIns="91425" anchor="t" anchorCtr="0">
            <a:noAutofit/>
          </a:bodyPr>
          <a:lstStyle/>
          <a:p>
            <a:pPr marL="457200" lvl="0" indent="-355600" algn="l" rtl="0">
              <a:lnSpc>
                <a:spcPct val="90000"/>
              </a:lnSpc>
              <a:spcBef>
                <a:spcPts val="0"/>
              </a:spcBef>
              <a:spcAft>
                <a:spcPts val="0"/>
              </a:spcAft>
              <a:buClr>
                <a:srgbClr val="00FFFF"/>
              </a:buClr>
              <a:buSzPts val="2000"/>
              <a:buChar char="●"/>
            </a:pPr>
            <a:r>
              <a:rPr lang="en" sz="2000">
                <a:solidFill>
                  <a:srgbClr val="00FFFF"/>
                </a:solidFill>
              </a:rPr>
              <a:t>It MUST start with hope (trust) in the word of God, because it is His word that tells us everything else about Him!  </a:t>
            </a:r>
            <a:r>
              <a:rPr lang="en" sz="2000" u="sng">
                <a:solidFill>
                  <a:srgbClr val="FFFF00"/>
                </a:solidFill>
              </a:rPr>
              <a:t>Ps.130:5</a:t>
            </a:r>
            <a:r>
              <a:rPr lang="en" sz="2000">
                <a:solidFill>
                  <a:srgbClr val="00FFFF"/>
                </a:solidFill>
              </a:rPr>
              <a:t> </a:t>
            </a:r>
            <a:r>
              <a:rPr lang="en" sz="2000" i="1">
                <a:solidFill>
                  <a:schemeClr val="dk1"/>
                </a:solidFill>
              </a:rPr>
              <a:t>“I wait for the Lord, my soul does wait, and </a:t>
            </a:r>
            <a:r>
              <a:rPr lang="en" sz="2000" i="1" u="sng">
                <a:solidFill>
                  <a:schemeClr val="dk1"/>
                </a:solidFill>
              </a:rPr>
              <a:t>in His word do I hope</a:t>
            </a:r>
            <a:r>
              <a:rPr lang="en" sz="2000" i="1">
                <a:solidFill>
                  <a:schemeClr val="dk1"/>
                </a:solidFill>
              </a:rPr>
              <a:t>.”</a:t>
            </a:r>
            <a:r>
              <a:rPr lang="en" sz="2000">
                <a:solidFill>
                  <a:srgbClr val="00FFFF"/>
                </a:solidFill>
              </a:rPr>
              <a:t>  </a:t>
            </a:r>
            <a:r>
              <a:rPr lang="en" sz="2000" u="sng">
                <a:solidFill>
                  <a:srgbClr val="FFFF00"/>
                </a:solidFill>
              </a:rPr>
              <a:t>Rom.15:4</a:t>
            </a:r>
            <a:r>
              <a:rPr lang="en" sz="2000">
                <a:solidFill>
                  <a:srgbClr val="00FFFF"/>
                </a:solidFill>
              </a:rPr>
              <a:t> </a:t>
            </a:r>
            <a:r>
              <a:rPr lang="en" sz="2000" i="1">
                <a:solidFill>
                  <a:schemeClr val="dk1"/>
                </a:solidFill>
              </a:rPr>
              <a:t>“For whatever was written in earlier times was written for our instruction, so that through perseverance and </a:t>
            </a:r>
            <a:r>
              <a:rPr lang="en" sz="2000" i="1" u="sng">
                <a:solidFill>
                  <a:schemeClr val="dk1"/>
                </a:solidFill>
              </a:rPr>
              <a:t>the encouragement of the Scriptures</a:t>
            </a:r>
            <a:r>
              <a:rPr lang="en" sz="2000" i="1">
                <a:solidFill>
                  <a:schemeClr val="dk1"/>
                </a:solidFill>
              </a:rPr>
              <a:t> we might have hope.”</a:t>
            </a:r>
            <a:endParaRPr sz="2000" i="1">
              <a:solidFill>
                <a:schemeClr val="dk1"/>
              </a:solidFill>
            </a:endParaRPr>
          </a:p>
          <a:p>
            <a:pPr marL="457200" lvl="0" indent="-355600" algn="l" rtl="0">
              <a:lnSpc>
                <a:spcPct val="90000"/>
              </a:lnSpc>
              <a:spcBef>
                <a:spcPts val="0"/>
              </a:spcBef>
              <a:spcAft>
                <a:spcPts val="0"/>
              </a:spcAft>
              <a:buClr>
                <a:srgbClr val="00FFFF"/>
              </a:buClr>
              <a:buSzPts val="2000"/>
              <a:buChar char="●"/>
            </a:pPr>
            <a:r>
              <a:rPr lang="en" sz="2000">
                <a:solidFill>
                  <a:srgbClr val="00FFFF"/>
                </a:solidFill>
              </a:rPr>
              <a:t>Hope in the tender mercy of God.  </a:t>
            </a:r>
            <a:r>
              <a:rPr lang="en" sz="2000" u="sng">
                <a:solidFill>
                  <a:srgbClr val="FFFF00"/>
                </a:solidFill>
              </a:rPr>
              <a:t>Ps.130:7</a:t>
            </a:r>
            <a:r>
              <a:rPr lang="en" sz="2000">
                <a:solidFill>
                  <a:srgbClr val="00FFFF"/>
                </a:solidFill>
              </a:rPr>
              <a:t> </a:t>
            </a:r>
            <a:r>
              <a:rPr lang="en" sz="2000" i="1">
                <a:solidFill>
                  <a:schemeClr val="dk1"/>
                </a:solidFill>
              </a:rPr>
              <a:t>“O Israel, hope in the Lord; for with the Lord there is lovingkindness, and with Him is </a:t>
            </a:r>
            <a:r>
              <a:rPr lang="en" sz="2000" i="1" u="sng">
                <a:solidFill>
                  <a:schemeClr val="dk1"/>
                </a:solidFill>
              </a:rPr>
              <a:t>abundant redemption</a:t>
            </a:r>
            <a:r>
              <a:rPr lang="en" sz="2000" i="1">
                <a:solidFill>
                  <a:schemeClr val="dk1"/>
                </a:solidFill>
              </a:rPr>
              <a:t>.”</a:t>
            </a:r>
            <a:r>
              <a:rPr lang="en" sz="2000">
                <a:solidFill>
                  <a:srgbClr val="00FFFF"/>
                </a:solidFill>
              </a:rPr>
              <a:t> </a:t>
            </a:r>
            <a:r>
              <a:rPr lang="en" sz="2000" u="sng">
                <a:solidFill>
                  <a:srgbClr val="FFFF00"/>
                </a:solidFill>
              </a:rPr>
              <a:t>1 Tim.4:10</a:t>
            </a:r>
            <a:r>
              <a:rPr lang="en" sz="2000">
                <a:solidFill>
                  <a:srgbClr val="00FFFF"/>
                </a:solidFill>
              </a:rPr>
              <a:t> </a:t>
            </a:r>
            <a:r>
              <a:rPr lang="en" sz="2000" i="1">
                <a:solidFill>
                  <a:schemeClr val="dk1"/>
                </a:solidFill>
              </a:rPr>
              <a:t>“For it is for this we labor and strive, because we have fixed our hope on </a:t>
            </a:r>
            <a:r>
              <a:rPr lang="en" sz="2000" i="1" u="sng">
                <a:solidFill>
                  <a:schemeClr val="dk1"/>
                </a:solidFill>
              </a:rPr>
              <a:t>the living God, who is the Savior of all men, especially of believers</a:t>
            </a:r>
            <a:r>
              <a:rPr lang="en" sz="2000" i="1">
                <a:solidFill>
                  <a:schemeClr val="dk1"/>
                </a:solidFill>
              </a:rPr>
              <a:t>.” </a:t>
            </a:r>
            <a:endParaRPr sz="2000" i="1">
              <a:solidFill>
                <a:schemeClr val="dk1"/>
              </a:solidFill>
            </a:endParaRPr>
          </a:p>
          <a:p>
            <a:pPr marL="457200" lvl="0" indent="-355600" algn="l" rtl="0">
              <a:lnSpc>
                <a:spcPct val="90000"/>
              </a:lnSpc>
              <a:spcBef>
                <a:spcPts val="0"/>
              </a:spcBef>
              <a:spcAft>
                <a:spcPts val="0"/>
              </a:spcAft>
              <a:buClr>
                <a:srgbClr val="00FFFF"/>
              </a:buClr>
              <a:buSzPts val="2000"/>
              <a:buChar char="●"/>
            </a:pPr>
            <a:r>
              <a:rPr lang="en" sz="2000">
                <a:solidFill>
                  <a:srgbClr val="00FFFF"/>
                </a:solidFill>
              </a:rPr>
              <a:t>Hope in a resurrection like Jesus.  </a:t>
            </a:r>
            <a:r>
              <a:rPr lang="en" sz="2000" u="sng">
                <a:solidFill>
                  <a:srgbClr val="FFFF00"/>
                </a:solidFill>
              </a:rPr>
              <a:t>1 Pet.1:3</a:t>
            </a:r>
            <a:r>
              <a:rPr lang="en" sz="2000">
                <a:solidFill>
                  <a:srgbClr val="00FFFF"/>
                </a:solidFill>
              </a:rPr>
              <a:t> </a:t>
            </a:r>
            <a:r>
              <a:rPr lang="en" sz="2000" i="1">
                <a:solidFill>
                  <a:schemeClr val="dk1"/>
                </a:solidFill>
              </a:rPr>
              <a:t>“Blessed be the God and Father of our Lord Jesus Christ, who according to His great mercy has caused us to be born again to </a:t>
            </a:r>
            <a:r>
              <a:rPr lang="en" sz="2000" i="1" u="sng">
                <a:solidFill>
                  <a:schemeClr val="dk1"/>
                </a:solidFill>
              </a:rPr>
              <a:t>a living hope through the resurrection of Jesus Christ from the dead</a:t>
            </a:r>
            <a:r>
              <a:rPr lang="en" sz="2000" i="1">
                <a:solidFill>
                  <a:schemeClr val="dk1"/>
                </a:solidFill>
              </a:rPr>
              <a:t>,”</a:t>
            </a:r>
            <a:endParaRPr sz="2000" i="1">
              <a:solidFill>
                <a:schemeClr val="dk1"/>
              </a:solidFill>
            </a:endParaRPr>
          </a:p>
          <a:p>
            <a:pPr marL="457200" lvl="0" indent="-355600" algn="l" rtl="0">
              <a:lnSpc>
                <a:spcPct val="90000"/>
              </a:lnSpc>
              <a:spcBef>
                <a:spcPts val="0"/>
              </a:spcBef>
              <a:spcAft>
                <a:spcPts val="0"/>
              </a:spcAft>
              <a:buClr>
                <a:srgbClr val="00FFFF"/>
              </a:buClr>
              <a:buSzPts val="2000"/>
              <a:buChar char="●"/>
            </a:pPr>
            <a:r>
              <a:rPr lang="en" sz="2000">
                <a:solidFill>
                  <a:srgbClr val="00FFFF"/>
                </a:solidFill>
              </a:rPr>
              <a:t>Hope of experiencing the glory of God.  </a:t>
            </a:r>
            <a:r>
              <a:rPr lang="en" sz="2000" u="sng">
                <a:solidFill>
                  <a:srgbClr val="FFFF00"/>
                </a:solidFill>
              </a:rPr>
              <a:t>Rom.5:1-2</a:t>
            </a:r>
            <a:r>
              <a:rPr lang="en" sz="2000">
                <a:solidFill>
                  <a:srgbClr val="00FFFF"/>
                </a:solidFill>
              </a:rPr>
              <a:t> </a:t>
            </a:r>
            <a:r>
              <a:rPr lang="en" sz="2000" i="1">
                <a:solidFill>
                  <a:schemeClr val="dk1"/>
                </a:solidFill>
              </a:rPr>
              <a:t>“Therefore, having been justified by faith, we have peace with God through our Lord Jesus Christ, 2 through whom also we have obtained our introduction by faith into this grace in which we stand; and </a:t>
            </a:r>
            <a:r>
              <a:rPr lang="en" sz="2000" i="1" u="sng">
                <a:solidFill>
                  <a:schemeClr val="dk1"/>
                </a:solidFill>
              </a:rPr>
              <a:t>we exult in hope of the glory of God</a:t>
            </a:r>
            <a:r>
              <a:rPr lang="en" sz="2000" i="1">
                <a:solidFill>
                  <a:schemeClr val="dk1"/>
                </a:solidFill>
              </a:rPr>
              <a:t>.”</a:t>
            </a:r>
            <a:endParaRPr sz="20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ctrTitle"/>
          </p:nvPr>
        </p:nvSpPr>
        <p:spPr>
          <a:xfrm>
            <a:off x="-161075" y="-148875"/>
            <a:ext cx="9474900" cy="747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500" b="1">
                <a:solidFill>
                  <a:srgbClr val="00FFFF"/>
                </a:solidFill>
              </a:rPr>
              <a:t>THE OBJECTS OF OUR HOPE - 2</a:t>
            </a:r>
            <a:endParaRPr sz="4500" b="1">
              <a:solidFill>
                <a:srgbClr val="00FFFF"/>
              </a:solidFill>
            </a:endParaRPr>
          </a:p>
        </p:txBody>
      </p:sp>
      <p:sp>
        <p:nvSpPr>
          <p:cNvPr id="85" name="Google Shape;85;p18"/>
          <p:cNvSpPr txBox="1">
            <a:spLocks noGrp="1"/>
          </p:cNvSpPr>
          <p:nvPr>
            <p:ph type="subTitle" idx="1"/>
          </p:nvPr>
        </p:nvSpPr>
        <p:spPr>
          <a:xfrm>
            <a:off x="-161075" y="369525"/>
            <a:ext cx="9366600" cy="4774200"/>
          </a:xfrm>
          <a:prstGeom prst="rect">
            <a:avLst/>
          </a:prstGeom>
        </p:spPr>
        <p:txBody>
          <a:bodyPr spcFirstLastPara="1" wrap="square" lIns="91425" tIns="91425" rIns="91425" bIns="91425" anchor="t" anchorCtr="0">
            <a:noAutofit/>
          </a:bodyPr>
          <a:lstStyle/>
          <a:p>
            <a:pPr marL="457200" lvl="0" indent="-368300" algn="l" rtl="0">
              <a:lnSpc>
                <a:spcPct val="90000"/>
              </a:lnSpc>
              <a:spcBef>
                <a:spcPts val="0"/>
              </a:spcBef>
              <a:spcAft>
                <a:spcPts val="0"/>
              </a:spcAft>
              <a:buClr>
                <a:srgbClr val="00FFFF"/>
              </a:buClr>
              <a:buSzPts val="2200"/>
              <a:buChar char="●"/>
            </a:pPr>
            <a:r>
              <a:rPr lang="en" sz="2200">
                <a:solidFill>
                  <a:srgbClr val="00FFFF"/>
                </a:solidFill>
              </a:rPr>
              <a:t>Hope in the current presence of God with us. </a:t>
            </a:r>
            <a:r>
              <a:rPr lang="en" sz="2200">
                <a:solidFill>
                  <a:schemeClr val="dk1"/>
                </a:solidFill>
              </a:rPr>
              <a:t> </a:t>
            </a:r>
            <a:r>
              <a:rPr lang="en" sz="2200" u="sng">
                <a:solidFill>
                  <a:srgbClr val="FFFF00"/>
                </a:solidFill>
              </a:rPr>
              <a:t>Rom.5:3-5</a:t>
            </a:r>
            <a:r>
              <a:rPr lang="en" sz="2200">
                <a:solidFill>
                  <a:schemeClr val="dk1"/>
                </a:solidFill>
              </a:rPr>
              <a:t> </a:t>
            </a:r>
            <a:r>
              <a:rPr lang="en" sz="2200" i="1">
                <a:solidFill>
                  <a:schemeClr val="dk1"/>
                </a:solidFill>
              </a:rPr>
              <a:t>“And not only this, but we also exult in our tribulations, knowing that tribulation brings about perseverance; 4 and perseverance, proven character; and proven character, hope; 5 and </a:t>
            </a:r>
            <a:r>
              <a:rPr lang="en" sz="2200" i="1" u="sng">
                <a:solidFill>
                  <a:schemeClr val="dk1"/>
                </a:solidFill>
              </a:rPr>
              <a:t>hope does not disappoint</a:t>
            </a:r>
            <a:r>
              <a:rPr lang="en" sz="2200" i="1">
                <a:solidFill>
                  <a:schemeClr val="dk1"/>
                </a:solidFill>
              </a:rPr>
              <a:t>, because </a:t>
            </a:r>
            <a:r>
              <a:rPr lang="en" sz="2200" i="1" u="sng">
                <a:solidFill>
                  <a:schemeClr val="dk1"/>
                </a:solidFill>
              </a:rPr>
              <a:t>the love of God has been poured out within our hearts through the Holy Spirit who was given to us</a:t>
            </a:r>
            <a:r>
              <a:rPr lang="en" sz="2200" i="1">
                <a:solidFill>
                  <a:schemeClr val="dk1"/>
                </a:solidFill>
              </a:rPr>
              <a:t>.”</a:t>
            </a:r>
            <a:endParaRPr sz="2200" i="1">
              <a:solidFill>
                <a:schemeClr val="dk1"/>
              </a:solidFill>
            </a:endParaRPr>
          </a:p>
          <a:p>
            <a:pPr marL="457200" lvl="0" indent="-368300" algn="l" rtl="0">
              <a:lnSpc>
                <a:spcPct val="90000"/>
              </a:lnSpc>
              <a:spcBef>
                <a:spcPts val="0"/>
              </a:spcBef>
              <a:spcAft>
                <a:spcPts val="0"/>
              </a:spcAft>
              <a:buClr>
                <a:srgbClr val="00FFFF"/>
              </a:buClr>
              <a:buSzPts val="2200"/>
              <a:buChar char="●"/>
            </a:pPr>
            <a:r>
              <a:rPr lang="en" sz="2200">
                <a:solidFill>
                  <a:srgbClr val="00FFFF"/>
                </a:solidFill>
              </a:rPr>
              <a:t>Hope in that eternal home awaiting us.</a:t>
            </a:r>
            <a:r>
              <a:rPr lang="en" sz="2200">
                <a:solidFill>
                  <a:schemeClr val="dk1"/>
                </a:solidFill>
              </a:rPr>
              <a:t>  </a:t>
            </a:r>
            <a:r>
              <a:rPr lang="en" sz="2200" u="sng">
                <a:solidFill>
                  <a:srgbClr val="FFFF00"/>
                </a:solidFill>
              </a:rPr>
              <a:t>Eph.1:18-20</a:t>
            </a:r>
            <a:r>
              <a:rPr lang="en" sz="2200">
                <a:solidFill>
                  <a:schemeClr val="dk1"/>
                </a:solidFill>
              </a:rPr>
              <a:t> </a:t>
            </a:r>
            <a:r>
              <a:rPr lang="en" sz="2200" i="1">
                <a:solidFill>
                  <a:schemeClr val="dk1"/>
                </a:solidFill>
              </a:rPr>
              <a:t>“I pray that the eyes of your heart may be enlightened, so </a:t>
            </a:r>
            <a:r>
              <a:rPr lang="en" sz="2200" i="1" u="sng">
                <a:solidFill>
                  <a:schemeClr val="dk1"/>
                </a:solidFill>
              </a:rPr>
              <a:t>that you will know what is the hope of His calling, what are the riches of the glory of His inheritance in the saints, 19 and what is the surpassing greatness of His power toward us who believe</a:t>
            </a:r>
            <a:r>
              <a:rPr lang="en" sz="2200" i="1">
                <a:solidFill>
                  <a:schemeClr val="dk1"/>
                </a:solidFill>
              </a:rPr>
              <a:t>. These are in accordance with the working of the strength of His might 20 which He brought about in Christ, when He raised Him from the dead and seated Him at His right hand in the heavenly places,”</a:t>
            </a:r>
            <a:endParaRPr sz="2200" i="1">
              <a:solidFill>
                <a:schemeClr val="dk1"/>
              </a:solidFill>
            </a:endParaRPr>
          </a:p>
          <a:p>
            <a:pPr marL="457200" lvl="0" indent="-368300" algn="l" rtl="0">
              <a:lnSpc>
                <a:spcPct val="90000"/>
              </a:lnSpc>
              <a:spcBef>
                <a:spcPts val="0"/>
              </a:spcBef>
              <a:spcAft>
                <a:spcPts val="0"/>
              </a:spcAft>
              <a:buClr>
                <a:srgbClr val="FFFF00"/>
              </a:buClr>
              <a:buSzPts val="2200"/>
              <a:buChar char="●"/>
            </a:pPr>
            <a:r>
              <a:rPr lang="en" sz="2200">
                <a:solidFill>
                  <a:srgbClr val="FFFF00"/>
                </a:solidFill>
              </a:rPr>
              <a:t>As you can see, Christians have hope in far more than “just” heaven.</a:t>
            </a:r>
            <a:endParaRPr sz="22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9"/>
          <p:cNvSpPr txBox="1">
            <a:spLocks noGrp="1"/>
          </p:cNvSpPr>
          <p:nvPr>
            <p:ph type="ctrTitle"/>
          </p:nvPr>
        </p:nvSpPr>
        <p:spPr>
          <a:xfrm>
            <a:off x="-161075" y="-148875"/>
            <a:ext cx="9474900" cy="747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700" b="1">
                <a:solidFill>
                  <a:srgbClr val="00FFFF"/>
                </a:solidFill>
              </a:rPr>
              <a:t>WARNINGS REGARDING HOPE</a:t>
            </a:r>
            <a:endParaRPr sz="4700" b="1">
              <a:solidFill>
                <a:srgbClr val="00FFFF"/>
              </a:solidFill>
            </a:endParaRPr>
          </a:p>
        </p:txBody>
      </p:sp>
      <p:sp>
        <p:nvSpPr>
          <p:cNvPr id="91" name="Google Shape;91;p19"/>
          <p:cNvSpPr txBox="1">
            <a:spLocks noGrp="1"/>
          </p:cNvSpPr>
          <p:nvPr>
            <p:ph type="subTitle" idx="1"/>
          </p:nvPr>
        </p:nvSpPr>
        <p:spPr>
          <a:xfrm>
            <a:off x="-161075" y="369525"/>
            <a:ext cx="9366600" cy="4774200"/>
          </a:xfrm>
          <a:prstGeom prst="rect">
            <a:avLst/>
          </a:prstGeom>
        </p:spPr>
        <p:txBody>
          <a:bodyPr spcFirstLastPara="1" wrap="square" lIns="91425" tIns="91425" rIns="91425" bIns="91425" anchor="t" anchorCtr="0">
            <a:noAutofit/>
          </a:bodyPr>
          <a:lstStyle/>
          <a:p>
            <a:pPr marL="457200" lvl="0" indent="-355600" algn="l" rtl="0">
              <a:lnSpc>
                <a:spcPct val="90000"/>
              </a:lnSpc>
              <a:spcBef>
                <a:spcPts val="0"/>
              </a:spcBef>
              <a:spcAft>
                <a:spcPts val="0"/>
              </a:spcAft>
              <a:buClr>
                <a:srgbClr val="00FFFF"/>
              </a:buClr>
              <a:buSzPts val="2000"/>
              <a:buChar char="●"/>
            </a:pPr>
            <a:r>
              <a:rPr lang="en" sz="2000">
                <a:solidFill>
                  <a:srgbClr val="00FFFF"/>
                </a:solidFill>
              </a:rPr>
              <a:t>Eagerly wait for that reward!  </a:t>
            </a:r>
            <a:r>
              <a:rPr lang="en" sz="2000" u="sng">
                <a:solidFill>
                  <a:srgbClr val="FFFF00"/>
                </a:solidFill>
              </a:rPr>
              <a:t>Rom.8:24-25</a:t>
            </a:r>
            <a:r>
              <a:rPr lang="en" sz="2000">
                <a:solidFill>
                  <a:srgbClr val="00FFFF"/>
                </a:solidFill>
              </a:rPr>
              <a:t> </a:t>
            </a:r>
            <a:r>
              <a:rPr lang="en" sz="2000" i="1">
                <a:solidFill>
                  <a:schemeClr val="dk1"/>
                </a:solidFill>
              </a:rPr>
              <a:t>“For in hope we have been saved, but hope that is seen is not hope; for who hopes for what he already sees? 25 But if we hope for what we do not see, with perseverance </a:t>
            </a:r>
            <a:r>
              <a:rPr lang="en" sz="2000" i="1" u="sng">
                <a:solidFill>
                  <a:schemeClr val="dk1"/>
                </a:solidFill>
              </a:rPr>
              <a:t>we wait eagerly for it</a:t>
            </a:r>
            <a:r>
              <a:rPr lang="en" sz="2000" i="1">
                <a:solidFill>
                  <a:schemeClr val="dk1"/>
                </a:solidFill>
              </a:rPr>
              <a:t>.”</a:t>
            </a:r>
            <a:endParaRPr sz="2000" i="1">
              <a:solidFill>
                <a:schemeClr val="dk1"/>
              </a:solidFill>
            </a:endParaRPr>
          </a:p>
          <a:p>
            <a:pPr marL="457200" lvl="0" indent="-355600" algn="l" rtl="0">
              <a:lnSpc>
                <a:spcPct val="90000"/>
              </a:lnSpc>
              <a:spcBef>
                <a:spcPts val="0"/>
              </a:spcBef>
              <a:spcAft>
                <a:spcPts val="0"/>
              </a:spcAft>
              <a:buClr>
                <a:srgbClr val="00FFFF"/>
              </a:buClr>
              <a:buSzPts val="2000"/>
              <a:buChar char="●"/>
            </a:pPr>
            <a:r>
              <a:rPr lang="en" sz="2000">
                <a:solidFill>
                  <a:srgbClr val="00FFFF"/>
                </a:solidFill>
              </a:rPr>
              <a:t>Don’t move away from your hope.  </a:t>
            </a:r>
            <a:r>
              <a:rPr lang="en" sz="2000" u="sng">
                <a:solidFill>
                  <a:srgbClr val="FFFF00"/>
                </a:solidFill>
              </a:rPr>
              <a:t>Col.1:22-23</a:t>
            </a:r>
            <a:r>
              <a:rPr lang="en" sz="2000">
                <a:solidFill>
                  <a:srgbClr val="00FFFF"/>
                </a:solidFill>
              </a:rPr>
              <a:t> </a:t>
            </a:r>
            <a:r>
              <a:rPr lang="en" sz="2000" i="1">
                <a:solidFill>
                  <a:schemeClr val="dk1"/>
                </a:solidFill>
              </a:rPr>
              <a:t>“yet He has now reconciled you in His fleshly body through death, in order to present you before Him holy and blameless and beyond reproach - 23 </a:t>
            </a:r>
            <a:r>
              <a:rPr lang="en" sz="2000" i="1" u="sng">
                <a:solidFill>
                  <a:srgbClr val="FFFF00"/>
                </a:solidFill>
              </a:rPr>
              <a:t>if</a:t>
            </a:r>
            <a:r>
              <a:rPr lang="en" sz="2000" i="1" u="sng">
                <a:solidFill>
                  <a:schemeClr val="dk1"/>
                </a:solidFill>
              </a:rPr>
              <a:t> indeed you continue in the faith firmly established and steadfast, and not moved away from the hope of the gospel that you have heard</a:t>
            </a:r>
            <a:r>
              <a:rPr lang="en" sz="2000" i="1">
                <a:solidFill>
                  <a:schemeClr val="dk1"/>
                </a:solidFill>
              </a:rPr>
              <a:t>, which was proclaimed in all creation under heaven, and of which I, Paul, was made a minister.”</a:t>
            </a:r>
            <a:endParaRPr sz="2000" i="1">
              <a:solidFill>
                <a:schemeClr val="dk1"/>
              </a:solidFill>
            </a:endParaRPr>
          </a:p>
          <a:p>
            <a:pPr marL="457200" lvl="0" indent="-355600" algn="l" rtl="0">
              <a:lnSpc>
                <a:spcPct val="90000"/>
              </a:lnSpc>
              <a:spcBef>
                <a:spcPts val="0"/>
              </a:spcBef>
              <a:spcAft>
                <a:spcPts val="0"/>
              </a:spcAft>
              <a:buClr>
                <a:srgbClr val="00FFFF"/>
              </a:buClr>
              <a:buSzPts val="2000"/>
              <a:buChar char="●"/>
            </a:pPr>
            <a:r>
              <a:rPr lang="en" sz="2000">
                <a:solidFill>
                  <a:srgbClr val="00FFFF"/>
                </a:solidFill>
              </a:rPr>
              <a:t>Hold fast to it till the end.  </a:t>
            </a:r>
            <a:r>
              <a:rPr lang="en" sz="2000" u="sng">
                <a:solidFill>
                  <a:srgbClr val="FFFF00"/>
                </a:solidFill>
              </a:rPr>
              <a:t>Heb.3:6</a:t>
            </a:r>
            <a:r>
              <a:rPr lang="en" sz="2000">
                <a:solidFill>
                  <a:srgbClr val="00FFFF"/>
                </a:solidFill>
              </a:rPr>
              <a:t> </a:t>
            </a:r>
            <a:r>
              <a:rPr lang="en" sz="2000" i="1">
                <a:solidFill>
                  <a:schemeClr val="dk1"/>
                </a:solidFill>
              </a:rPr>
              <a:t>“but Christ was faithful as a Son over His house - whose house we are, </a:t>
            </a:r>
            <a:r>
              <a:rPr lang="en" sz="2000" i="1" u="sng">
                <a:solidFill>
                  <a:srgbClr val="FFFF00"/>
                </a:solidFill>
              </a:rPr>
              <a:t>if</a:t>
            </a:r>
            <a:r>
              <a:rPr lang="en" sz="2000" i="1" u="sng">
                <a:solidFill>
                  <a:schemeClr val="dk1"/>
                </a:solidFill>
              </a:rPr>
              <a:t> we hold fast our confidence and the boast of our hope firm until the end</a:t>
            </a:r>
            <a:r>
              <a:rPr lang="en" sz="2000" i="1">
                <a:solidFill>
                  <a:schemeClr val="dk1"/>
                </a:solidFill>
              </a:rPr>
              <a:t>.”</a:t>
            </a:r>
            <a:endParaRPr sz="2000" i="1">
              <a:solidFill>
                <a:schemeClr val="dk1"/>
              </a:solidFill>
            </a:endParaRPr>
          </a:p>
          <a:p>
            <a:pPr marL="457200" lvl="0" indent="-355600" algn="l" rtl="0">
              <a:lnSpc>
                <a:spcPct val="90000"/>
              </a:lnSpc>
              <a:spcBef>
                <a:spcPts val="0"/>
              </a:spcBef>
              <a:spcAft>
                <a:spcPts val="0"/>
              </a:spcAft>
              <a:buClr>
                <a:srgbClr val="00FFFF"/>
              </a:buClr>
              <a:buSzPts val="2000"/>
              <a:buChar char="●"/>
            </a:pPr>
            <a:r>
              <a:rPr lang="en" sz="2000">
                <a:solidFill>
                  <a:srgbClr val="00FFFF"/>
                </a:solidFill>
              </a:rPr>
              <a:t>Don’t be sluggish/lazy.  </a:t>
            </a:r>
            <a:r>
              <a:rPr lang="en" sz="2000" u="sng">
                <a:solidFill>
                  <a:srgbClr val="FFFF00"/>
                </a:solidFill>
              </a:rPr>
              <a:t>Heb.6:11-12</a:t>
            </a:r>
            <a:r>
              <a:rPr lang="en" sz="2000">
                <a:solidFill>
                  <a:srgbClr val="00FFFF"/>
                </a:solidFill>
              </a:rPr>
              <a:t> </a:t>
            </a:r>
            <a:r>
              <a:rPr lang="en" sz="2000" i="1">
                <a:solidFill>
                  <a:schemeClr val="dk1"/>
                </a:solidFill>
              </a:rPr>
              <a:t>“And we desire that each one of you </a:t>
            </a:r>
            <a:r>
              <a:rPr lang="en" sz="2000" i="1" u="sng">
                <a:solidFill>
                  <a:schemeClr val="dk1"/>
                </a:solidFill>
              </a:rPr>
              <a:t>show the same diligence so as to realize the full assurance of hope until the end</a:t>
            </a:r>
            <a:r>
              <a:rPr lang="en" sz="2000" i="1">
                <a:solidFill>
                  <a:schemeClr val="dk1"/>
                </a:solidFill>
              </a:rPr>
              <a:t>, 12 </a:t>
            </a:r>
            <a:r>
              <a:rPr lang="en" sz="2000" i="1" u="sng">
                <a:solidFill>
                  <a:schemeClr val="dk1"/>
                </a:solidFill>
              </a:rPr>
              <a:t>so that you will not be sluggish</a:t>
            </a:r>
            <a:r>
              <a:rPr lang="en" sz="2000" i="1">
                <a:solidFill>
                  <a:schemeClr val="dk1"/>
                </a:solidFill>
              </a:rPr>
              <a:t>, but imitators of those who through faith and patience inherit the promises.”</a:t>
            </a:r>
            <a:endParaRPr sz="20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0"/>
          <p:cNvSpPr txBox="1">
            <a:spLocks noGrp="1"/>
          </p:cNvSpPr>
          <p:nvPr>
            <p:ph type="ctrTitle"/>
          </p:nvPr>
        </p:nvSpPr>
        <p:spPr>
          <a:xfrm>
            <a:off x="-161075" y="-148875"/>
            <a:ext cx="9474900" cy="747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700" b="1">
                <a:solidFill>
                  <a:srgbClr val="00FFFF"/>
                </a:solidFill>
              </a:rPr>
              <a:t>HOPE “WARNINGS” - 2</a:t>
            </a:r>
            <a:endParaRPr sz="4700" b="1">
              <a:solidFill>
                <a:srgbClr val="00FFFF"/>
              </a:solidFill>
            </a:endParaRPr>
          </a:p>
        </p:txBody>
      </p:sp>
      <p:sp>
        <p:nvSpPr>
          <p:cNvPr id="97" name="Google Shape;97;p20"/>
          <p:cNvSpPr txBox="1">
            <a:spLocks noGrp="1"/>
          </p:cNvSpPr>
          <p:nvPr>
            <p:ph type="subTitle" idx="1"/>
          </p:nvPr>
        </p:nvSpPr>
        <p:spPr>
          <a:xfrm>
            <a:off x="-161075" y="492700"/>
            <a:ext cx="9305100" cy="4650900"/>
          </a:xfrm>
          <a:prstGeom prst="rect">
            <a:avLst/>
          </a:prstGeom>
        </p:spPr>
        <p:txBody>
          <a:bodyPr spcFirstLastPara="1" wrap="square" lIns="91425" tIns="91425" rIns="91425" bIns="91425" anchor="t" anchorCtr="0">
            <a:noAutofit/>
          </a:bodyPr>
          <a:lstStyle/>
          <a:p>
            <a:pPr marL="457200" lvl="0" indent="-381000" algn="l" rtl="0">
              <a:lnSpc>
                <a:spcPct val="90000"/>
              </a:lnSpc>
              <a:spcBef>
                <a:spcPts val="0"/>
              </a:spcBef>
              <a:spcAft>
                <a:spcPts val="0"/>
              </a:spcAft>
              <a:buClr>
                <a:srgbClr val="00FFFF"/>
              </a:buClr>
              <a:buSzPts val="2400"/>
              <a:buChar char="●"/>
            </a:pPr>
            <a:r>
              <a:rPr lang="en" sz="2400">
                <a:solidFill>
                  <a:srgbClr val="00FFFF"/>
                </a:solidFill>
              </a:rPr>
              <a:t>Focus your hope completely on God’s grace.  </a:t>
            </a:r>
            <a:r>
              <a:rPr lang="en" sz="2400" u="sng">
                <a:solidFill>
                  <a:srgbClr val="FFFF00"/>
                </a:solidFill>
              </a:rPr>
              <a:t>1 Pet.1:13</a:t>
            </a:r>
            <a:r>
              <a:rPr lang="en" sz="2400">
                <a:solidFill>
                  <a:srgbClr val="00FFFF"/>
                </a:solidFill>
              </a:rPr>
              <a:t> </a:t>
            </a:r>
            <a:r>
              <a:rPr lang="en" sz="2400" i="1">
                <a:solidFill>
                  <a:schemeClr val="dk1"/>
                </a:solidFill>
              </a:rPr>
              <a:t>“Therefore, prepare your minds for action, keep sober in spirit, </a:t>
            </a:r>
            <a:r>
              <a:rPr lang="en" sz="2400" i="1" u="sng">
                <a:solidFill>
                  <a:schemeClr val="dk1"/>
                </a:solidFill>
              </a:rPr>
              <a:t>fix your hope completely on the grace to be brought to you</a:t>
            </a:r>
            <a:r>
              <a:rPr lang="en" sz="2400" i="1">
                <a:solidFill>
                  <a:schemeClr val="dk1"/>
                </a:solidFill>
              </a:rPr>
              <a:t> at the revelation of Jesus Christ.”</a:t>
            </a:r>
            <a:endParaRPr sz="2400" i="1">
              <a:solidFill>
                <a:schemeClr val="dk1"/>
              </a:solidFill>
            </a:endParaRPr>
          </a:p>
          <a:p>
            <a:pPr marL="457200" lvl="0" indent="-381000" algn="l" rtl="0">
              <a:lnSpc>
                <a:spcPct val="90000"/>
              </a:lnSpc>
              <a:spcBef>
                <a:spcPts val="0"/>
              </a:spcBef>
              <a:spcAft>
                <a:spcPts val="0"/>
              </a:spcAft>
              <a:buClr>
                <a:srgbClr val="00FFFF"/>
              </a:buClr>
              <a:buSzPts val="2400"/>
              <a:buChar char="●"/>
            </a:pPr>
            <a:r>
              <a:rPr lang="en" sz="2400">
                <a:solidFill>
                  <a:srgbClr val="00FFFF"/>
                </a:solidFill>
              </a:rPr>
              <a:t>Defend your hope before others. </a:t>
            </a:r>
            <a:r>
              <a:rPr lang="en" sz="2400" u="sng">
                <a:solidFill>
                  <a:srgbClr val="FFFF00"/>
                </a:solidFill>
              </a:rPr>
              <a:t>1 Pet.3:15</a:t>
            </a:r>
            <a:r>
              <a:rPr lang="en" sz="2400">
                <a:solidFill>
                  <a:srgbClr val="00FFFF"/>
                </a:solidFill>
              </a:rPr>
              <a:t> </a:t>
            </a:r>
            <a:r>
              <a:rPr lang="en" sz="2400" i="1">
                <a:solidFill>
                  <a:schemeClr val="dk1"/>
                </a:solidFill>
              </a:rPr>
              <a:t>“but sanctify Christ as Lord in your hearts, </a:t>
            </a:r>
            <a:r>
              <a:rPr lang="en" sz="2400" i="1" u="sng">
                <a:solidFill>
                  <a:schemeClr val="dk1"/>
                </a:solidFill>
              </a:rPr>
              <a:t>always being ready to make a defense to everyone who asks you to give an account for the hope that is in you</a:t>
            </a:r>
            <a:r>
              <a:rPr lang="en" sz="2400" i="1">
                <a:solidFill>
                  <a:schemeClr val="dk1"/>
                </a:solidFill>
              </a:rPr>
              <a:t>, yet with gentleness and reverence;”</a:t>
            </a:r>
            <a:endParaRPr sz="2400" i="1">
              <a:solidFill>
                <a:schemeClr val="dk1"/>
              </a:solidFill>
            </a:endParaRPr>
          </a:p>
          <a:p>
            <a:pPr marL="457200" lvl="0" indent="-381000" algn="l" rtl="0">
              <a:lnSpc>
                <a:spcPct val="90000"/>
              </a:lnSpc>
              <a:spcBef>
                <a:spcPts val="0"/>
              </a:spcBef>
              <a:spcAft>
                <a:spcPts val="0"/>
              </a:spcAft>
              <a:buClr>
                <a:srgbClr val="00FFFF"/>
              </a:buClr>
              <a:buSzPts val="2400"/>
              <a:buChar char="●"/>
            </a:pPr>
            <a:r>
              <a:rPr lang="en" sz="2400">
                <a:solidFill>
                  <a:srgbClr val="00FFFF"/>
                </a:solidFill>
              </a:rPr>
              <a:t>Keep yourself “pure”, like Christ. </a:t>
            </a:r>
            <a:r>
              <a:rPr lang="en" sz="2400" u="sng">
                <a:solidFill>
                  <a:srgbClr val="FFFF00"/>
                </a:solidFill>
              </a:rPr>
              <a:t>1 Jn.3:2-3</a:t>
            </a:r>
            <a:r>
              <a:rPr lang="en" sz="2400">
                <a:solidFill>
                  <a:srgbClr val="00FFFF"/>
                </a:solidFill>
              </a:rPr>
              <a:t> </a:t>
            </a:r>
            <a:r>
              <a:rPr lang="en" sz="2400" i="1">
                <a:solidFill>
                  <a:schemeClr val="dk1"/>
                </a:solidFill>
              </a:rPr>
              <a:t>“Beloved, now we are children of God, and it has not appeared as yet what we will be. We know that when He appears, we will be like Him, because we will see Him just as He is. 3 And </a:t>
            </a:r>
            <a:r>
              <a:rPr lang="en" sz="2400" i="1" u="sng">
                <a:solidFill>
                  <a:schemeClr val="dk1"/>
                </a:solidFill>
              </a:rPr>
              <a:t>everyone who has this hope fixed on Him purifies himself, just as He is pure</a:t>
            </a:r>
            <a:r>
              <a:rPr lang="en" sz="2400" i="1">
                <a:solidFill>
                  <a:schemeClr val="dk1"/>
                </a:solidFill>
              </a:rPr>
              <a:t>.”</a:t>
            </a:r>
            <a:endParaRPr sz="24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1"/>
          <p:cNvSpPr txBox="1">
            <a:spLocks noGrp="1"/>
          </p:cNvSpPr>
          <p:nvPr>
            <p:ph type="ctrTitle"/>
          </p:nvPr>
        </p:nvSpPr>
        <p:spPr>
          <a:xfrm>
            <a:off x="-161075" y="-148875"/>
            <a:ext cx="9474900" cy="780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WHERE ATHEISM LOSES</a:t>
            </a:r>
            <a:endParaRPr sz="5000" b="1">
              <a:solidFill>
                <a:srgbClr val="00FFFF"/>
              </a:solidFill>
            </a:endParaRPr>
          </a:p>
        </p:txBody>
      </p:sp>
      <p:sp>
        <p:nvSpPr>
          <p:cNvPr id="103" name="Google Shape;103;p21"/>
          <p:cNvSpPr txBox="1">
            <a:spLocks noGrp="1"/>
          </p:cNvSpPr>
          <p:nvPr>
            <p:ph type="subTitle" idx="1"/>
          </p:nvPr>
        </p:nvSpPr>
        <p:spPr>
          <a:xfrm>
            <a:off x="-161075" y="361400"/>
            <a:ext cx="9366600" cy="4782300"/>
          </a:xfrm>
          <a:prstGeom prst="rect">
            <a:avLst/>
          </a:prstGeom>
        </p:spPr>
        <p:txBody>
          <a:bodyPr spcFirstLastPara="1" wrap="square" lIns="91425" tIns="91425" rIns="91425" bIns="91425" anchor="t" anchorCtr="0">
            <a:noAutofit/>
          </a:bodyPr>
          <a:lstStyle/>
          <a:p>
            <a:pPr marL="457200" lvl="0" indent="-355600" algn="l" rtl="0">
              <a:lnSpc>
                <a:spcPct val="90000"/>
              </a:lnSpc>
              <a:spcBef>
                <a:spcPts val="0"/>
              </a:spcBef>
              <a:spcAft>
                <a:spcPts val="0"/>
              </a:spcAft>
              <a:buClr>
                <a:srgbClr val="FFFF00"/>
              </a:buClr>
              <a:buSzPts val="2000"/>
              <a:buChar char="●"/>
            </a:pPr>
            <a:r>
              <a:rPr lang="en" sz="2000">
                <a:solidFill>
                  <a:srgbClr val="FFFF00"/>
                </a:solidFill>
              </a:rPr>
              <a:t>You’ve been very patient as we looked at a LOT of passages in the bible about hope.  Those words and promises, given by a Creator who cannot lie, are what sustain us.  But I want to get into practical applications now, to show why I believe HOPE is the biggest difference between Christian and atheist.</a:t>
            </a:r>
            <a:endParaRPr sz="2000">
              <a:solidFill>
                <a:srgbClr val="FFFF00"/>
              </a:solidFill>
            </a:endParaRPr>
          </a:p>
          <a:p>
            <a:pPr marL="457200" lvl="0" indent="-355600" algn="l" rtl="0">
              <a:lnSpc>
                <a:spcPct val="90000"/>
              </a:lnSpc>
              <a:spcBef>
                <a:spcPts val="0"/>
              </a:spcBef>
              <a:spcAft>
                <a:spcPts val="0"/>
              </a:spcAft>
              <a:buClr>
                <a:srgbClr val="FFFF00"/>
              </a:buClr>
              <a:buSzPts val="2000"/>
              <a:buChar char="●"/>
            </a:pPr>
            <a:r>
              <a:rPr lang="en" sz="2000" u="sng">
                <a:solidFill>
                  <a:srgbClr val="FFFF00"/>
                </a:solidFill>
              </a:rPr>
              <a:t>2 Sam.12:19-23</a:t>
            </a:r>
            <a:r>
              <a:rPr lang="en" sz="2000">
                <a:solidFill>
                  <a:schemeClr val="dk1"/>
                </a:solidFill>
              </a:rPr>
              <a:t> </a:t>
            </a:r>
            <a:r>
              <a:rPr lang="en" sz="2000" i="1">
                <a:solidFill>
                  <a:schemeClr val="dk1"/>
                </a:solidFill>
              </a:rPr>
              <a:t>“But when David saw that his servants were whispering together, David perceived that the child was dead; so David said to his servants, “Is the child dead?” And they said, “He is dead.” 20 </a:t>
            </a:r>
            <a:r>
              <a:rPr lang="en" sz="2000" i="1" u="sng">
                <a:solidFill>
                  <a:schemeClr val="dk1"/>
                </a:solidFill>
              </a:rPr>
              <a:t>So David arose from the ground, washed, anointed himself, and changed his clothes; </a:t>
            </a:r>
            <a:r>
              <a:rPr lang="en" sz="2000" i="1" u="sng">
                <a:solidFill>
                  <a:srgbClr val="FFFF00"/>
                </a:solidFill>
              </a:rPr>
              <a:t>and he came into the house of the Lord and worshiped</a:t>
            </a:r>
            <a:r>
              <a:rPr lang="en" sz="2000" i="1">
                <a:solidFill>
                  <a:schemeClr val="dk1"/>
                </a:solidFill>
              </a:rPr>
              <a:t>. Then he came to his own house, and when he requested, they set food before him and he ate. 21 Then his servants said to him, “What is this thing that you have done? While the child was alive, you fasted and wept; but when the child died, you arose and ate food.” 22 He said, “While the child was still alive, I fasted and wept; for I said, ‘Who knows, the Lord may be gracious to me, that the child may live.’ 23 But now he has died; why should I fast? </a:t>
            </a:r>
            <a:r>
              <a:rPr lang="en" sz="2000" i="1" u="sng">
                <a:solidFill>
                  <a:srgbClr val="FFFF00"/>
                </a:solidFill>
              </a:rPr>
              <a:t>Can I bring him back again? I will go to him, but he will not return to me</a:t>
            </a:r>
            <a:r>
              <a:rPr lang="en" sz="2000" i="1">
                <a:solidFill>
                  <a:srgbClr val="FFFF00"/>
                </a:solidFill>
              </a:rPr>
              <a:t>.”</a:t>
            </a:r>
            <a:endParaRPr sz="2000" i="1">
              <a:solidFill>
                <a:srgbClr val="FFFF00"/>
              </a:solidFill>
            </a:endParaRPr>
          </a:p>
          <a:p>
            <a:pPr marL="457200" lvl="0" indent="-355600" algn="l" rtl="0">
              <a:lnSpc>
                <a:spcPct val="90000"/>
              </a:lnSpc>
              <a:spcBef>
                <a:spcPts val="0"/>
              </a:spcBef>
              <a:spcAft>
                <a:spcPts val="0"/>
              </a:spcAft>
              <a:buClr>
                <a:srgbClr val="00FFFF"/>
              </a:buClr>
              <a:buSzPts val="2000"/>
              <a:buChar char="●"/>
            </a:pPr>
            <a:r>
              <a:rPr lang="en" sz="2000">
                <a:solidFill>
                  <a:srgbClr val="00FFFF"/>
                </a:solidFill>
              </a:rPr>
              <a:t>HOW was David able to endure the death of his newborn child, for HIS sin?</a:t>
            </a:r>
            <a:endParaRPr sz="20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2951</Words>
  <Application>Microsoft Office PowerPoint</Application>
  <PresentationFormat>On-screen Show (16:9)</PresentationFormat>
  <Paragraphs>63</Paragraphs>
  <Slides>13</Slides>
  <Notes>13</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13</vt:i4>
      </vt:variant>
    </vt:vector>
  </HeadingPairs>
  <TitlesOfParts>
    <vt:vector size="15" baseType="lpstr">
      <vt:lpstr>Arial</vt:lpstr>
      <vt:lpstr>Simple Dark</vt:lpstr>
      <vt:lpstr>What is, in your opinion, the biggest difference between a Christian and an atheist?</vt:lpstr>
      <vt:lpstr>The ANCHOR of the soul</vt:lpstr>
      <vt:lpstr>MORE THAN A FANTASY</vt:lpstr>
      <vt:lpstr>WHY CHRISTIANS CAN HOPE</vt:lpstr>
      <vt:lpstr>THE OBJECTS OF OUR HOPE</vt:lpstr>
      <vt:lpstr>THE OBJECTS OF OUR HOPE - 2</vt:lpstr>
      <vt:lpstr>WARNINGS REGARDING HOPE</vt:lpstr>
      <vt:lpstr>HOPE “WARNINGS” - 2</vt:lpstr>
      <vt:lpstr>WHERE ATHEISM LOSES</vt:lpstr>
      <vt:lpstr>THE “HOPE” OF THE ATHEIST</vt:lpstr>
      <vt:lpstr>HOPE REALIZED</vt:lpstr>
      <vt:lpstr>WHAT THIS ALL MEANS</vt:lpstr>
      <vt:lpstr>ABANDON FALSE HOPES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Eric Bridge</dc:creator>
  <cp:lastModifiedBy>Eric Bridge</cp:lastModifiedBy>
  <cp:revision>1</cp:revision>
  <dcterms:modified xsi:type="dcterms:W3CDTF">2025-05-25T04:47:52Z</dcterms:modified>
</cp:coreProperties>
</file>