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7102475" cy="93884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99" d="100"/>
          <a:sy n="199" d="100"/>
        </p:scale>
        <p:origin x="3222"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3863" y="704850"/>
            <a:ext cx="6256337"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10248" y="4459526"/>
            <a:ext cx="5681980" cy="4224814"/>
          </a:xfrm>
          <a:prstGeom prst="rect">
            <a:avLst/>
          </a:prstGeom>
          <a:noFill/>
          <a:ln>
            <a:noFill/>
          </a:ln>
        </p:spPr>
        <p:txBody>
          <a:bodyPr spcFirstLastPara="1" wrap="square" lIns="94213" tIns="94213" rIns="94213" bIns="94213"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423863" y="704850"/>
            <a:ext cx="6256337" cy="35194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357324a8733_0_35: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357324a8733_0_35: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357324a8733_0_40: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357324a8733_0_40: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357324a8733_0_45:notes"/>
          <p:cNvSpPr>
            <a:spLocks noGrp="1" noRot="1" noChangeAspect="1"/>
          </p:cNvSpPr>
          <p:nvPr>
            <p:ph type="sldImg" idx="2"/>
          </p:nvPr>
        </p:nvSpPr>
        <p:spPr>
          <a:xfrm>
            <a:off x="423863" y="704850"/>
            <a:ext cx="6256337" cy="35194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357324a8733_0_45: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0504752a32_0_45: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0504752a32_0_45: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357324a8733_0_0: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357324a8733_0_0: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357324a8733_0_5:notes"/>
          <p:cNvSpPr>
            <a:spLocks noGrp="1" noRot="1" noChangeAspect="1"/>
          </p:cNvSpPr>
          <p:nvPr>
            <p:ph type="sldImg" idx="2"/>
          </p:nvPr>
        </p:nvSpPr>
        <p:spPr>
          <a:xfrm>
            <a:off x="423863" y="704850"/>
            <a:ext cx="6256337" cy="35194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357324a8733_0_5: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357324a8733_0_10: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357324a8733_0_10: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357324a8733_0_15: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357324a8733_0_15: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57324a8733_0_20:notes"/>
          <p:cNvSpPr>
            <a:spLocks noGrp="1" noRot="1" noChangeAspect="1"/>
          </p:cNvSpPr>
          <p:nvPr>
            <p:ph type="sldImg" idx="2"/>
          </p:nvPr>
        </p:nvSpPr>
        <p:spPr>
          <a:xfrm>
            <a:off x="423863" y="704850"/>
            <a:ext cx="6256337" cy="35194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357324a8733_0_20: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357324a8733_0_25:notes"/>
          <p:cNvSpPr>
            <a:spLocks noGrp="1" noRot="1" noChangeAspect="1"/>
          </p:cNvSpPr>
          <p:nvPr>
            <p:ph type="sldImg" idx="2"/>
          </p:nvPr>
        </p:nvSpPr>
        <p:spPr>
          <a:xfrm>
            <a:off x="423863" y="704850"/>
            <a:ext cx="6256337" cy="35194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357324a8733_0_25: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357324a8733_0_30: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357324a8733_0_30: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50625" y="0"/>
            <a:ext cx="9282000" cy="598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00" b="1">
                <a:solidFill>
                  <a:srgbClr val="00FFFF"/>
                </a:solidFill>
              </a:rPr>
              <a:t>ONE MOTHER’S LOVE</a:t>
            </a:r>
            <a:endParaRPr sz="6000" b="1">
              <a:solidFill>
                <a:srgbClr val="00FFFF"/>
              </a:solidFill>
            </a:endParaRPr>
          </a:p>
        </p:txBody>
      </p:sp>
      <p:sp>
        <p:nvSpPr>
          <p:cNvPr id="55" name="Google Shape;55;p13"/>
          <p:cNvSpPr txBox="1">
            <a:spLocks noGrp="1"/>
          </p:cNvSpPr>
          <p:nvPr>
            <p:ph type="subTitle" idx="1"/>
          </p:nvPr>
        </p:nvSpPr>
        <p:spPr>
          <a:xfrm>
            <a:off x="-50625" y="513600"/>
            <a:ext cx="9244800" cy="4629900"/>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SzPts val="852"/>
              <a:buNone/>
            </a:pPr>
            <a:r>
              <a:rPr lang="en" sz="2037" u="sng">
                <a:solidFill>
                  <a:srgbClr val="FFFF00"/>
                </a:solidFill>
              </a:rPr>
              <a:t>1 Sam.1:1-8</a:t>
            </a:r>
            <a:r>
              <a:rPr lang="en" sz="2037"/>
              <a:t> </a:t>
            </a:r>
            <a:r>
              <a:rPr lang="en" sz="2037">
                <a:solidFill>
                  <a:srgbClr val="00FFFF"/>
                </a:solidFill>
              </a:rPr>
              <a:t>(NASB95)</a:t>
            </a:r>
            <a:r>
              <a:rPr lang="en" sz="2037"/>
              <a:t> </a:t>
            </a:r>
            <a:r>
              <a:rPr lang="en" sz="2037" i="1">
                <a:solidFill>
                  <a:schemeClr val="dk1"/>
                </a:solidFill>
              </a:rPr>
              <a:t>“Now there was a certain man from Ramathaim-zophim from the hill country of Ephraim, and his name was Elkanah the son of Jeroham, the son of Elihu, the son of Tohu, the son of Zuph, an Ephraimite. 2 He had two wives: the name of one was </a:t>
            </a:r>
            <a:r>
              <a:rPr lang="en" sz="2037" i="1" u="sng">
                <a:solidFill>
                  <a:schemeClr val="dk1"/>
                </a:solidFill>
              </a:rPr>
              <a:t>Hannah</a:t>
            </a:r>
            <a:r>
              <a:rPr lang="en" sz="2037" i="1">
                <a:solidFill>
                  <a:schemeClr val="dk1"/>
                </a:solidFill>
              </a:rPr>
              <a:t> </a:t>
            </a:r>
            <a:r>
              <a:rPr lang="en" sz="2037">
                <a:solidFill>
                  <a:srgbClr val="FFFF00"/>
                </a:solidFill>
              </a:rPr>
              <a:t>(“grace”, “favor”)</a:t>
            </a:r>
            <a:r>
              <a:rPr lang="en" sz="2037" i="1">
                <a:solidFill>
                  <a:schemeClr val="dk1"/>
                </a:solidFill>
              </a:rPr>
              <a:t> and the name of the other Peninnah; and Peninnah had children, but </a:t>
            </a:r>
            <a:r>
              <a:rPr lang="en" sz="2037" i="1" u="sng">
                <a:solidFill>
                  <a:schemeClr val="dk1"/>
                </a:solidFill>
              </a:rPr>
              <a:t>Hannah had no children</a:t>
            </a:r>
            <a:r>
              <a:rPr lang="en" sz="2037" i="1">
                <a:solidFill>
                  <a:schemeClr val="dk1"/>
                </a:solidFill>
              </a:rPr>
              <a:t>. 3 Now this man would go up from his city yearly to worship and to sacrifice to the Lord of hosts in Shiloh. And the two sons of Eli, Hophni and Phinehas, were priests to the Lord there. 4 When the day came that Elkanah sacrificed, he would give portions to Peninnah his wife and to all her sons and her daughters; 5 but to Hannah he would give a double portion, for he loved Hannah, </a:t>
            </a:r>
            <a:r>
              <a:rPr lang="en" sz="2037" i="1" u="sng">
                <a:solidFill>
                  <a:schemeClr val="dk1"/>
                </a:solidFill>
              </a:rPr>
              <a:t>but the Lord had closed her womb</a:t>
            </a:r>
            <a:r>
              <a:rPr lang="en" sz="2037" i="1">
                <a:solidFill>
                  <a:schemeClr val="dk1"/>
                </a:solidFill>
              </a:rPr>
              <a:t>. 6 Her rival, however, would provoke her bitterly to irritate her, because the Lord had closed her womb. 7 </a:t>
            </a:r>
            <a:r>
              <a:rPr lang="en" sz="2037" i="1" u="sng">
                <a:solidFill>
                  <a:schemeClr val="dk1"/>
                </a:solidFill>
              </a:rPr>
              <a:t>It happened year after year, as often as she went up to the house of the Lord, she would provoke her; so she wept and would not eat</a:t>
            </a:r>
            <a:r>
              <a:rPr lang="en" sz="2037" i="1">
                <a:solidFill>
                  <a:schemeClr val="dk1"/>
                </a:solidFill>
              </a:rPr>
              <a:t>. 8 Then Elkanah her husband said to her, “Hannah, why do you weep and why do you not eat and why is your heart sad? Am I not better to you than ten sons?”</a:t>
            </a:r>
            <a:endParaRPr sz="2037" i="1">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213475" y="0"/>
            <a:ext cx="9527700" cy="497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400" b="1">
                <a:solidFill>
                  <a:srgbClr val="00FFFF"/>
                </a:solidFill>
              </a:rPr>
              <a:t>SHE PRAISES AND THANKS GOD</a:t>
            </a:r>
            <a:endParaRPr sz="4400" b="1">
              <a:solidFill>
                <a:srgbClr val="00FFFF"/>
              </a:solidFill>
            </a:endParaRPr>
          </a:p>
        </p:txBody>
      </p:sp>
      <p:sp>
        <p:nvSpPr>
          <p:cNvPr id="109" name="Google Shape;109;p22"/>
          <p:cNvSpPr txBox="1">
            <a:spLocks noGrp="1"/>
          </p:cNvSpPr>
          <p:nvPr>
            <p:ph type="subTitle" idx="1"/>
          </p:nvPr>
        </p:nvSpPr>
        <p:spPr>
          <a:xfrm>
            <a:off x="-47873" y="497100"/>
            <a:ext cx="9261948" cy="4646200"/>
          </a:xfrm>
          <a:prstGeom prst="rect">
            <a:avLst/>
          </a:prstGeom>
        </p:spPr>
        <p:txBody>
          <a:bodyPr spcFirstLastPara="1" wrap="square" lIns="91425" tIns="91425" rIns="91425" bIns="91425" anchor="t" anchorCtr="0">
            <a:noAutofit/>
          </a:bodyPr>
          <a:lstStyle/>
          <a:p>
            <a:pPr marL="0" lvl="0" indent="0" algn="l" rtl="0">
              <a:lnSpc>
                <a:spcPct val="90000"/>
              </a:lnSpc>
              <a:spcBef>
                <a:spcPts val="0"/>
              </a:spcBef>
              <a:spcAft>
                <a:spcPts val="0"/>
              </a:spcAft>
              <a:buNone/>
            </a:pPr>
            <a:r>
              <a:rPr lang="en" sz="1800" dirty="0">
                <a:solidFill>
                  <a:srgbClr val="FFFF00"/>
                </a:solidFill>
              </a:rPr>
              <a:t>THIS is what she said when she gave up Samuel!  </a:t>
            </a:r>
            <a:r>
              <a:rPr lang="en" sz="1800" u="sng" dirty="0">
                <a:solidFill>
                  <a:srgbClr val="FFFF00"/>
                </a:solidFill>
              </a:rPr>
              <a:t>1 Sam.2:1-11</a:t>
            </a:r>
            <a:r>
              <a:rPr lang="en" sz="1800" i="1" dirty="0">
                <a:solidFill>
                  <a:schemeClr val="dk1"/>
                </a:solidFill>
              </a:rPr>
              <a:t> “And Hannah prayed and said: ‘</a:t>
            </a:r>
            <a:r>
              <a:rPr lang="en" sz="1800" i="1" u="sng" dirty="0">
                <a:solidFill>
                  <a:schemeClr val="dk1"/>
                </a:solidFill>
              </a:rPr>
              <a:t>My heart rejoices in the Lord</a:t>
            </a:r>
            <a:r>
              <a:rPr lang="en" sz="1800" i="1" dirty="0">
                <a:solidFill>
                  <a:schemeClr val="dk1"/>
                </a:solidFill>
              </a:rPr>
              <a:t>; My horn is exalted in the Lord. </a:t>
            </a:r>
            <a:r>
              <a:rPr lang="en" sz="1800" i="1" u="sng" dirty="0">
                <a:solidFill>
                  <a:schemeClr val="dk1"/>
                </a:solidFill>
              </a:rPr>
              <a:t>I smile at my enemies, because I rejoice in Your salvation</a:t>
            </a:r>
            <a:r>
              <a:rPr lang="en" sz="1800" i="1" dirty="0">
                <a:solidFill>
                  <a:schemeClr val="dk1"/>
                </a:solidFill>
              </a:rPr>
              <a:t>.2 No one is holy like the Lord, for there is none besides You, nor is there any rock like our God. 3 </a:t>
            </a:r>
            <a:r>
              <a:rPr lang="en" sz="1800" i="1" u="sng" dirty="0">
                <a:solidFill>
                  <a:schemeClr val="dk1"/>
                </a:solidFill>
              </a:rPr>
              <a:t>Talk no more so very proudly; Let no arrogance come from your mouth, for the Lord is the God of knowledge; and by Him actions are weighed</a:t>
            </a:r>
            <a:r>
              <a:rPr lang="en" sz="1800" i="1" dirty="0">
                <a:solidFill>
                  <a:schemeClr val="dk1"/>
                </a:solidFill>
              </a:rPr>
              <a:t>. 4 The bows of the mighty men are broken, and those who stumbled are girded with strength. 5 Those who were full have hired themselves out for bread, and the hungry have ceased to hunger. Even the barren has borne seven, and she who has many children has become feeble. 6 The Lord kills and makes alive; He brings down to the grave and brings up. 7 The Lord makes poor and makes rich; He brings low and lifts up. 8 He raises the poor from the dust and lifts the beggar from the ash heap, to set them among princes and make them inherit the throne of glory. For the pillars of the earth are the Lord’s, and He has set the world upon them. 9 He will guard the feet of His saints, but the wicked shall be silent in darkness. For by strength no man shall prevail. 10 The adversaries of the Lord shall be broken in pieces; From heaven He will thunder against them. The Lord will judge the ends of the earth. He will give strength to His king, and exalt the horn of His anointed.’ 11 Then Elkanah went to his house at Ramah. But </a:t>
            </a:r>
            <a:r>
              <a:rPr lang="en" sz="1800" i="1" u="sng" dirty="0">
                <a:solidFill>
                  <a:schemeClr val="dk1"/>
                </a:solidFill>
              </a:rPr>
              <a:t>the child ministered to the Lord</a:t>
            </a:r>
            <a:r>
              <a:rPr lang="en" sz="1800" i="1" dirty="0">
                <a:solidFill>
                  <a:schemeClr val="dk1"/>
                </a:solidFill>
              </a:rPr>
              <a:t> before Eli the priest.”  </a:t>
            </a:r>
            <a:r>
              <a:rPr lang="en" sz="1800" dirty="0">
                <a:solidFill>
                  <a:schemeClr val="accent1">
                    <a:lumMod val="60000"/>
                    <a:lumOff val="40000"/>
                  </a:schemeClr>
                </a:solidFill>
              </a:rPr>
              <a:t>Are mothers today praising God like this?</a:t>
            </a:r>
            <a:endParaRPr sz="1800" dirty="0">
              <a:solidFill>
                <a:schemeClr val="accent1">
                  <a:lumMod val="60000"/>
                  <a:lumOff val="4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213475" y="0"/>
            <a:ext cx="9527700" cy="497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SHE IS BLESSED BY GOD</a:t>
            </a:r>
            <a:endParaRPr sz="5000" b="1">
              <a:solidFill>
                <a:srgbClr val="00FFFF"/>
              </a:solidFill>
            </a:endParaRPr>
          </a:p>
        </p:txBody>
      </p:sp>
      <p:sp>
        <p:nvSpPr>
          <p:cNvPr id="115" name="Google Shape;115;p23"/>
          <p:cNvSpPr txBox="1">
            <a:spLocks noGrp="1"/>
          </p:cNvSpPr>
          <p:nvPr>
            <p:ph type="subTitle" idx="1"/>
          </p:nvPr>
        </p:nvSpPr>
        <p:spPr>
          <a:xfrm>
            <a:off x="-156175" y="497100"/>
            <a:ext cx="9369900" cy="4646100"/>
          </a:xfrm>
          <a:prstGeom prst="rect">
            <a:avLst/>
          </a:prstGeom>
        </p:spPr>
        <p:txBody>
          <a:bodyPr spcFirstLastPara="1" wrap="square" lIns="91425" tIns="91425" rIns="91425" bIns="91425" anchor="t" anchorCtr="0">
            <a:noAutofit/>
          </a:bodyPr>
          <a:lstStyle/>
          <a:p>
            <a:pPr marL="457200" lvl="0" indent="-345281" algn="l" rtl="0">
              <a:lnSpc>
                <a:spcPct val="90000"/>
              </a:lnSpc>
              <a:spcBef>
                <a:spcPts val="0"/>
              </a:spcBef>
              <a:spcAft>
                <a:spcPts val="0"/>
              </a:spcAft>
              <a:buClr>
                <a:srgbClr val="FFFF00"/>
              </a:buClr>
              <a:buSzPts val="1838"/>
              <a:buChar char="●"/>
            </a:pPr>
            <a:r>
              <a:rPr lang="en" sz="2037" u="sng" dirty="0">
                <a:solidFill>
                  <a:srgbClr val="FFFF00"/>
                </a:solidFill>
              </a:rPr>
              <a:t>1 Sam.2:21</a:t>
            </a:r>
            <a:r>
              <a:rPr lang="en" sz="2037" dirty="0">
                <a:solidFill>
                  <a:schemeClr val="dk1"/>
                </a:solidFill>
              </a:rPr>
              <a:t> </a:t>
            </a:r>
            <a:r>
              <a:rPr lang="en" sz="2037" i="1" dirty="0">
                <a:solidFill>
                  <a:schemeClr val="dk1"/>
                </a:solidFill>
              </a:rPr>
              <a:t>“And the Lord visited Hannah, so that </a:t>
            </a:r>
            <a:r>
              <a:rPr lang="en" sz="2037" i="1" u="sng" dirty="0">
                <a:solidFill>
                  <a:schemeClr val="dk1"/>
                </a:solidFill>
              </a:rPr>
              <a:t>she conceived and bore three sons and two daughters</a:t>
            </a:r>
            <a:r>
              <a:rPr lang="en" sz="2037" i="1" dirty="0">
                <a:solidFill>
                  <a:schemeClr val="dk1"/>
                </a:solidFill>
              </a:rPr>
              <a:t>. Meanwhile </a:t>
            </a:r>
            <a:r>
              <a:rPr lang="en" sz="2037" i="1" u="sng" dirty="0">
                <a:solidFill>
                  <a:schemeClr val="dk1"/>
                </a:solidFill>
              </a:rPr>
              <a:t>the child Samuel grew before the Lord</a:t>
            </a:r>
            <a:r>
              <a:rPr lang="en" sz="2037" i="1" dirty="0">
                <a:solidFill>
                  <a:schemeClr val="dk1"/>
                </a:solidFill>
              </a:rPr>
              <a:t>.”</a:t>
            </a:r>
            <a:endParaRPr sz="2037" i="1" dirty="0">
              <a:solidFill>
                <a:schemeClr val="dk1"/>
              </a:solidFill>
            </a:endParaRPr>
          </a:p>
          <a:p>
            <a:pPr marL="457200" lvl="0" indent="-357981" algn="l" rtl="0">
              <a:lnSpc>
                <a:spcPct val="90000"/>
              </a:lnSpc>
              <a:spcBef>
                <a:spcPts val="0"/>
              </a:spcBef>
              <a:spcAft>
                <a:spcPts val="0"/>
              </a:spcAft>
              <a:buClr>
                <a:srgbClr val="00FFFF"/>
              </a:buClr>
              <a:buSzPts val="2038"/>
              <a:buChar char="●"/>
            </a:pPr>
            <a:r>
              <a:rPr lang="en" sz="2037" dirty="0">
                <a:solidFill>
                  <a:srgbClr val="00FFFF"/>
                </a:solidFill>
              </a:rPr>
              <a:t>She was blessed by God with a godly husband who loved her dearly.</a:t>
            </a:r>
            <a:endParaRPr sz="2037" dirty="0">
              <a:solidFill>
                <a:srgbClr val="00FFFF"/>
              </a:solidFill>
            </a:endParaRPr>
          </a:p>
          <a:p>
            <a:pPr marL="457200" lvl="0" indent="-357981" algn="l" rtl="0">
              <a:lnSpc>
                <a:spcPct val="90000"/>
              </a:lnSpc>
              <a:spcBef>
                <a:spcPts val="0"/>
              </a:spcBef>
              <a:spcAft>
                <a:spcPts val="0"/>
              </a:spcAft>
              <a:buClr>
                <a:srgbClr val="FFFF00"/>
              </a:buClr>
              <a:buSzPts val="2038"/>
              <a:buChar char="●"/>
            </a:pPr>
            <a:r>
              <a:rPr lang="en" sz="2037" dirty="0">
                <a:solidFill>
                  <a:srgbClr val="FFFF00"/>
                </a:solidFill>
              </a:rPr>
              <a:t>She was blessed by God with FIVE more children, after giving her first to the Lord.</a:t>
            </a:r>
            <a:endParaRPr sz="2037" dirty="0">
              <a:solidFill>
                <a:srgbClr val="FFFF00"/>
              </a:solidFill>
            </a:endParaRPr>
          </a:p>
          <a:p>
            <a:pPr marL="457200" lvl="0" indent="-357981" algn="l" rtl="0">
              <a:lnSpc>
                <a:spcPct val="90000"/>
              </a:lnSpc>
              <a:spcBef>
                <a:spcPts val="0"/>
              </a:spcBef>
              <a:spcAft>
                <a:spcPts val="0"/>
              </a:spcAft>
              <a:buClr>
                <a:schemeClr val="dk1"/>
              </a:buClr>
              <a:buSzPts val="2038"/>
              <a:buChar char="●"/>
            </a:pPr>
            <a:r>
              <a:rPr lang="en" sz="2037" dirty="0">
                <a:solidFill>
                  <a:schemeClr val="dk1"/>
                </a:solidFill>
              </a:rPr>
              <a:t>She was blessed by God to see her son Samuel grow into a godly priest and courageous prophet of the Lord.</a:t>
            </a:r>
            <a:endParaRPr sz="2037" dirty="0">
              <a:solidFill>
                <a:schemeClr val="dk1"/>
              </a:solidFill>
            </a:endParaRPr>
          </a:p>
          <a:p>
            <a:pPr marL="457200" lvl="0" indent="-357981" algn="l" rtl="0">
              <a:lnSpc>
                <a:spcPct val="90000"/>
              </a:lnSpc>
              <a:spcBef>
                <a:spcPts val="0"/>
              </a:spcBef>
              <a:spcAft>
                <a:spcPts val="0"/>
              </a:spcAft>
              <a:buClr>
                <a:srgbClr val="00FFFF"/>
              </a:buClr>
              <a:buSzPts val="2038"/>
              <a:buChar char="●"/>
            </a:pPr>
            <a:r>
              <a:rPr lang="en" sz="2037" dirty="0">
                <a:solidFill>
                  <a:srgbClr val="00FFFF"/>
                </a:solidFill>
              </a:rPr>
              <a:t>And she is, right now, blessed by God, as so many godly mothers are, to live forevermore with the Lord AND her son, in paradise and in heaven.</a:t>
            </a:r>
            <a:endParaRPr sz="2037" dirty="0">
              <a:solidFill>
                <a:srgbClr val="00FFFF"/>
              </a:solidFill>
            </a:endParaRPr>
          </a:p>
          <a:p>
            <a:pPr marL="457200" lvl="0" indent="-357981" algn="l" rtl="0">
              <a:lnSpc>
                <a:spcPct val="90000"/>
              </a:lnSpc>
              <a:spcBef>
                <a:spcPts val="0"/>
              </a:spcBef>
              <a:spcAft>
                <a:spcPts val="0"/>
              </a:spcAft>
              <a:buClr>
                <a:srgbClr val="FFFF00"/>
              </a:buClr>
              <a:buSzPts val="2038"/>
              <a:buChar char="●"/>
            </a:pPr>
            <a:r>
              <a:rPr lang="en" sz="2037" dirty="0">
                <a:solidFill>
                  <a:srgbClr val="FFFF00"/>
                </a:solidFill>
              </a:rPr>
              <a:t>Have you known mothers like this in your lifetime?  If God blesses women like this so abundantly, what should WE be doing for them?</a:t>
            </a:r>
            <a:endParaRPr sz="2037" dirty="0">
              <a:solidFill>
                <a:srgbClr val="FFFF00"/>
              </a:solidFill>
            </a:endParaRPr>
          </a:p>
          <a:p>
            <a:pPr marL="457200" lvl="0" indent="-357981" algn="l" rtl="0">
              <a:lnSpc>
                <a:spcPct val="90000"/>
              </a:lnSpc>
              <a:spcBef>
                <a:spcPts val="0"/>
              </a:spcBef>
              <a:spcAft>
                <a:spcPts val="0"/>
              </a:spcAft>
              <a:buClr>
                <a:srgbClr val="FFFF00"/>
              </a:buClr>
              <a:buSzPts val="2038"/>
              <a:buChar char="●"/>
            </a:pPr>
            <a:r>
              <a:rPr lang="en" sz="2037" u="sng" dirty="0">
                <a:solidFill>
                  <a:srgbClr val="FFFF00"/>
                </a:solidFill>
              </a:rPr>
              <a:t>Prov.31:28-30</a:t>
            </a:r>
            <a:r>
              <a:rPr lang="en" sz="2037" dirty="0">
                <a:solidFill>
                  <a:schemeClr val="dk1"/>
                </a:solidFill>
              </a:rPr>
              <a:t> </a:t>
            </a:r>
            <a:r>
              <a:rPr lang="en" sz="2037" i="1" dirty="0">
                <a:solidFill>
                  <a:schemeClr val="dk1"/>
                </a:solidFill>
              </a:rPr>
              <a:t>“</a:t>
            </a:r>
            <a:r>
              <a:rPr lang="en" sz="2037" i="1" u="sng" dirty="0">
                <a:solidFill>
                  <a:schemeClr val="dk1"/>
                </a:solidFill>
              </a:rPr>
              <a:t>Her children rise up and call her blessed</a:t>
            </a:r>
            <a:r>
              <a:rPr lang="en" sz="2037" i="1" dirty="0">
                <a:solidFill>
                  <a:schemeClr val="dk1"/>
                </a:solidFill>
              </a:rPr>
              <a:t>; Her husband also, and </a:t>
            </a:r>
            <a:r>
              <a:rPr lang="en" sz="2037" i="1" u="sng" dirty="0">
                <a:solidFill>
                  <a:schemeClr val="dk1"/>
                </a:solidFill>
              </a:rPr>
              <a:t>he praises her</a:t>
            </a:r>
            <a:r>
              <a:rPr lang="en" sz="2037" i="1" dirty="0">
                <a:solidFill>
                  <a:schemeClr val="dk1"/>
                </a:solidFill>
              </a:rPr>
              <a:t>: 29 ‘Many daughters have done well, but </a:t>
            </a:r>
            <a:r>
              <a:rPr lang="en" sz="2037" i="1" u="sng" dirty="0">
                <a:solidFill>
                  <a:schemeClr val="dk1"/>
                </a:solidFill>
              </a:rPr>
              <a:t>you excel them all</a:t>
            </a:r>
            <a:r>
              <a:rPr lang="en" sz="2037" i="1" dirty="0">
                <a:solidFill>
                  <a:schemeClr val="dk1"/>
                </a:solidFill>
              </a:rPr>
              <a:t>.’ 30 Charm is deceitful and beauty is passing, but </a:t>
            </a:r>
            <a:r>
              <a:rPr lang="en" sz="2037" i="1" u="sng" dirty="0">
                <a:solidFill>
                  <a:schemeClr val="dk1"/>
                </a:solidFill>
              </a:rPr>
              <a:t>a woman who fears the Lord, she shall be praised</a:t>
            </a:r>
            <a:r>
              <a:rPr lang="en" sz="2037" i="1" dirty="0">
                <a:solidFill>
                  <a:schemeClr val="dk1"/>
                </a:solidFill>
              </a:rPr>
              <a:t>.”</a:t>
            </a:r>
            <a:endParaRPr sz="2037"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213475" y="0"/>
            <a:ext cx="9527700" cy="525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ONE FATHER’S LOVE…</a:t>
            </a:r>
            <a:endParaRPr sz="5000" b="1">
              <a:solidFill>
                <a:srgbClr val="00FFFF"/>
              </a:solidFill>
            </a:endParaRPr>
          </a:p>
        </p:txBody>
      </p:sp>
      <p:sp>
        <p:nvSpPr>
          <p:cNvPr id="121" name="Google Shape;121;p24"/>
          <p:cNvSpPr txBox="1">
            <a:spLocks noGrp="1"/>
          </p:cNvSpPr>
          <p:nvPr>
            <p:ph type="subTitle" idx="1"/>
          </p:nvPr>
        </p:nvSpPr>
        <p:spPr>
          <a:xfrm>
            <a:off x="-170500" y="442725"/>
            <a:ext cx="9405900" cy="4743300"/>
          </a:xfrm>
          <a:prstGeom prst="rect">
            <a:avLst/>
          </a:prstGeom>
        </p:spPr>
        <p:txBody>
          <a:bodyPr spcFirstLastPara="1" wrap="square" lIns="91425" tIns="91425" rIns="91425" bIns="91425" anchor="t" anchorCtr="0">
            <a:noAutofit/>
          </a:bodyPr>
          <a:lstStyle/>
          <a:p>
            <a:pPr marL="457200" lvl="0" indent="-351631" algn="l" rtl="0">
              <a:lnSpc>
                <a:spcPct val="90000"/>
              </a:lnSpc>
              <a:spcBef>
                <a:spcPts val="0"/>
              </a:spcBef>
              <a:spcAft>
                <a:spcPts val="0"/>
              </a:spcAft>
              <a:buClr>
                <a:srgbClr val="FFFF00"/>
              </a:buClr>
              <a:buSzPts val="1938"/>
              <a:buChar char="●"/>
            </a:pPr>
            <a:r>
              <a:rPr lang="en" sz="1937">
                <a:solidFill>
                  <a:srgbClr val="FFFF00"/>
                </a:solidFill>
              </a:rPr>
              <a:t>Praise the Lord for godly mothers.  Hannah is only mentioned in these 2 chapters of the bible.  But because of that, her faith is remembered forever.</a:t>
            </a:r>
            <a:endParaRPr sz="1937">
              <a:solidFill>
                <a:srgbClr val="FFFF00"/>
              </a:solidFill>
            </a:endParaRPr>
          </a:p>
          <a:p>
            <a:pPr marL="457200" lvl="0" indent="-351631" algn="l" rtl="0">
              <a:lnSpc>
                <a:spcPct val="90000"/>
              </a:lnSpc>
              <a:spcBef>
                <a:spcPts val="0"/>
              </a:spcBef>
              <a:spcAft>
                <a:spcPts val="0"/>
              </a:spcAft>
              <a:buClr>
                <a:srgbClr val="00FFFF"/>
              </a:buClr>
              <a:buSzPts val="1938"/>
              <a:buChar char="●"/>
            </a:pPr>
            <a:r>
              <a:rPr lang="en" sz="1937">
                <a:solidFill>
                  <a:srgbClr val="00FFFF"/>
                </a:solidFill>
              </a:rPr>
              <a:t>While our lesson today has reminded us of the duty and value of godly mothers, I want to note some similar truths about our heavenly Father.  When we call mothers “godly”, it is because they do for their children what God did for us!</a:t>
            </a:r>
            <a:endParaRPr sz="1937">
              <a:solidFill>
                <a:srgbClr val="00FFFF"/>
              </a:solidFill>
            </a:endParaRPr>
          </a:p>
          <a:p>
            <a:pPr marL="457200" lvl="0" indent="-351631" algn="l" rtl="0">
              <a:lnSpc>
                <a:spcPct val="90000"/>
              </a:lnSpc>
              <a:spcBef>
                <a:spcPts val="0"/>
              </a:spcBef>
              <a:spcAft>
                <a:spcPts val="0"/>
              </a:spcAft>
              <a:buClr>
                <a:srgbClr val="FFFF00"/>
              </a:buClr>
              <a:buSzPts val="1938"/>
              <a:buChar char="●"/>
            </a:pPr>
            <a:r>
              <a:rPr lang="en" sz="1937">
                <a:solidFill>
                  <a:srgbClr val="FFFF00"/>
                </a:solidFill>
              </a:rPr>
              <a:t>A godly mother patiently suffers injustice.  Our heavenly Father watched as His creation violently MURDERED and BLASPHEMED His sinless Son.  </a:t>
            </a:r>
            <a:r>
              <a:rPr lang="en" sz="1937" u="sng">
                <a:solidFill>
                  <a:srgbClr val="FFFF00"/>
                </a:solidFill>
              </a:rPr>
              <a:t>Acts 7:52</a:t>
            </a:r>
            <a:r>
              <a:rPr lang="en" sz="1937">
                <a:solidFill>
                  <a:srgbClr val="FFFF00"/>
                </a:solidFill>
              </a:rPr>
              <a:t> </a:t>
            </a:r>
            <a:r>
              <a:rPr lang="en" sz="1937" i="1">
                <a:solidFill>
                  <a:schemeClr val="dk1"/>
                </a:solidFill>
              </a:rPr>
              <a:t>“Which of the prophets did your fathers not persecute? And they killed those who foretold </a:t>
            </a:r>
            <a:r>
              <a:rPr lang="en" sz="1937" i="1" u="sng">
                <a:solidFill>
                  <a:schemeClr val="dk1"/>
                </a:solidFill>
              </a:rPr>
              <a:t>the coming of the Just One, of whom you now have become the betrayers and murderers</a:t>
            </a:r>
            <a:r>
              <a:rPr lang="en" sz="1937" i="1">
                <a:solidFill>
                  <a:schemeClr val="dk1"/>
                </a:solidFill>
              </a:rPr>
              <a:t>,”</a:t>
            </a:r>
            <a:endParaRPr sz="1937" i="1">
              <a:solidFill>
                <a:schemeClr val="dk1"/>
              </a:solidFill>
            </a:endParaRPr>
          </a:p>
          <a:p>
            <a:pPr marL="457200" lvl="0" indent="-351631" algn="l" rtl="0">
              <a:lnSpc>
                <a:spcPct val="90000"/>
              </a:lnSpc>
              <a:spcBef>
                <a:spcPts val="0"/>
              </a:spcBef>
              <a:spcAft>
                <a:spcPts val="0"/>
              </a:spcAft>
              <a:buClr>
                <a:srgbClr val="FFFF00"/>
              </a:buClr>
              <a:buSzPts val="1938"/>
              <a:buChar char="●"/>
            </a:pPr>
            <a:r>
              <a:rPr lang="en" sz="1937">
                <a:solidFill>
                  <a:srgbClr val="FFFF00"/>
                </a:solidFill>
              </a:rPr>
              <a:t>A godly mother makes sacrifices.  Our heavenly Father offered His only Son on a cross as a sacrifice for OUR sins, the only sacrifice powerful enough to erase them forever.  </a:t>
            </a:r>
            <a:r>
              <a:rPr lang="en" sz="1937" u="sng">
                <a:solidFill>
                  <a:srgbClr val="FFFF00"/>
                </a:solidFill>
              </a:rPr>
              <a:t>Heb.10:12</a:t>
            </a:r>
            <a:r>
              <a:rPr lang="en" sz="1937">
                <a:solidFill>
                  <a:srgbClr val="FFFF00"/>
                </a:solidFill>
              </a:rPr>
              <a:t> </a:t>
            </a:r>
            <a:r>
              <a:rPr lang="en" sz="1937" i="1">
                <a:solidFill>
                  <a:schemeClr val="dk1"/>
                </a:solidFill>
              </a:rPr>
              <a:t>“But this Man, </a:t>
            </a:r>
            <a:r>
              <a:rPr lang="en" sz="1937" i="1" u="sng">
                <a:solidFill>
                  <a:schemeClr val="dk1"/>
                </a:solidFill>
              </a:rPr>
              <a:t>after He had offered one sacrifice for sins forever</a:t>
            </a:r>
            <a:r>
              <a:rPr lang="en" sz="1937" i="1">
                <a:solidFill>
                  <a:schemeClr val="dk1"/>
                </a:solidFill>
              </a:rPr>
              <a:t>, sat down at the right hand of God,”</a:t>
            </a:r>
            <a:endParaRPr sz="1937">
              <a:solidFill>
                <a:schemeClr val="dk1"/>
              </a:solidFill>
            </a:endParaRPr>
          </a:p>
          <a:p>
            <a:pPr marL="457200" lvl="0" indent="-351631" algn="l" rtl="0">
              <a:lnSpc>
                <a:spcPct val="90000"/>
              </a:lnSpc>
              <a:spcBef>
                <a:spcPts val="0"/>
              </a:spcBef>
              <a:spcAft>
                <a:spcPts val="0"/>
              </a:spcAft>
              <a:buClr>
                <a:srgbClr val="00FFFF"/>
              </a:buClr>
              <a:buSzPts val="1938"/>
              <a:buChar char="●"/>
            </a:pPr>
            <a:r>
              <a:rPr lang="en" sz="1937">
                <a:solidFill>
                  <a:srgbClr val="00FFFF"/>
                </a:solidFill>
              </a:rPr>
              <a:t>IF you believe this.  IF you are willing to confess this before others.  IF you are willing to turn from your sins.</a:t>
            </a:r>
            <a:r>
              <a:rPr lang="en" sz="1937">
                <a:solidFill>
                  <a:srgbClr val="FFFF00"/>
                </a:solidFill>
              </a:rPr>
              <a:t>  </a:t>
            </a:r>
            <a:r>
              <a:rPr lang="en" sz="1937" u="sng">
                <a:solidFill>
                  <a:srgbClr val="FFFF00"/>
                </a:solidFill>
              </a:rPr>
              <a:t>Acts 22:16</a:t>
            </a:r>
            <a:r>
              <a:rPr lang="en" sz="1937">
                <a:solidFill>
                  <a:srgbClr val="FFFF00"/>
                </a:solidFill>
              </a:rPr>
              <a:t> </a:t>
            </a:r>
            <a:r>
              <a:rPr lang="en" sz="1937" i="1">
                <a:solidFill>
                  <a:schemeClr val="dk1"/>
                </a:solidFill>
              </a:rPr>
              <a:t>“And now why are you waiting? </a:t>
            </a:r>
            <a:r>
              <a:rPr lang="en" sz="1937" i="1" u="sng">
                <a:solidFill>
                  <a:schemeClr val="dk1"/>
                </a:solidFill>
              </a:rPr>
              <a:t>Arise and be baptized, and wash away your sins</a:t>
            </a:r>
            <a:r>
              <a:rPr lang="en" sz="1937" i="1">
                <a:solidFill>
                  <a:schemeClr val="dk1"/>
                </a:solidFill>
              </a:rPr>
              <a:t>, calling on the name of the Lord.”</a:t>
            </a:r>
            <a:endParaRPr sz="1937"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50625" y="0"/>
            <a:ext cx="9282000" cy="598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A GODLY MOTHER …</a:t>
            </a:r>
            <a:endParaRPr sz="5000" b="1">
              <a:solidFill>
                <a:srgbClr val="00FFFF"/>
              </a:solidFill>
            </a:endParaRPr>
          </a:p>
        </p:txBody>
      </p:sp>
      <p:sp>
        <p:nvSpPr>
          <p:cNvPr id="61" name="Google Shape;61;p14"/>
          <p:cNvSpPr txBox="1">
            <a:spLocks noGrp="1"/>
          </p:cNvSpPr>
          <p:nvPr>
            <p:ph type="subTitle" idx="1"/>
          </p:nvPr>
        </p:nvSpPr>
        <p:spPr>
          <a:xfrm>
            <a:off x="-80400" y="598500"/>
            <a:ext cx="9224400" cy="4545000"/>
          </a:xfrm>
          <a:prstGeom prst="rect">
            <a:avLst/>
          </a:prstGeom>
        </p:spPr>
        <p:txBody>
          <a:bodyPr spcFirstLastPara="1" wrap="square" lIns="91425" tIns="91425" rIns="91425" bIns="91425" anchor="t" anchorCtr="0">
            <a:noAutofit/>
          </a:bodyPr>
          <a:lstStyle/>
          <a:p>
            <a:pPr marL="457200" lvl="0" indent="-421481" algn="l" rtl="0">
              <a:lnSpc>
                <a:spcPct val="90000"/>
              </a:lnSpc>
              <a:spcBef>
                <a:spcPts val="0"/>
              </a:spcBef>
              <a:spcAft>
                <a:spcPts val="0"/>
              </a:spcAft>
              <a:buClr>
                <a:srgbClr val="FFFF00"/>
              </a:buClr>
              <a:buSzPts val="3038"/>
              <a:buChar char="●"/>
            </a:pPr>
            <a:r>
              <a:rPr lang="en" sz="3037" dirty="0">
                <a:solidFill>
                  <a:srgbClr val="FFFF00"/>
                </a:solidFill>
              </a:rPr>
              <a:t>As we look at Hannah’s wonderful example today, on “Mother’s Day”, I hope that we can learn and remember the following valuable lessons:</a:t>
            </a:r>
            <a:endParaRPr sz="3037" dirty="0">
              <a:solidFill>
                <a:srgbClr val="FFFF00"/>
              </a:solidFill>
            </a:endParaRPr>
          </a:p>
          <a:p>
            <a:pPr marL="457200" lvl="0" indent="-421481" algn="l" rtl="0">
              <a:lnSpc>
                <a:spcPct val="90000"/>
              </a:lnSpc>
              <a:spcBef>
                <a:spcPts val="0"/>
              </a:spcBef>
              <a:spcAft>
                <a:spcPts val="0"/>
              </a:spcAft>
              <a:buClr>
                <a:schemeClr val="dk1"/>
              </a:buClr>
              <a:buSzPts val="3038"/>
              <a:buChar char="●"/>
            </a:pPr>
            <a:r>
              <a:rPr lang="en" sz="3037" dirty="0">
                <a:solidFill>
                  <a:schemeClr val="dk1"/>
                </a:solidFill>
              </a:rPr>
              <a:t>A godly mother loves the LORD first!</a:t>
            </a:r>
            <a:endParaRPr sz="3037" dirty="0">
              <a:solidFill>
                <a:schemeClr val="dk1"/>
              </a:solidFill>
            </a:endParaRPr>
          </a:p>
          <a:p>
            <a:pPr marL="457200" lvl="0" indent="-421481" algn="l" rtl="0">
              <a:lnSpc>
                <a:spcPct val="90000"/>
              </a:lnSpc>
              <a:spcBef>
                <a:spcPts val="0"/>
              </a:spcBef>
              <a:spcAft>
                <a:spcPts val="0"/>
              </a:spcAft>
              <a:buClr>
                <a:srgbClr val="00FFFF"/>
              </a:buClr>
              <a:buSzPts val="3038"/>
              <a:buChar char="●"/>
            </a:pPr>
            <a:r>
              <a:rPr lang="en" sz="3037" dirty="0">
                <a:solidFill>
                  <a:srgbClr val="00FFFF"/>
                </a:solidFill>
              </a:rPr>
              <a:t>A godly mother patiently suffers injustice.</a:t>
            </a:r>
            <a:endParaRPr sz="3037" dirty="0">
              <a:solidFill>
                <a:srgbClr val="00FFFF"/>
              </a:solidFill>
            </a:endParaRPr>
          </a:p>
          <a:p>
            <a:pPr marL="457200" lvl="0" indent="-421481" algn="l" rtl="0">
              <a:lnSpc>
                <a:spcPct val="90000"/>
              </a:lnSpc>
              <a:spcBef>
                <a:spcPts val="0"/>
              </a:spcBef>
              <a:spcAft>
                <a:spcPts val="0"/>
              </a:spcAft>
              <a:buClr>
                <a:srgbClr val="FFFF00"/>
              </a:buClr>
              <a:buSzPts val="3038"/>
              <a:buChar char="●"/>
            </a:pPr>
            <a:r>
              <a:rPr lang="en" sz="3037" dirty="0">
                <a:solidFill>
                  <a:srgbClr val="FFFF00"/>
                </a:solidFill>
              </a:rPr>
              <a:t>A godly mother makes sacrifices.</a:t>
            </a:r>
            <a:endParaRPr sz="3037" dirty="0">
              <a:solidFill>
                <a:srgbClr val="FFFF00"/>
              </a:solidFill>
            </a:endParaRPr>
          </a:p>
          <a:p>
            <a:pPr marL="457200" lvl="0" indent="-421481" algn="l" rtl="0">
              <a:lnSpc>
                <a:spcPct val="90000"/>
              </a:lnSpc>
              <a:spcBef>
                <a:spcPts val="0"/>
              </a:spcBef>
              <a:spcAft>
                <a:spcPts val="0"/>
              </a:spcAft>
              <a:buClr>
                <a:schemeClr val="dk1"/>
              </a:buClr>
              <a:buSzPts val="3038"/>
              <a:buChar char="●"/>
            </a:pPr>
            <a:r>
              <a:rPr lang="en" sz="3037" dirty="0">
                <a:solidFill>
                  <a:schemeClr val="dk1"/>
                </a:solidFill>
              </a:rPr>
              <a:t>A godly mother gives her children back to God.</a:t>
            </a:r>
            <a:endParaRPr sz="3037" dirty="0">
              <a:solidFill>
                <a:schemeClr val="dk1"/>
              </a:solidFill>
            </a:endParaRPr>
          </a:p>
          <a:p>
            <a:pPr marL="457200" lvl="0" indent="-421481" algn="l" rtl="0">
              <a:lnSpc>
                <a:spcPct val="90000"/>
              </a:lnSpc>
              <a:spcBef>
                <a:spcPts val="0"/>
              </a:spcBef>
              <a:spcAft>
                <a:spcPts val="0"/>
              </a:spcAft>
              <a:buClr>
                <a:srgbClr val="00FFFF"/>
              </a:buClr>
              <a:buSzPts val="3038"/>
              <a:buChar char="●"/>
            </a:pPr>
            <a:r>
              <a:rPr lang="en" sz="3037" dirty="0">
                <a:solidFill>
                  <a:srgbClr val="00FFFF"/>
                </a:solidFill>
              </a:rPr>
              <a:t>A godly mother praises God for His blessings.</a:t>
            </a:r>
            <a:endParaRPr sz="3037" dirty="0">
              <a:solidFill>
                <a:srgbClr val="00FFFF"/>
              </a:solidFill>
            </a:endParaRPr>
          </a:p>
          <a:p>
            <a:pPr marL="457200" lvl="0" indent="-421481" algn="l" rtl="0">
              <a:lnSpc>
                <a:spcPct val="90000"/>
              </a:lnSpc>
              <a:spcBef>
                <a:spcPts val="0"/>
              </a:spcBef>
              <a:spcAft>
                <a:spcPts val="0"/>
              </a:spcAft>
              <a:buClr>
                <a:srgbClr val="FFFF00"/>
              </a:buClr>
              <a:buSzPts val="3038"/>
              <a:buChar char="●"/>
            </a:pPr>
            <a:r>
              <a:rPr lang="en" sz="3037" dirty="0">
                <a:solidFill>
                  <a:srgbClr val="FFFF00"/>
                </a:solidFill>
              </a:rPr>
              <a:t>A godly mother will always be seen and blessed by God.</a:t>
            </a:r>
            <a:endParaRPr sz="3037"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50625" y="0"/>
            <a:ext cx="9282000" cy="497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LOVING THE LORD FIRST</a:t>
            </a:r>
            <a:endParaRPr sz="5000" b="1">
              <a:solidFill>
                <a:srgbClr val="00FFFF"/>
              </a:solidFill>
            </a:endParaRPr>
          </a:p>
        </p:txBody>
      </p:sp>
      <p:sp>
        <p:nvSpPr>
          <p:cNvPr id="67" name="Google Shape;67;p15"/>
          <p:cNvSpPr txBox="1">
            <a:spLocks noGrp="1"/>
          </p:cNvSpPr>
          <p:nvPr>
            <p:ph type="subTitle" idx="1"/>
          </p:nvPr>
        </p:nvSpPr>
        <p:spPr>
          <a:xfrm>
            <a:off x="-170500" y="406900"/>
            <a:ext cx="9314400" cy="4736400"/>
          </a:xfrm>
          <a:prstGeom prst="rect">
            <a:avLst/>
          </a:prstGeom>
        </p:spPr>
        <p:txBody>
          <a:bodyPr spcFirstLastPara="1" wrap="square" lIns="91425" tIns="91425" rIns="91425" bIns="91425" anchor="t" anchorCtr="0">
            <a:noAutofit/>
          </a:bodyPr>
          <a:lstStyle/>
          <a:p>
            <a:pPr marL="457200" lvl="0" indent="-357981" algn="l" rtl="0">
              <a:lnSpc>
                <a:spcPct val="90000"/>
              </a:lnSpc>
              <a:spcBef>
                <a:spcPts val="0"/>
              </a:spcBef>
              <a:spcAft>
                <a:spcPts val="0"/>
              </a:spcAft>
              <a:buClr>
                <a:srgbClr val="FFFF00"/>
              </a:buClr>
              <a:buSzPts val="2038"/>
              <a:buChar char="●"/>
            </a:pPr>
            <a:r>
              <a:rPr lang="en" sz="2037" dirty="0">
                <a:solidFill>
                  <a:srgbClr val="FFFF00"/>
                </a:solidFill>
              </a:rPr>
              <a:t>I don’t just mean first, chronologically.  We’re talking about God being the number one love of her life.  Even BEFORE Hannah had children, the Lord was already first place in her life. </a:t>
            </a:r>
            <a:r>
              <a:rPr lang="en" sz="2037" u="sng" dirty="0">
                <a:solidFill>
                  <a:srgbClr val="FFFF00"/>
                </a:solidFill>
              </a:rPr>
              <a:t>1 Sam.1:10-11</a:t>
            </a:r>
            <a:r>
              <a:rPr lang="en" sz="2037" dirty="0">
                <a:solidFill>
                  <a:srgbClr val="FFFF00"/>
                </a:solidFill>
              </a:rPr>
              <a:t> </a:t>
            </a:r>
            <a:r>
              <a:rPr lang="en" sz="2037" i="1" dirty="0">
                <a:solidFill>
                  <a:schemeClr val="dk1"/>
                </a:solidFill>
              </a:rPr>
              <a:t>“And she was in bitterness of soul, and prayed to the Lord and wept in anguish. 11 Then she made a vow and said, “O Lord of hosts, if You will indeed look on the affliction of Your maidservant and remember me, and not forget Your maidservant, but will give Your maidservant a male child, then </a:t>
            </a:r>
            <a:r>
              <a:rPr lang="en" sz="2037" i="1" u="sng" dirty="0">
                <a:solidFill>
                  <a:schemeClr val="dk1"/>
                </a:solidFill>
              </a:rPr>
              <a:t>I will give him to the Lord all the days of his life, and no razor shall come upon his head</a:t>
            </a:r>
            <a:r>
              <a:rPr lang="en" sz="2037" i="1" dirty="0">
                <a:solidFill>
                  <a:schemeClr val="dk1"/>
                </a:solidFill>
              </a:rPr>
              <a:t>.”</a:t>
            </a:r>
            <a:endParaRPr sz="2037" i="1" dirty="0">
              <a:solidFill>
                <a:schemeClr val="dk1"/>
              </a:solidFill>
            </a:endParaRPr>
          </a:p>
          <a:p>
            <a:pPr marL="457200" lvl="0" indent="-357981" algn="l" rtl="0">
              <a:lnSpc>
                <a:spcPct val="90000"/>
              </a:lnSpc>
              <a:spcBef>
                <a:spcPts val="0"/>
              </a:spcBef>
              <a:spcAft>
                <a:spcPts val="0"/>
              </a:spcAft>
              <a:buClr>
                <a:srgbClr val="00FFFF"/>
              </a:buClr>
              <a:buSzPts val="2038"/>
              <a:buChar char="●"/>
            </a:pPr>
            <a:r>
              <a:rPr lang="en" sz="2037" dirty="0">
                <a:solidFill>
                  <a:srgbClr val="00FFFF"/>
                </a:solidFill>
              </a:rPr>
              <a:t>Compare Hannah instead to mothers we see today.  Look at how many homes where either 1) The husband, or 2) The children are the first love of the mother.  Wives who will do whatever their husband asks, and follow his lead, even when they know the Lord wants them to do otherwise.  And all the moms out there who let the CHILDREN run the home, and give the children whatever they want, because they want to be loved by their kids so much.  Or mothers who put their CAREER first - for money and prestige.</a:t>
            </a:r>
            <a:endParaRPr sz="2037" dirty="0">
              <a:solidFill>
                <a:srgbClr val="00FFFF"/>
              </a:solidFill>
            </a:endParaRPr>
          </a:p>
          <a:p>
            <a:pPr marL="457200" lvl="0" indent="-357981" algn="l" rtl="0">
              <a:lnSpc>
                <a:spcPct val="90000"/>
              </a:lnSpc>
              <a:spcBef>
                <a:spcPts val="0"/>
              </a:spcBef>
              <a:spcAft>
                <a:spcPts val="0"/>
              </a:spcAft>
              <a:buClr>
                <a:srgbClr val="FFFF00"/>
              </a:buClr>
              <a:buSzPts val="2038"/>
              <a:buChar char="●"/>
            </a:pPr>
            <a:r>
              <a:rPr lang="en" sz="2037" dirty="0">
                <a:solidFill>
                  <a:srgbClr val="FFFF00"/>
                </a:solidFill>
              </a:rPr>
              <a:t>One might be considered a “great” mom, but will she be a “good” one?</a:t>
            </a:r>
            <a:endParaRPr sz="2037"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50625" y="0"/>
            <a:ext cx="9282000" cy="497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SUFFERING INJUSTICE</a:t>
            </a:r>
            <a:endParaRPr sz="5000" b="1">
              <a:solidFill>
                <a:srgbClr val="00FFFF"/>
              </a:solidFill>
            </a:endParaRPr>
          </a:p>
        </p:txBody>
      </p:sp>
      <p:sp>
        <p:nvSpPr>
          <p:cNvPr id="73" name="Google Shape;73;p16"/>
          <p:cNvSpPr txBox="1">
            <a:spLocks noGrp="1"/>
          </p:cNvSpPr>
          <p:nvPr>
            <p:ph type="subTitle" idx="1"/>
          </p:nvPr>
        </p:nvSpPr>
        <p:spPr>
          <a:xfrm>
            <a:off x="-199150" y="406900"/>
            <a:ext cx="9391500" cy="4736400"/>
          </a:xfrm>
          <a:prstGeom prst="rect">
            <a:avLst/>
          </a:prstGeom>
        </p:spPr>
        <p:txBody>
          <a:bodyPr spcFirstLastPara="1" wrap="square" lIns="91425" tIns="91425" rIns="91425" bIns="91425" anchor="t" anchorCtr="0">
            <a:noAutofit/>
          </a:bodyPr>
          <a:lstStyle/>
          <a:p>
            <a:pPr marL="457200" lvl="0" indent="-338931" algn="l" rtl="0">
              <a:lnSpc>
                <a:spcPct val="90000"/>
              </a:lnSpc>
              <a:spcBef>
                <a:spcPts val="0"/>
              </a:spcBef>
              <a:spcAft>
                <a:spcPts val="0"/>
              </a:spcAft>
              <a:buClr>
                <a:srgbClr val="FFFF00"/>
              </a:buClr>
              <a:buSzPts val="1738"/>
              <a:buChar char="●"/>
            </a:pPr>
            <a:r>
              <a:rPr lang="en" sz="1737">
                <a:solidFill>
                  <a:srgbClr val="FFFF00"/>
                </a:solidFill>
              </a:rPr>
              <a:t>Hannah endured such shameful, hateful treatment from her husband’s other wife (again showing how bad polygamy is).  It reached the point where Hannah would be in such despair that she couldn’t eat.  But we don’t read, at ALL, of Hannah treating Peninah in the same way.  We also don’t read about her lashing out at her husband for not understanding, or not putting a stop to Peninah’s wicked behavior.</a:t>
            </a:r>
            <a:endParaRPr sz="1737">
              <a:solidFill>
                <a:srgbClr val="FFFF00"/>
              </a:solidFill>
            </a:endParaRPr>
          </a:p>
          <a:p>
            <a:pPr marL="457200" lvl="0" indent="-338931" algn="l" rtl="0">
              <a:lnSpc>
                <a:spcPct val="90000"/>
              </a:lnSpc>
              <a:spcBef>
                <a:spcPts val="0"/>
              </a:spcBef>
              <a:spcAft>
                <a:spcPts val="0"/>
              </a:spcAft>
              <a:buClr>
                <a:srgbClr val="00FFFF"/>
              </a:buClr>
              <a:buSzPts val="1738"/>
              <a:buChar char="●"/>
            </a:pPr>
            <a:r>
              <a:rPr lang="en" sz="1737">
                <a:solidFill>
                  <a:srgbClr val="00FFFF"/>
                </a:solidFill>
              </a:rPr>
              <a:t>We know the Lord had closed Hannah’s womb.  We do not know if Hannah knew that or not.  But we DON’T read about her being angry at God, or blaming God for her misfortune.  She faithfully continued to sacrifice and to pray to God.</a:t>
            </a:r>
            <a:endParaRPr sz="1737">
              <a:solidFill>
                <a:srgbClr val="00FFFF"/>
              </a:solidFill>
            </a:endParaRPr>
          </a:p>
          <a:p>
            <a:pPr marL="457200" lvl="0" indent="-338931" algn="l" rtl="0">
              <a:lnSpc>
                <a:spcPct val="90000"/>
              </a:lnSpc>
              <a:spcBef>
                <a:spcPts val="0"/>
              </a:spcBef>
              <a:spcAft>
                <a:spcPts val="0"/>
              </a:spcAft>
              <a:buClr>
                <a:srgbClr val="FFFF00"/>
              </a:buClr>
              <a:buSzPts val="1738"/>
              <a:buChar char="●"/>
            </a:pPr>
            <a:r>
              <a:rPr lang="en" sz="1737">
                <a:solidFill>
                  <a:srgbClr val="FFFF00"/>
                </a:solidFill>
              </a:rPr>
              <a:t>And even when she goes to pray at the tabernacle, the High Priest accused her of being DRUNK!  </a:t>
            </a:r>
            <a:r>
              <a:rPr lang="en" sz="1737" u="sng">
                <a:solidFill>
                  <a:srgbClr val="FFFF00"/>
                </a:solidFill>
              </a:rPr>
              <a:t>1 Sam.1:13-18</a:t>
            </a:r>
            <a:r>
              <a:rPr lang="en" sz="1737">
                <a:solidFill>
                  <a:srgbClr val="FFFF00"/>
                </a:solidFill>
              </a:rPr>
              <a:t> </a:t>
            </a:r>
            <a:r>
              <a:rPr lang="en" sz="1737" i="1">
                <a:solidFill>
                  <a:schemeClr val="dk1"/>
                </a:solidFill>
              </a:rPr>
              <a:t>“Now Hannah spoke in her heart; only her lips moved, but her voice was not heard. Therefore Eli thought she was drunk. 14 So Eli said to her, “How long will you be drunk? Put your wine away from you!” 15 But Hannah answered and said, “</a:t>
            </a:r>
            <a:r>
              <a:rPr lang="en" sz="1737" i="1" u="sng">
                <a:solidFill>
                  <a:schemeClr val="dk1"/>
                </a:solidFill>
              </a:rPr>
              <a:t>No, my lord, I am a woman of sorrowful spirit</a:t>
            </a:r>
            <a:r>
              <a:rPr lang="en" sz="1737" i="1">
                <a:solidFill>
                  <a:schemeClr val="dk1"/>
                </a:solidFill>
              </a:rPr>
              <a:t>. I have drunk neither wine nor intoxicating drink, but have poured out my soul before the Lord. 16 Do not consider your maidservant a wicked woman, for out of the abundance of my complaint and grief I have spoken until now.” 17 Then Eli answered and said, “Go in peace, and the God of Israel grant your petition which you have asked of Him.” 18 And she said, “</a:t>
            </a:r>
            <a:r>
              <a:rPr lang="en" sz="1737" i="1" u="sng">
                <a:solidFill>
                  <a:schemeClr val="dk1"/>
                </a:solidFill>
              </a:rPr>
              <a:t>Let your maidservant find favor in your sight</a:t>
            </a:r>
            <a:r>
              <a:rPr lang="en" sz="1737" i="1">
                <a:solidFill>
                  <a:schemeClr val="dk1"/>
                </a:solidFill>
              </a:rPr>
              <a:t>.” So the woman went her way and ate, and her face was no longer sad.”</a:t>
            </a:r>
            <a:r>
              <a:rPr lang="en" sz="1737">
                <a:solidFill>
                  <a:srgbClr val="FFFF00"/>
                </a:solidFill>
              </a:rPr>
              <a:t>   </a:t>
            </a:r>
            <a:r>
              <a:rPr lang="en" sz="1737">
                <a:solidFill>
                  <a:srgbClr val="00FFFF"/>
                </a:solidFill>
              </a:rPr>
              <a:t>Here again, Hannah does not lose her temper when falsely accused.</a:t>
            </a:r>
            <a:endParaRPr sz="1737">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50625" y="0"/>
            <a:ext cx="9282000" cy="497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SUFFERING INJUSTICE - 2</a:t>
            </a:r>
            <a:endParaRPr sz="5000" b="1">
              <a:solidFill>
                <a:srgbClr val="00FFFF"/>
              </a:solidFill>
            </a:endParaRPr>
          </a:p>
        </p:txBody>
      </p:sp>
      <p:sp>
        <p:nvSpPr>
          <p:cNvPr id="79" name="Google Shape;79;p17"/>
          <p:cNvSpPr txBox="1">
            <a:spLocks noGrp="1"/>
          </p:cNvSpPr>
          <p:nvPr>
            <p:ph type="subTitle" idx="1"/>
          </p:nvPr>
        </p:nvSpPr>
        <p:spPr>
          <a:xfrm>
            <a:off x="-170500" y="406900"/>
            <a:ext cx="9362700" cy="4736400"/>
          </a:xfrm>
          <a:prstGeom prst="rect">
            <a:avLst/>
          </a:prstGeom>
        </p:spPr>
        <p:txBody>
          <a:bodyPr spcFirstLastPara="1" wrap="square" lIns="91425" tIns="91425" rIns="91425" bIns="91425" anchor="t" anchorCtr="0">
            <a:noAutofit/>
          </a:bodyPr>
          <a:lstStyle/>
          <a:p>
            <a:pPr marL="457200" lvl="0" indent="-351631" algn="l" rtl="0">
              <a:lnSpc>
                <a:spcPct val="90000"/>
              </a:lnSpc>
              <a:spcBef>
                <a:spcPts val="0"/>
              </a:spcBef>
              <a:spcAft>
                <a:spcPts val="0"/>
              </a:spcAft>
              <a:buClr>
                <a:srgbClr val="FFFF00"/>
              </a:buClr>
              <a:buSzPts val="1938"/>
              <a:buChar char="●"/>
            </a:pPr>
            <a:r>
              <a:rPr lang="en" sz="1937" dirty="0">
                <a:solidFill>
                  <a:srgbClr val="FFFF00"/>
                </a:solidFill>
              </a:rPr>
              <a:t>What “injustices” must a godly mother endure?</a:t>
            </a:r>
            <a:endParaRPr sz="1937" dirty="0">
              <a:solidFill>
                <a:srgbClr val="FFFF00"/>
              </a:solidFill>
            </a:endParaRPr>
          </a:p>
          <a:p>
            <a:pPr marL="457200" lvl="0" indent="-351631" algn="l" rtl="0">
              <a:lnSpc>
                <a:spcPct val="90000"/>
              </a:lnSpc>
              <a:spcBef>
                <a:spcPts val="0"/>
              </a:spcBef>
              <a:spcAft>
                <a:spcPts val="0"/>
              </a:spcAft>
              <a:buClr>
                <a:schemeClr val="dk1"/>
              </a:buClr>
              <a:buSzPts val="1938"/>
              <a:buChar char="●"/>
            </a:pPr>
            <a:r>
              <a:rPr lang="en" sz="1937" dirty="0">
                <a:solidFill>
                  <a:schemeClr val="dk1"/>
                </a:solidFill>
              </a:rPr>
              <a:t>She may be very unloved and unappreciated by her husband.  I believe there are thousands of Christian mothers in this very situation right now.  Don’t get me wrong - I do not believe a woman is forced to live in a home where she and her children are in physical danger from the father.  She should be somewhere she is safe.  But think of all the homes where the mother is verbally abused, or the father is feeding his various addictions, or the father refuses to provide for even her most basic needs, and yet that Christian mother patiently endures.  It is very precious in the sight of God.</a:t>
            </a:r>
            <a:endParaRPr sz="1937" dirty="0">
              <a:solidFill>
                <a:schemeClr val="dk1"/>
              </a:solidFill>
            </a:endParaRPr>
          </a:p>
          <a:p>
            <a:pPr marL="457200" lvl="0" indent="-351631" algn="l" rtl="0">
              <a:lnSpc>
                <a:spcPct val="90000"/>
              </a:lnSpc>
              <a:spcBef>
                <a:spcPts val="0"/>
              </a:spcBef>
              <a:spcAft>
                <a:spcPts val="0"/>
              </a:spcAft>
              <a:buClr>
                <a:srgbClr val="00FFFF"/>
              </a:buClr>
              <a:buSzPts val="1938"/>
              <a:buChar char="●"/>
            </a:pPr>
            <a:r>
              <a:rPr lang="en" sz="1937" dirty="0">
                <a:solidFill>
                  <a:srgbClr val="00FFFF"/>
                </a:solidFill>
              </a:rPr>
              <a:t>Other godly mothers suffer injustice from their in-laws, who never consider them “good enough” for their son or grand-children.  Others suffer the mocking of “successful” women in business for putting their families ahead of career.</a:t>
            </a:r>
            <a:endParaRPr sz="1937" dirty="0">
              <a:solidFill>
                <a:srgbClr val="00FFFF"/>
              </a:solidFill>
            </a:endParaRPr>
          </a:p>
          <a:p>
            <a:pPr marL="457200" lvl="0" indent="-351631" algn="l" rtl="0">
              <a:lnSpc>
                <a:spcPct val="90000"/>
              </a:lnSpc>
              <a:spcBef>
                <a:spcPts val="0"/>
              </a:spcBef>
              <a:spcAft>
                <a:spcPts val="0"/>
              </a:spcAft>
              <a:buClr>
                <a:srgbClr val="FFFF00"/>
              </a:buClr>
              <a:buSzPts val="1938"/>
              <a:buChar char="●"/>
            </a:pPr>
            <a:r>
              <a:rPr lang="en" sz="1937" dirty="0">
                <a:solidFill>
                  <a:srgbClr val="FFFF00"/>
                </a:solidFill>
              </a:rPr>
              <a:t>But, I believe, the WORST injustice a godly mother must endure, is when the very child she prays to God about each night DOES NOT honor their mother!  This is a great EVIL.  </a:t>
            </a:r>
            <a:r>
              <a:rPr lang="en" sz="1937" u="sng" dirty="0">
                <a:solidFill>
                  <a:srgbClr val="FFFF00"/>
                </a:solidFill>
              </a:rPr>
              <a:t>Prov.19:26</a:t>
            </a:r>
            <a:r>
              <a:rPr lang="en" sz="1937" dirty="0">
                <a:solidFill>
                  <a:srgbClr val="FFFF00"/>
                </a:solidFill>
              </a:rPr>
              <a:t> </a:t>
            </a:r>
            <a:r>
              <a:rPr lang="en" sz="1937" i="1" dirty="0">
                <a:solidFill>
                  <a:schemeClr val="dk1"/>
                </a:solidFill>
              </a:rPr>
              <a:t>“He who mistreats his father and chases away his mother is a son who causes shame and brings reproach.”</a:t>
            </a:r>
            <a:r>
              <a:rPr lang="en" sz="1937" dirty="0">
                <a:solidFill>
                  <a:srgbClr val="FFFF00"/>
                </a:solidFill>
              </a:rPr>
              <a:t>  </a:t>
            </a:r>
            <a:r>
              <a:rPr lang="en" sz="1937" u="sng" dirty="0">
                <a:solidFill>
                  <a:srgbClr val="FFFF00"/>
                </a:solidFill>
              </a:rPr>
              <a:t>Prov.30:11</a:t>
            </a:r>
            <a:r>
              <a:rPr lang="en" sz="1937" dirty="0">
                <a:solidFill>
                  <a:srgbClr val="FFFF00"/>
                </a:solidFill>
              </a:rPr>
              <a:t> </a:t>
            </a:r>
            <a:r>
              <a:rPr lang="en" sz="1937" i="1" dirty="0">
                <a:solidFill>
                  <a:schemeClr val="dk1"/>
                </a:solidFill>
              </a:rPr>
              <a:t>“There is a generation that curses its father, and does not bless its mother.”</a:t>
            </a:r>
            <a:endParaRPr sz="1937"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50625" y="0"/>
            <a:ext cx="9282000" cy="497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MAKING SACRIFICES</a:t>
            </a:r>
            <a:endParaRPr sz="5000" b="1">
              <a:solidFill>
                <a:srgbClr val="00FFFF"/>
              </a:solidFill>
            </a:endParaRPr>
          </a:p>
        </p:txBody>
      </p:sp>
      <p:sp>
        <p:nvSpPr>
          <p:cNvPr id="85" name="Google Shape;85;p18"/>
          <p:cNvSpPr txBox="1">
            <a:spLocks noGrp="1"/>
          </p:cNvSpPr>
          <p:nvPr>
            <p:ph type="subTitle" idx="1"/>
          </p:nvPr>
        </p:nvSpPr>
        <p:spPr>
          <a:xfrm>
            <a:off x="-196285" y="406900"/>
            <a:ext cx="9388485" cy="4736400"/>
          </a:xfrm>
          <a:prstGeom prst="rect">
            <a:avLst/>
          </a:prstGeom>
        </p:spPr>
        <p:txBody>
          <a:bodyPr spcFirstLastPara="1" wrap="square" lIns="91425" tIns="91425" rIns="91425" bIns="91425" anchor="t" anchorCtr="0">
            <a:noAutofit/>
          </a:bodyPr>
          <a:lstStyle/>
          <a:p>
            <a:pPr marL="457200" lvl="0" indent="-357981" algn="l" rtl="0">
              <a:lnSpc>
                <a:spcPct val="90000"/>
              </a:lnSpc>
              <a:spcBef>
                <a:spcPts val="0"/>
              </a:spcBef>
              <a:spcAft>
                <a:spcPts val="0"/>
              </a:spcAft>
              <a:buClr>
                <a:srgbClr val="FFFF00"/>
              </a:buClr>
              <a:buSzPts val="2038"/>
              <a:buChar char="●"/>
            </a:pPr>
            <a:r>
              <a:rPr lang="en" sz="2037" u="sng" dirty="0">
                <a:solidFill>
                  <a:srgbClr val="FFFF00"/>
                </a:solidFill>
              </a:rPr>
              <a:t>1 Sam.1:20-23</a:t>
            </a:r>
            <a:r>
              <a:rPr lang="en" sz="2037" dirty="0">
                <a:solidFill>
                  <a:srgbClr val="FFFF00"/>
                </a:solidFill>
              </a:rPr>
              <a:t> </a:t>
            </a:r>
            <a:r>
              <a:rPr lang="en" sz="2037" i="1" dirty="0">
                <a:solidFill>
                  <a:schemeClr val="dk1"/>
                </a:solidFill>
              </a:rPr>
              <a:t>“So it came to pass in the process of time that Hannah conceived and bore a son, and called his name Samuel </a:t>
            </a:r>
            <a:r>
              <a:rPr lang="en" sz="2037" dirty="0">
                <a:solidFill>
                  <a:srgbClr val="FFFF00"/>
                </a:solidFill>
              </a:rPr>
              <a:t>(“God has heard”)</a:t>
            </a:r>
            <a:r>
              <a:rPr lang="en" sz="2037" i="1" dirty="0">
                <a:solidFill>
                  <a:schemeClr val="dk1"/>
                </a:solidFill>
              </a:rPr>
              <a:t>, saying, “</a:t>
            </a:r>
            <a:r>
              <a:rPr lang="en" sz="2037" i="1" u="sng" dirty="0">
                <a:solidFill>
                  <a:schemeClr val="dk1"/>
                </a:solidFill>
              </a:rPr>
              <a:t>Because I have asked for him from the Lord</a:t>
            </a:r>
            <a:r>
              <a:rPr lang="en" sz="2037" i="1" dirty="0">
                <a:solidFill>
                  <a:schemeClr val="dk1"/>
                </a:solidFill>
              </a:rPr>
              <a:t>.” 21 Now the man Elkanah and all his house went up to offer to the Lord the yearly sacrifice and his vow. 22 But Hannah did not go up, for she said to her husband, “Not until the child is weaned; </a:t>
            </a:r>
            <a:r>
              <a:rPr lang="en" sz="2037" i="1" u="sng" dirty="0">
                <a:solidFill>
                  <a:schemeClr val="dk1"/>
                </a:solidFill>
              </a:rPr>
              <a:t>then I will take him, that he may appear before the Lord and remain there forever</a:t>
            </a:r>
            <a:r>
              <a:rPr lang="en" sz="2037" i="1" dirty="0">
                <a:solidFill>
                  <a:schemeClr val="dk1"/>
                </a:solidFill>
              </a:rPr>
              <a:t>.” 23 So Elkanah her husband said to her, “Do what seems best to you; wait until you have weaned him. Only let the Lord establish His word.” Then the woman stayed and nursed her son until she had weaned him.”</a:t>
            </a:r>
            <a:endParaRPr sz="2037" i="1" dirty="0">
              <a:solidFill>
                <a:schemeClr val="dk1"/>
              </a:solidFill>
            </a:endParaRPr>
          </a:p>
          <a:p>
            <a:pPr marL="457200" lvl="0" indent="-357981" algn="l" rtl="0">
              <a:lnSpc>
                <a:spcPct val="90000"/>
              </a:lnSpc>
              <a:spcBef>
                <a:spcPts val="0"/>
              </a:spcBef>
              <a:spcAft>
                <a:spcPts val="0"/>
              </a:spcAft>
              <a:buClr>
                <a:srgbClr val="FFFF00"/>
              </a:buClr>
              <a:buSzPts val="2038"/>
              <a:buChar char="●"/>
            </a:pPr>
            <a:r>
              <a:rPr lang="en" sz="2037" dirty="0">
                <a:solidFill>
                  <a:srgbClr val="FFFF00"/>
                </a:solidFill>
              </a:rPr>
              <a:t>Hannah did not just pray for a baby.  She specifically prayed for a son, and made a vow at that time that he would be dedicated to the Lord, even a Nazarite from birth (no wine, no cutting of hair, no contact with dead bodies).</a:t>
            </a:r>
            <a:endParaRPr sz="2037" dirty="0">
              <a:solidFill>
                <a:srgbClr val="FFFF00"/>
              </a:solidFill>
            </a:endParaRPr>
          </a:p>
          <a:p>
            <a:pPr marL="457200" lvl="0" indent="-357981" algn="l" rtl="0">
              <a:lnSpc>
                <a:spcPct val="90000"/>
              </a:lnSpc>
              <a:spcBef>
                <a:spcPts val="0"/>
              </a:spcBef>
              <a:spcAft>
                <a:spcPts val="0"/>
              </a:spcAft>
              <a:buClr>
                <a:srgbClr val="00FFFF"/>
              </a:buClr>
              <a:buSzPts val="2038"/>
              <a:buChar char="●"/>
            </a:pPr>
            <a:r>
              <a:rPr lang="en" sz="2037" dirty="0">
                <a:solidFill>
                  <a:srgbClr val="00FFFF"/>
                </a:solidFill>
              </a:rPr>
              <a:t>The weaning period for Jewish children at that time was likely between 2 and 4 years.  The very child that she prayed so earnestly for, she is about to give up.  Just imagine making a sacrifice like that, for God and your child.</a:t>
            </a:r>
            <a:endParaRPr sz="2037"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50625" y="0"/>
            <a:ext cx="9282000" cy="497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MAKING SACRIFICES - 2</a:t>
            </a:r>
            <a:endParaRPr sz="5000" b="1">
              <a:solidFill>
                <a:srgbClr val="00FFFF"/>
              </a:solidFill>
            </a:endParaRPr>
          </a:p>
        </p:txBody>
      </p:sp>
      <p:sp>
        <p:nvSpPr>
          <p:cNvPr id="91" name="Google Shape;91;p19"/>
          <p:cNvSpPr txBox="1">
            <a:spLocks noGrp="1"/>
          </p:cNvSpPr>
          <p:nvPr>
            <p:ph type="subTitle" idx="1"/>
          </p:nvPr>
        </p:nvSpPr>
        <p:spPr>
          <a:xfrm>
            <a:off x="-170500" y="406900"/>
            <a:ext cx="9362700" cy="4736400"/>
          </a:xfrm>
          <a:prstGeom prst="rect">
            <a:avLst/>
          </a:prstGeom>
        </p:spPr>
        <p:txBody>
          <a:bodyPr spcFirstLastPara="1" wrap="square" lIns="91425" tIns="91425" rIns="91425" bIns="91425" anchor="t" anchorCtr="0">
            <a:noAutofit/>
          </a:bodyPr>
          <a:lstStyle/>
          <a:p>
            <a:pPr marL="457200" lvl="0" indent="-357981" algn="l" rtl="0">
              <a:lnSpc>
                <a:spcPct val="90000"/>
              </a:lnSpc>
              <a:spcBef>
                <a:spcPts val="0"/>
              </a:spcBef>
              <a:spcAft>
                <a:spcPts val="0"/>
              </a:spcAft>
              <a:buClr>
                <a:srgbClr val="FFFF00"/>
              </a:buClr>
              <a:buSzPts val="2038"/>
              <a:buChar char="●"/>
            </a:pPr>
            <a:r>
              <a:rPr lang="en" sz="2037">
                <a:solidFill>
                  <a:srgbClr val="FFFF00"/>
                </a:solidFill>
              </a:rPr>
              <a:t>What sacrifices will a godly mother make?</a:t>
            </a:r>
            <a:endParaRPr sz="2037">
              <a:solidFill>
                <a:srgbClr val="FFFF00"/>
              </a:solidFill>
            </a:endParaRPr>
          </a:p>
          <a:p>
            <a:pPr marL="457200" lvl="0" indent="-357981" algn="l" rtl="0">
              <a:lnSpc>
                <a:spcPct val="90000"/>
              </a:lnSpc>
              <a:spcBef>
                <a:spcPts val="0"/>
              </a:spcBef>
              <a:spcAft>
                <a:spcPts val="0"/>
              </a:spcAft>
              <a:buClr>
                <a:schemeClr val="dk1"/>
              </a:buClr>
              <a:buSzPts val="2038"/>
              <a:buChar char="●"/>
            </a:pPr>
            <a:r>
              <a:rPr lang="en" sz="2037">
                <a:solidFill>
                  <a:schemeClr val="dk1"/>
                </a:solidFill>
              </a:rPr>
              <a:t>She provides a healthy and safe home for her family.</a:t>
            </a:r>
            <a:endParaRPr sz="2037">
              <a:solidFill>
                <a:schemeClr val="dk1"/>
              </a:solidFill>
            </a:endParaRPr>
          </a:p>
          <a:p>
            <a:pPr marL="457200" lvl="0" indent="-357981" algn="l" rtl="0">
              <a:lnSpc>
                <a:spcPct val="90000"/>
              </a:lnSpc>
              <a:spcBef>
                <a:spcPts val="0"/>
              </a:spcBef>
              <a:spcAft>
                <a:spcPts val="0"/>
              </a:spcAft>
              <a:buClr>
                <a:srgbClr val="00FFFF"/>
              </a:buClr>
              <a:buSzPts val="2038"/>
              <a:buChar char="●"/>
            </a:pPr>
            <a:r>
              <a:rPr lang="en" sz="2037">
                <a:solidFill>
                  <a:srgbClr val="00FFFF"/>
                </a:solidFill>
              </a:rPr>
              <a:t>She makes sure that her children are clothed and physically nourished.</a:t>
            </a:r>
            <a:endParaRPr sz="2037">
              <a:solidFill>
                <a:srgbClr val="00FFFF"/>
              </a:solidFill>
            </a:endParaRPr>
          </a:p>
          <a:p>
            <a:pPr marL="457200" lvl="0" indent="-357981" algn="l" rtl="0">
              <a:lnSpc>
                <a:spcPct val="90000"/>
              </a:lnSpc>
              <a:spcBef>
                <a:spcPts val="0"/>
              </a:spcBef>
              <a:spcAft>
                <a:spcPts val="0"/>
              </a:spcAft>
              <a:buClr>
                <a:srgbClr val="FFFF00"/>
              </a:buClr>
              <a:buSzPts val="2038"/>
              <a:buChar char="●"/>
            </a:pPr>
            <a:r>
              <a:rPr lang="en" sz="2037">
                <a:solidFill>
                  <a:srgbClr val="FFFF00"/>
                </a:solidFill>
              </a:rPr>
              <a:t>She defends her children when they are in danger, physically and mentally.</a:t>
            </a:r>
            <a:endParaRPr sz="2037">
              <a:solidFill>
                <a:srgbClr val="FFFF00"/>
              </a:solidFill>
            </a:endParaRPr>
          </a:p>
          <a:p>
            <a:pPr marL="457200" lvl="0" indent="-357981" algn="l" rtl="0">
              <a:lnSpc>
                <a:spcPct val="90000"/>
              </a:lnSpc>
              <a:spcBef>
                <a:spcPts val="0"/>
              </a:spcBef>
              <a:spcAft>
                <a:spcPts val="0"/>
              </a:spcAft>
              <a:buClr>
                <a:schemeClr val="dk1"/>
              </a:buClr>
              <a:buSzPts val="2038"/>
              <a:buChar char="●"/>
            </a:pPr>
            <a:r>
              <a:rPr lang="en" sz="2037">
                <a:solidFill>
                  <a:schemeClr val="dk1"/>
                </a:solidFill>
              </a:rPr>
              <a:t>She assists her children in their learning and education - reading them books and helping them on “homework”.</a:t>
            </a:r>
            <a:endParaRPr sz="2037">
              <a:solidFill>
                <a:schemeClr val="dk1"/>
              </a:solidFill>
            </a:endParaRPr>
          </a:p>
          <a:p>
            <a:pPr marL="457200" lvl="0" indent="-357981" algn="l" rtl="0">
              <a:lnSpc>
                <a:spcPct val="90000"/>
              </a:lnSpc>
              <a:spcBef>
                <a:spcPts val="0"/>
              </a:spcBef>
              <a:spcAft>
                <a:spcPts val="0"/>
              </a:spcAft>
              <a:buClr>
                <a:srgbClr val="00FFFF"/>
              </a:buClr>
              <a:buSzPts val="2038"/>
              <a:buChar char="●"/>
            </a:pPr>
            <a:r>
              <a:rPr lang="en" sz="2037">
                <a:solidFill>
                  <a:srgbClr val="00FFFF"/>
                </a:solidFill>
              </a:rPr>
              <a:t>She plays “silly” games with her children, and “make-believe”, to provide joy and lasting memories for them.</a:t>
            </a:r>
            <a:endParaRPr sz="2037">
              <a:solidFill>
                <a:srgbClr val="00FFFF"/>
              </a:solidFill>
            </a:endParaRPr>
          </a:p>
          <a:p>
            <a:pPr marL="457200" lvl="0" indent="-357981" algn="l" rtl="0">
              <a:lnSpc>
                <a:spcPct val="90000"/>
              </a:lnSpc>
              <a:spcBef>
                <a:spcPts val="0"/>
              </a:spcBef>
              <a:spcAft>
                <a:spcPts val="0"/>
              </a:spcAft>
              <a:buClr>
                <a:srgbClr val="FFFF00"/>
              </a:buClr>
              <a:buSzPts val="2038"/>
              <a:buChar char="●"/>
            </a:pPr>
            <a:r>
              <a:rPr lang="en" sz="2037">
                <a:solidFill>
                  <a:srgbClr val="FFFF00"/>
                </a:solidFill>
              </a:rPr>
              <a:t>She is nurse and doctor to her children when they are sick or injured.</a:t>
            </a:r>
            <a:endParaRPr sz="2037">
              <a:solidFill>
                <a:srgbClr val="FFFF00"/>
              </a:solidFill>
            </a:endParaRPr>
          </a:p>
          <a:p>
            <a:pPr marL="457200" lvl="0" indent="-357981" algn="l" rtl="0">
              <a:lnSpc>
                <a:spcPct val="90000"/>
              </a:lnSpc>
              <a:spcBef>
                <a:spcPts val="0"/>
              </a:spcBef>
              <a:spcAft>
                <a:spcPts val="0"/>
              </a:spcAft>
              <a:buClr>
                <a:schemeClr val="dk1"/>
              </a:buClr>
              <a:buSzPts val="2038"/>
              <a:buChar char="●"/>
            </a:pPr>
            <a:r>
              <a:rPr lang="en" sz="2037">
                <a:solidFill>
                  <a:schemeClr val="dk1"/>
                </a:solidFill>
              </a:rPr>
              <a:t>She patiently comforts and calms her children when they are distressed.</a:t>
            </a:r>
            <a:endParaRPr sz="2037">
              <a:solidFill>
                <a:schemeClr val="dk1"/>
              </a:solidFill>
            </a:endParaRPr>
          </a:p>
          <a:p>
            <a:pPr marL="457200" lvl="0" indent="-357981" algn="l" rtl="0">
              <a:lnSpc>
                <a:spcPct val="90000"/>
              </a:lnSpc>
              <a:spcBef>
                <a:spcPts val="0"/>
              </a:spcBef>
              <a:spcAft>
                <a:spcPts val="0"/>
              </a:spcAft>
              <a:buClr>
                <a:srgbClr val="00FFFF"/>
              </a:buClr>
              <a:buSzPts val="2038"/>
              <a:buChar char="●"/>
            </a:pPr>
            <a:r>
              <a:rPr lang="en" sz="2037">
                <a:solidFill>
                  <a:srgbClr val="00FFFF"/>
                </a:solidFill>
              </a:rPr>
              <a:t>She lovingly rebukes, corrects and punishes her children when they are in rebellion or make bad choices (even when she and they are older).</a:t>
            </a:r>
            <a:endParaRPr sz="2037">
              <a:solidFill>
                <a:srgbClr val="00FFFF"/>
              </a:solidFill>
            </a:endParaRPr>
          </a:p>
          <a:p>
            <a:pPr marL="457200" lvl="0" indent="-357981" algn="l" rtl="0">
              <a:lnSpc>
                <a:spcPct val="90000"/>
              </a:lnSpc>
              <a:spcBef>
                <a:spcPts val="0"/>
              </a:spcBef>
              <a:spcAft>
                <a:spcPts val="0"/>
              </a:spcAft>
              <a:buClr>
                <a:srgbClr val="FFFF00"/>
              </a:buClr>
              <a:buSzPts val="2038"/>
              <a:buChar char="●"/>
            </a:pPr>
            <a:r>
              <a:rPr lang="en" sz="2037">
                <a:solidFill>
                  <a:srgbClr val="FFFF00"/>
                </a:solidFill>
              </a:rPr>
              <a:t>I saw a T-Shirt that said “Being a mom is a full time job …”</a:t>
            </a:r>
            <a:endParaRPr sz="2037">
              <a:solidFill>
                <a:srgbClr val="FFFF00"/>
              </a:solidFill>
            </a:endParaRPr>
          </a:p>
          <a:p>
            <a:pPr marL="457200" lvl="0" indent="-357981" algn="l" rtl="0">
              <a:lnSpc>
                <a:spcPct val="90000"/>
              </a:lnSpc>
              <a:spcBef>
                <a:spcPts val="0"/>
              </a:spcBef>
              <a:spcAft>
                <a:spcPts val="0"/>
              </a:spcAft>
              <a:buClr>
                <a:srgbClr val="FFFF00"/>
              </a:buClr>
              <a:buSzPts val="2038"/>
              <a:buChar char="●"/>
            </a:pPr>
            <a:r>
              <a:rPr lang="en" sz="2037">
                <a:solidFill>
                  <a:srgbClr val="FFFF00"/>
                </a:solidFill>
              </a:rPr>
              <a:t>“...except no sick days, no breaks, 40 hours becomes more like 168 hours, there is no paycheck, and you can’t quit.”</a:t>
            </a:r>
            <a:endParaRPr sz="2037">
              <a:solidFill>
                <a:srgbClr val="FFFF00"/>
              </a:solidFill>
            </a:endParaRPr>
          </a:p>
          <a:p>
            <a:pPr marL="457200" lvl="0" indent="-357981" algn="l" rtl="0">
              <a:lnSpc>
                <a:spcPct val="90000"/>
              </a:lnSpc>
              <a:spcBef>
                <a:spcPts val="0"/>
              </a:spcBef>
              <a:spcAft>
                <a:spcPts val="0"/>
              </a:spcAft>
              <a:buClr>
                <a:schemeClr val="dk1"/>
              </a:buClr>
              <a:buSzPts val="2038"/>
              <a:buChar char="●"/>
            </a:pPr>
            <a:r>
              <a:rPr lang="en" sz="2037">
                <a:solidFill>
                  <a:schemeClr val="dk1"/>
                </a:solidFill>
              </a:rPr>
              <a:t>A godly mother gives up HER desires and needs for those of her child.</a:t>
            </a:r>
            <a:endParaRPr sz="2037">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1">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91">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91">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91">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91">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170500" y="0"/>
            <a:ext cx="9484800" cy="497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700" b="1">
                <a:solidFill>
                  <a:srgbClr val="00FFFF"/>
                </a:solidFill>
              </a:rPr>
              <a:t>SHE GIVES HER CHILD TO GOD</a:t>
            </a:r>
            <a:endParaRPr sz="4700" b="1">
              <a:solidFill>
                <a:srgbClr val="00FFFF"/>
              </a:solidFill>
            </a:endParaRPr>
          </a:p>
        </p:txBody>
      </p:sp>
      <p:sp>
        <p:nvSpPr>
          <p:cNvPr id="97" name="Google Shape;97;p20"/>
          <p:cNvSpPr txBox="1">
            <a:spLocks noGrp="1"/>
          </p:cNvSpPr>
          <p:nvPr>
            <p:ph type="subTitle" idx="1"/>
          </p:nvPr>
        </p:nvSpPr>
        <p:spPr>
          <a:xfrm>
            <a:off x="-170500" y="406900"/>
            <a:ext cx="9363000" cy="4736400"/>
          </a:xfrm>
          <a:prstGeom prst="rect">
            <a:avLst/>
          </a:prstGeom>
        </p:spPr>
        <p:txBody>
          <a:bodyPr spcFirstLastPara="1" wrap="square" lIns="91425" tIns="91425" rIns="91425" bIns="91425" anchor="t" anchorCtr="0">
            <a:noAutofit/>
          </a:bodyPr>
          <a:lstStyle/>
          <a:p>
            <a:pPr marL="457200" lvl="0" indent="-351631" algn="l" rtl="0">
              <a:lnSpc>
                <a:spcPct val="90000"/>
              </a:lnSpc>
              <a:spcBef>
                <a:spcPts val="0"/>
              </a:spcBef>
              <a:spcAft>
                <a:spcPts val="0"/>
              </a:spcAft>
              <a:buClr>
                <a:srgbClr val="FFFF00"/>
              </a:buClr>
              <a:buSzPts val="1938"/>
              <a:buChar char="●"/>
            </a:pPr>
            <a:r>
              <a:rPr lang="en" sz="1937" u="sng">
                <a:solidFill>
                  <a:srgbClr val="FFFF00"/>
                </a:solidFill>
              </a:rPr>
              <a:t>1 Sam.1:24-28</a:t>
            </a:r>
            <a:r>
              <a:rPr lang="en" sz="1937">
                <a:solidFill>
                  <a:srgbClr val="FFFF00"/>
                </a:solidFill>
              </a:rPr>
              <a:t> </a:t>
            </a:r>
            <a:r>
              <a:rPr lang="en" sz="1937" i="1">
                <a:solidFill>
                  <a:schemeClr val="dk1"/>
                </a:solidFill>
              </a:rPr>
              <a:t>“Now when she had weaned him, she took him up with her, with three bulls, one ephah of flour, and a skin of wine, and brought him to the house of the Lord in Shiloh. </a:t>
            </a:r>
            <a:r>
              <a:rPr lang="en" sz="1937" i="1" u="sng">
                <a:solidFill>
                  <a:schemeClr val="dk1"/>
                </a:solidFill>
              </a:rPr>
              <a:t>And the child was young</a:t>
            </a:r>
            <a:r>
              <a:rPr lang="en" sz="1937" i="1">
                <a:solidFill>
                  <a:schemeClr val="dk1"/>
                </a:solidFill>
              </a:rPr>
              <a:t>. 25 Then they slaughtered a bull, and brought the child to Eli. 26 And she said, “O my lord! As your soul lives, my lord, I am the woman who stood by you here, praying to the Lord. 27 </a:t>
            </a:r>
            <a:r>
              <a:rPr lang="en" sz="1937" i="1" u="sng">
                <a:solidFill>
                  <a:schemeClr val="dk1"/>
                </a:solidFill>
              </a:rPr>
              <a:t>For this child I prayed</a:t>
            </a:r>
            <a:r>
              <a:rPr lang="en" sz="1937" i="1">
                <a:solidFill>
                  <a:schemeClr val="dk1"/>
                </a:solidFill>
              </a:rPr>
              <a:t>, and the Lord has granted me my petition which I asked of Him. 28 </a:t>
            </a:r>
            <a:r>
              <a:rPr lang="en" sz="1937" i="1" u="sng">
                <a:solidFill>
                  <a:schemeClr val="dk1"/>
                </a:solidFill>
              </a:rPr>
              <a:t>Therefore I also have lent him to the Lord; as long as he lives he shall be lent to the Lord</a:t>
            </a:r>
            <a:r>
              <a:rPr lang="en" sz="1937" i="1">
                <a:solidFill>
                  <a:schemeClr val="dk1"/>
                </a:solidFill>
              </a:rPr>
              <a:t>.” So </a:t>
            </a:r>
            <a:r>
              <a:rPr lang="en" sz="1937" i="1" u="sng">
                <a:solidFill>
                  <a:srgbClr val="FFFF00"/>
                </a:solidFill>
              </a:rPr>
              <a:t>they</a:t>
            </a:r>
            <a:r>
              <a:rPr lang="en" sz="1937" i="1">
                <a:solidFill>
                  <a:schemeClr val="dk1"/>
                </a:solidFill>
              </a:rPr>
              <a:t> worshiped the Lord there.”  </a:t>
            </a:r>
            <a:r>
              <a:rPr lang="en" sz="1937">
                <a:solidFill>
                  <a:srgbClr val="FFFF00"/>
                </a:solidFill>
              </a:rPr>
              <a:t>Hannah, Eli AND Samuel!</a:t>
            </a:r>
            <a:endParaRPr sz="1937">
              <a:solidFill>
                <a:srgbClr val="FFFF00"/>
              </a:solidFill>
            </a:endParaRPr>
          </a:p>
          <a:p>
            <a:pPr marL="457200" lvl="0" indent="-351631" algn="l" rtl="0">
              <a:lnSpc>
                <a:spcPct val="90000"/>
              </a:lnSpc>
              <a:spcBef>
                <a:spcPts val="0"/>
              </a:spcBef>
              <a:spcAft>
                <a:spcPts val="0"/>
              </a:spcAft>
              <a:buClr>
                <a:srgbClr val="00FFFF"/>
              </a:buClr>
              <a:buSzPts val="1938"/>
              <a:buChar char="●"/>
            </a:pPr>
            <a:r>
              <a:rPr lang="en" sz="1937">
                <a:solidFill>
                  <a:srgbClr val="00FFFF"/>
                </a:solidFill>
              </a:rPr>
              <a:t>Can you imagine how difficult this moment must have been for both of them?!  This is akin to Abraham binding Isaac to the altar, or Yochebed placing Moses in that basket in the river, or Mary standing at the feet of her Son’s cross!</a:t>
            </a:r>
            <a:endParaRPr sz="1937">
              <a:solidFill>
                <a:srgbClr val="00FFFF"/>
              </a:solidFill>
            </a:endParaRPr>
          </a:p>
          <a:p>
            <a:pPr marL="457200" lvl="0" indent="-351631" algn="l" rtl="0">
              <a:lnSpc>
                <a:spcPct val="90000"/>
              </a:lnSpc>
              <a:spcBef>
                <a:spcPts val="0"/>
              </a:spcBef>
              <a:spcAft>
                <a:spcPts val="0"/>
              </a:spcAft>
              <a:buClr>
                <a:srgbClr val="FFFF00"/>
              </a:buClr>
              <a:buSzPts val="1938"/>
              <a:buChar char="●"/>
            </a:pPr>
            <a:r>
              <a:rPr lang="en" sz="1937" u="sng">
                <a:solidFill>
                  <a:srgbClr val="FFFF00"/>
                </a:solidFill>
              </a:rPr>
              <a:t>1 Sam.2:18-20</a:t>
            </a:r>
            <a:r>
              <a:rPr lang="en" sz="1937" i="1">
                <a:solidFill>
                  <a:schemeClr val="dk1"/>
                </a:solidFill>
              </a:rPr>
              <a:t> “But Samuel </a:t>
            </a:r>
            <a:r>
              <a:rPr lang="en" sz="1937" i="1" u="sng">
                <a:solidFill>
                  <a:schemeClr val="dk1"/>
                </a:solidFill>
              </a:rPr>
              <a:t>ministered before the Lord, even as a child, wearing a linen ephod</a:t>
            </a:r>
            <a:r>
              <a:rPr lang="en" sz="1937" i="1">
                <a:solidFill>
                  <a:schemeClr val="dk1"/>
                </a:solidFill>
              </a:rPr>
              <a:t>. 19 Moreover </a:t>
            </a:r>
            <a:r>
              <a:rPr lang="en" sz="1937" i="1" u="sng">
                <a:solidFill>
                  <a:schemeClr val="dk1"/>
                </a:solidFill>
              </a:rPr>
              <a:t>his mother used to make him a little robe, and bring it to him year by year</a:t>
            </a:r>
            <a:r>
              <a:rPr lang="en" sz="1937" i="1">
                <a:solidFill>
                  <a:schemeClr val="dk1"/>
                </a:solidFill>
              </a:rPr>
              <a:t> when she came up with her husband to offer the yearly sacrifice. 20 And Eli would bless Elkanah and his wife, and say, “The Lord give you descendants from this woman </a:t>
            </a:r>
            <a:r>
              <a:rPr lang="en" sz="1937" i="1" u="sng">
                <a:solidFill>
                  <a:schemeClr val="dk1"/>
                </a:solidFill>
              </a:rPr>
              <a:t>for the loan that was given to the Lord</a:t>
            </a:r>
            <a:r>
              <a:rPr lang="en" sz="1937" i="1">
                <a:solidFill>
                  <a:schemeClr val="dk1"/>
                </a:solidFill>
              </a:rPr>
              <a:t>.” Then they would go to their own home.”  </a:t>
            </a:r>
            <a:r>
              <a:rPr lang="en" sz="1937">
                <a:solidFill>
                  <a:srgbClr val="FFFF00"/>
                </a:solidFill>
              </a:rPr>
              <a:t>She saw him once a year!</a:t>
            </a:r>
            <a:endParaRPr sz="1937">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213475" y="0"/>
            <a:ext cx="9527700" cy="497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GIVING YOUR CHILD TO GOD</a:t>
            </a:r>
            <a:endParaRPr sz="5000" b="1">
              <a:solidFill>
                <a:srgbClr val="00FFFF"/>
              </a:solidFill>
            </a:endParaRPr>
          </a:p>
        </p:txBody>
      </p:sp>
      <p:sp>
        <p:nvSpPr>
          <p:cNvPr id="103" name="Google Shape;103;p21"/>
          <p:cNvSpPr txBox="1">
            <a:spLocks noGrp="1"/>
          </p:cNvSpPr>
          <p:nvPr>
            <p:ph type="subTitle" idx="1"/>
          </p:nvPr>
        </p:nvSpPr>
        <p:spPr>
          <a:xfrm>
            <a:off x="-170500" y="406900"/>
            <a:ext cx="9398700" cy="4736400"/>
          </a:xfrm>
          <a:prstGeom prst="rect">
            <a:avLst/>
          </a:prstGeom>
        </p:spPr>
        <p:txBody>
          <a:bodyPr spcFirstLastPara="1" wrap="square" lIns="91425" tIns="91425" rIns="91425" bIns="91425" anchor="t" anchorCtr="0">
            <a:noAutofit/>
          </a:bodyPr>
          <a:lstStyle/>
          <a:p>
            <a:pPr marL="457200" lvl="0" indent="-351631" algn="l" rtl="0">
              <a:lnSpc>
                <a:spcPct val="90000"/>
              </a:lnSpc>
              <a:spcBef>
                <a:spcPts val="0"/>
              </a:spcBef>
              <a:spcAft>
                <a:spcPts val="0"/>
              </a:spcAft>
              <a:buClr>
                <a:srgbClr val="FFFF00"/>
              </a:buClr>
              <a:buSzPts val="1938"/>
              <a:buChar char="●"/>
            </a:pPr>
            <a:r>
              <a:rPr lang="en" sz="1937" dirty="0">
                <a:solidFill>
                  <a:srgbClr val="FFFF00"/>
                </a:solidFill>
              </a:rPr>
              <a:t>Dear Christian mothers, please hear this: The </a:t>
            </a:r>
            <a:r>
              <a:rPr lang="en" sz="1937" u="sng" dirty="0">
                <a:solidFill>
                  <a:srgbClr val="FFFF00"/>
                </a:solidFill>
              </a:rPr>
              <a:t>greatest</a:t>
            </a:r>
            <a:r>
              <a:rPr lang="en" sz="1937" dirty="0">
                <a:solidFill>
                  <a:srgbClr val="FFFF00"/>
                </a:solidFill>
              </a:rPr>
              <a:t> gift that you can give to your child is the word of God, that will lead them to salvation in Jesus Christ.</a:t>
            </a:r>
            <a:endParaRPr sz="1937" dirty="0">
              <a:solidFill>
                <a:srgbClr val="FFFF00"/>
              </a:solidFill>
            </a:endParaRPr>
          </a:p>
          <a:p>
            <a:pPr marL="457200" lvl="0" indent="-351631" algn="l" rtl="0">
              <a:lnSpc>
                <a:spcPct val="90000"/>
              </a:lnSpc>
              <a:spcBef>
                <a:spcPts val="0"/>
              </a:spcBef>
              <a:spcAft>
                <a:spcPts val="0"/>
              </a:spcAft>
              <a:buClr>
                <a:srgbClr val="FFFF00"/>
              </a:buClr>
              <a:buSzPts val="1938"/>
              <a:buChar char="●"/>
            </a:pPr>
            <a:r>
              <a:rPr lang="en" sz="1937" dirty="0">
                <a:solidFill>
                  <a:srgbClr val="00FFFF"/>
                </a:solidFill>
              </a:rPr>
              <a:t>The greatest gift/sacrifice that a godly mother can give to God, other than her own service, is teaching and raising godly children.  There simply is no greater task for a mother than this.</a:t>
            </a:r>
            <a:r>
              <a:rPr lang="en" sz="1937" dirty="0">
                <a:solidFill>
                  <a:srgbClr val="FFFF00"/>
                </a:solidFill>
              </a:rPr>
              <a:t>  </a:t>
            </a:r>
            <a:r>
              <a:rPr lang="en" sz="1937" u="sng" dirty="0">
                <a:solidFill>
                  <a:srgbClr val="FFFF00"/>
                </a:solidFill>
              </a:rPr>
              <a:t>Mal.2:15</a:t>
            </a:r>
            <a:r>
              <a:rPr lang="en" sz="1937" dirty="0">
                <a:solidFill>
                  <a:srgbClr val="FFFF00"/>
                </a:solidFill>
              </a:rPr>
              <a:t> </a:t>
            </a:r>
            <a:r>
              <a:rPr lang="en" sz="1937" i="1" dirty="0">
                <a:solidFill>
                  <a:schemeClr val="dk1"/>
                </a:solidFill>
              </a:rPr>
              <a:t>“But did He not make them one, Having a remnant of the Spirit? And why one? </a:t>
            </a:r>
            <a:r>
              <a:rPr lang="en" sz="1937" i="1" u="sng" dirty="0">
                <a:solidFill>
                  <a:schemeClr val="dk1"/>
                </a:solidFill>
              </a:rPr>
              <a:t>He seeks godly offspring</a:t>
            </a:r>
            <a:r>
              <a:rPr lang="en" sz="1937" i="1" dirty="0">
                <a:solidFill>
                  <a:schemeClr val="dk1"/>
                </a:solidFill>
              </a:rPr>
              <a:t>. Therefore take heed to your spirit, and let none deal treacherously with the wife of his youth.”</a:t>
            </a:r>
            <a:endParaRPr sz="1937" i="1" dirty="0">
              <a:solidFill>
                <a:schemeClr val="dk1"/>
              </a:solidFill>
            </a:endParaRPr>
          </a:p>
          <a:p>
            <a:pPr marL="457200" lvl="0" indent="-351631" algn="l" rtl="0">
              <a:lnSpc>
                <a:spcPct val="90000"/>
              </a:lnSpc>
              <a:spcBef>
                <a:spcPts val="0"/>
              </a:spcBef>
              <a:spcAft>
                <a:spcPts val="0"/>
              </a:spcAft>
              <a:buClr>
                <a:srgbClr val="FFFF00"/>
              </a:buClr>
              <a:buSzPts val="1938"/>
              <a:buChar char="●"/>
            </a:pPr>
            <a:r>
              <a:rPr lang="en" sz="1937" dirty="0">
                <a:solidFill>
                  <a:srgbClr val="FFFF00"/>
                </a:solidFill>
              </a:rPr>
              <a:t>Having said this, I know MANY godly mothers who do not have faithful children today, because of the bad choices of their CHILDREN (not their mothers), and God understands this also.</a:t>
            </a:r>
            <a:endParaRPr sz="1937" dirty="0">
              <a:solidFill>
                <a:srgbClr val="FFFF00"/>
              </a:solidFill>
            </a:endParaRPr>
          </a:p>
          <a:p>
            <a:pPr marL="457200" lvl="0" indent="-351631" algn="l" rtl="0">
              <a:lnSpc>
                <a:spcPct val="90000"/>
              </a:lnSpc>
              <a:spcBef>
                <a:spcPts val="0"/>
              </a:spcBef>
              <a:spcAft>
                <a:spcPts val="0"/>
              </a:spcAft>
              <a:buClr>
                <a:srgbClr val="00FFFF"/>
              </a:buClr>
              <a:buSzPts val="1938"/>
              <a:buChar char="●"/>
            </a:pPr>
            <a:r>
              <a:rPr lang="en" sz="1937" dirty="0">
                <a:solidFill>
                  <a:srgbClr val="00FFFF"/>
                </a:solidFill>
              </a:rPr>
              <a:t>So many even Christian mothers today are obsessed with their children’s secular education, their appearance, their social circle, their extra-curricular activities, their scholarships, their careers, their reputation, their happiness…</a:t>
            </a:r>
            <a:endParaRPr sz="1937" dirty="0">
              <a:solidFill>
                <a:srgbClr val="00FFFF"/>
              </a:solidFill>
            </a:endParaRPr>
          </a:p>
          <a:p>
            <a:pPr marL="457200" lvl="0" indent="-351631" algn="l" rtl="0">
              <a:lnSpc>
                <a:spcPct val="90000"/>
              </a:lnSpc>
              <a:spcBef>
                <a:spcPts val="0"/>
              </a:spcBef>
              <a:spcAft>
                <a:spcPts val="0"/>
              </a:spcAft>
              <a:buClr>
                <a:srgbClr val="FFFF00"/>
              </a:buClr>
              <a:buSzPts val="1938"/>
              <a:buChar char="●"/>
            </a:pPr>
            <a:r>
              <a:rPr lang="en" sz="1937" dirty="0">
                <a:solidFill>
                  <a:srgbClr val="FFFF00"/>
                </a:solidFill>
              </a:rPr>
              <a:t>And then AFTER all that think, “Oh, and some Jesus too.”  Don’t be </a:t>
            </a:r>
            <a:r>
              <a:rPr lang="en" sz="1937" u="sng" dirty="0">
                <a:solidFill>
                  <a:srgbClr val="FFFF00"/>
                </a:solidFill>
              </a:rPr>
              <a:t>that</a:t>
            </a:r>
            <a:r>
              <a:rPr lang="en" sz="1937" dirty="0">
                <a:solidFill>
                  <a:srgbClr val="FFFF00"/>
                </a:solidFill>
              </a:rPr>
              <a:t> mother!</a:t>
            </a:r>
            <a:endParaRPr sz="1937" dirty="0">
              <a:solidFill>
                <a:srgbClr val="FFFF00"/>
              </a:solidFill>
            </a:endParaRPr>
          </a:p>
          <a:p>
            <a:pPr marL="457200" lvl="0" indent="-351631" algn="l" rtl="0">
              <a:lnSpc>
                <a:spcPct val="90000"/>
              </a:lnSpc>
              <a:spcBef>
                <a:spcPts val="0"/>
              </a:spcBef>
              <a:spcAft>
                <a:spcPts val="0"/>
              </a:spcAft>
              <a:buClr>
                <a:srgbClr val="FFFF00"/>
              </a:buClr>
              <a:buSzPts val="1938"/>
              <a:buChar char="●"/>
            </a:pPr>
            <a:r>
              <a:rPr lang="en" sz="1937" u="sng" dirty="0">
                <a:solidFill>
                  <a:srgbClr val="FFFF00"/>
                </a:solidFill>
              </a:rPr>
              <a:t>Matt.6:32-33</a:t>
            </a:r>
            <a:r>
              <a:rPr lang="en" sz="1937" dirty="0">
                <a:solidFill>
                  <a:srgbClr val="FFFF00"/>
                </a:solidFill>
              </a:rPr>
              <a:t> </a:t>
            </a:r>
            <a:r>
              <a:rPr lang="en" sz="1937" i="1" dirty="0">
                <a:solidFill>
                  <a:schemeClr val="dk1"/>
                </a:solidFill>
              </a:rPr>
              <a:t>“For after all these things the Gentiles seek. For your heavenly Father knows that you need all these things. 33 </a:t>
            </a:r>
            <a:r>
              <a:rPr lang="en" sz="1937" i="1" u="sng" dirty="0">
                <a:solidFill>
                  <a:schemeClr val="dk1"/>
                </a:solidFill>
              </a:rPr>
              <a:t>But seek FIRST the kingdom of God and His righteousness, and all these things shall be added to you</a:t>
            </a:r>
            <a:r>
              <a:rPr lang="en" sz="1937" i="1" dirty="0">
                <a:solidFill>
                  <a:schemeClr val="dk1"/>
                </a:solidFill>
              </a:rPr>
              <a:t>.”</a:t>
            </a:r>
            <a:endParaRPr sz="1937"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3079</Words>
  <Application>Microsoft Office PowerPoint</Application>
  <PresentationFormat>On-screen Show (16:9)</PresentationFormat>
  <Paragraphs>67</Paragraphs>
  <Slides>12</Slides>
  <Notes>12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12</vt:i4>
      </vt:variant>
    </vt:vector>
  </HeadingPairs>
  <TitlesOfParts>
    <vt:vector size="14" baseType="lpstr">
      <vt:lpstr>Arial</vt:lpstr>
      <vt:lpstr>Simple Dark</vt:lpstr>
      <vt:lpstr>ONE MOTHER’S LOVE</vt:lpstr>
      <vt:lpstr>A GODLY MOTHER …</vt:lpstr>
      <vt:lpstr>LOVING THE LORD FIRST</vt:lpstr>
      <vt:lpstr>SUFFERING INJUSTICE</vt:lpstr>
      <vt:lpstr>SUFFERING INJUSTICE - 2</vt:lpstr>
      <vt:lpstr>MAKING SACRIFICES</vt:lpstr>
      <vt:lpstr>MAKING SACRIFICES - 2</vt:lpstr>
      <vt:lpstr>SHE GIVES HER CHILD TO GOD</vt:lpstr>
      <vt:lpstr>GIVING YOUR CHILD TO GOD</vt:lpstr>
      <vt:lpstr>SHE PRAISES AND THANKS GOD</vt:lpstr>
      <vt:lpstr>SHE IS BLESSED BY GOD</vt:lpstr>
      <vt:lpstr>ONE FATHER’S LOVE…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Eric Bridge</dc:creator>
  <cp:lastModifiedBy>Eric Bridge</cp:lastModifiedBy>
  <cp:revision>1</cp:revision>
  <cp:lastPrinted>2025-05-11T02:11:13Z</cp:lastPrinted>
  <dcterms:modified xsi:type="dcterms:W3CDTF">2025-05-11T02:11:42Z</dcterms:modified>
</cp:coreProperties>
</file>